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2" r:id="rId9"/>
    <p:sldId id="270" r:id="rId10"/>
    <p:sldId id="273" r:id="rId11"/>
    <p:sldId id="271" r:id="rId12"/>
    <p:sldId id="272" r:id="rId13"/>
    <p:sldId id="264" r:id="rId14"/>
    <p:sldId id="265" r:id="rId15"/>
    <p:sldId id="266" r:id="rId16"/>
    <p:sldId id="267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28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17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5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5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7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97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72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65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3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4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B6900-5977-41F3-ACB4-E8C7CBE6A1A9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1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33825" y="2001739"/>
            <a:ext cx="12514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Chào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mừng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16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24000" y="4172204"/>
            <a:ext cx="9613392" cy="1655762"/>
          </a:xfrm>
        </p:spPr>
        <p:txBody>
          <a:bodyPr/>
          <a:lstStyle/>
          <a:p>
            <a:pPr algn="l"/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thờn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bơn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một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loài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thân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bẹt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được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tìm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thấy</a:t>
            </a:r>
            <a:r>
              <a:rPr lang="en-US" dirty="0" smtClean="0">
                <a:latin typeface="UTM Avo" panose="02040603050506020204" pitchFamily="18" charset="0"/>
              </a:rPr>
              <a:t> ở </a:t>
            </a:r>
            <a:r>
              <a:rPr lang="en-US" dirty="0" err="1" smtClean="0">
                <a:latin typeface="UTM Avo" panose="02040603050506020204" pitchFamily="18" charset="0"/>
              </a:rPr>
              <a:t>cả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đại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dương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vùng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nước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ngọt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thức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ăn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của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loài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động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vật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giáp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xác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loài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động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vật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không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xương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sống</a:t>
            </a:r>
            <a:r>
              <a:rPr lang="en-US" dirty="0" smtClean="0">
                <a:latin typeface="UTM Avo" panose="02040603050506020204" pitchFamily="18" charset="0"/>
              </a:rPr>
              <a:t>.</a:t>
            </a:r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7" b="86913" l="1800" r="974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4906" y="1206500"/>
            <a:ext cx="55689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0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" y="-779326"/>
            <a:ext cx="13179972" cy="75832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503126" y="1688629"/>
            <a:ext cx="9270606" cy="2653051"/>
            <a:chOff x="5617562" y="1814754"/>
            <a:chExt cx="4605872" cy="1981657"/>
          </a:xfrm>
        </p:grpSpPr>
        <p:sp>
          <p:nvSpPr>
            <p:cNvPr id="9" name="TextBox 8"/>
            <p:cNvSpPr txBox="1"/>
            <p:nvPr/>
          </p:nvSpPr>
          <p:spPr>
            <a:xfrm>
              <a:off x="5617562" y="1814754"/>
              <a:ext cx="1429720" cy="68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k</a:t>
              </a:r>
              <a:r>
                <a:rPr lang="en-US" sz="5400" dirty="0" err="1" smtClean="0">
                  <a:solidFill>
                    <a:srgbClr val="FF0000"/>
                  </a:solidFill>
                  <a:latin typeface="UTM Avo" pitchFamily="18" charset="0"/>
                </a:rPr>
                <a:t>iểm</a:t>
              </a:r>
              <a:r>
                <a:rPr lang="en-US" sz="5400" dirty="0" smtClean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5400" dirty="0" err="1" smtClean="0">
                  <a:solidFill>
                    <a:srgbClr val="FF0000"/>
                  </a:solidFill>
                  <a:latin typeface="UTM Avo" pitchFamily="18" charset="0"/>
                </a:rPr>
                <a:t>tra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33736" y="1907694"/>
              <a:ext cx="1789698" cy="68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l</a:t>
              </a:r>
              <a:r>
                <a:rPr lang="en-US" sz="5400" dirty="0" err="1" smtClean="0">
                  <a:solidFill>
                    <a:srgbClr val="FF0000"/>
                  </a:solidFill>
                  <a:latin typeface="UTM Avo" pitchFamily="18" charset="0"/>
                </a:rPr>
                <a:t>ẩm</a:t>
              </a:r>
              <a:r>
                <a:rPr lang="en-US" sz="5400" dirty="0" smtClean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5400" dirty="0" err="1" smtClean="0">
                  <a:solidFill>
                    <a:srgbClr val="FF0000"/>
                  </a:solidFill>
                  <a:latin typeface="UTM Avo" pitchFamily="18" charset="0"/>
                </a:rPr>
                <a:t>nhẩm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72967" y="3106109"/>
              <a:ext cx="1616877" cy="68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t</a:t>
              </a:r>
              <a:r>
                <a:rPr lang="en-US" sz="5400" dirty="0" err="1" smtClean="0">
                  <a:solidFill>
                    <a:srgbClr val="FF0000"/>
                  </a:solidFill>
                  <a:latin typeface="UTM Avo" pitchFamily="18" charset="0"/>
                </a:rPr>
                <a:t>hờn</a:t>
              </a:r>
              <a:r>
                <a:rPr lang="en-US" sz="5400" dirty="0" smtClean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5400" dirty="0" err="1" smtClean="0">
                  <a:solidFill>
                    <a:srgbClr val="FF0000"/>
                  </a:solidFill>
                  <a:latin typeface="UTM Avo" pitchFamily="18" charset="0"/>
                </a:rPr>
                <a:t>bơn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400371" y="3106743"/>
              <a:ext cx="667553" cy="689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UTM Avo" pitchFamily="18" charset="0"/>
                </a:rPr>
                <a:t>b</a:t>
              </a:r>
              <a:r>
                <a:rPr lang="en-US" sz="5400" dirty="0" err="1" smtClean="0">
                  <a:solidFill>
                    <a:srgbClr val="FF0000"/>
                  </a:solidFill>
                  <a:latin typeface="UTM Avo" pitchFamily="18" charset="0"/>
                </a:rPr>
                <a:t>ớt</a:t>
              </a:r>
              <a:endParaRPr lang="en-US" sz="5400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484802" y="5033181"/>
            <a:ext cx="27799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itchFamily="18" charset="0"/>
              </a:rPr>
              <a:t>l</a:t>
            </a:r>
            <a:r>
              <a:rPr lang="en-US" sz="5400" dirty="0" err="1" smtClean="0">
                <a:solidFill>
                  <a:srgbClr val="FF0000"/>
                </a:solidFill>
                <a:latin typeface="UTM Avo" pitchFamily="18" charset="0"/>
              </a:rPr>
              <a:t>ễ</a:t>
            </a:r>
            <a:r>
              <a:rPr lang="en-US" sz="54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Avo" pitchFamily="18" charset="0"/>
              </a:rPr>
              <a:t>phép</a:t>
            </a:r>
            <a:endParaRPr 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49996" y="4833005"/>
            <a:ext cx="2802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itchFamily="18" charset="0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UTM Avo" pitchFamily="18" charset="0"/>
              </a:rPr>
              <a:t>ắn</a:t>
            </a:r>
            <a:r>
              <a:rPr lang="en-US" sz="54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UTM Avo" pitchFamily="18" charset="0"/>
              </a:rPr>
              <a:t>nót</a:t>
            </a:r>
            <a:endParaRPr 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1548" y="99988"/>
            <a:ext cx="448610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UTM Avo" pitchFamily="18" charset="0"/>
              </a:rPr>
              <a:t>Luyện</a:t>
            </a:r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itchFamily="18" charset="0"/>
              </a:rPr>
              <a:t>đọc</a:t>
            </a:r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itchFamily="18" charset="0"/>
              </a:rPr>
              <a:t>từ</a:t>
            </a:r>
            <a:r>
              <a:rPr lang="en-US" sz="4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itchFamily="18" charset="0"/>
              </a:rPr>
              <a:t>khó</a:t>
            </a:r>
            <a:endParaRPr 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67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566" y="365760"/>
            <a:ext cx="2409226" cy="671785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720" y="1037545"/>
            <a:ext cx="9028611" cy="486686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CC3399"/>
                </a:solidFill>
                <a:latin typeface="UTM Avo" panose="02040603050506020204" pitchFamily="18" charset="0"/>
              </a:rPr>
              <a:t>SƠN VÀ HÀ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Giờ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kiểm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tra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Sơn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vừa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chép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đề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vừa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lẩm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nhẩm</a:t>
            </a:r>
            <a:r>
              <a:rPr lang="en-US" sz="2800" dirty="0" smtClean="0">
                <a:latin typeface="UTM Avo" panose="02040603050506020204" pitchFamily="18" charset="0"/>
              </a:rPr>
              <a:t>: “ </a:t>
            </a:r>
            <a:r>
              <a:rPr lang="en-US" sz="2800" dirty="0" err="1" smtClean="0">
                <a:latin typeface="UTM Avo" panose="02040603050506020204" pitchFamily="18" charset="0"/>
              </a:rPr>
              <a:t>Giỏ</a:t>
            </a:r>
            <a:endParaRPr lang="en-US" sz="2800" dirty="0">
              <a:latin typeface="UTM Avo" panose="02040603050506020204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8 con </a:t>
            </a:r>
            <a:r>
              <a:rPr lang="en-US" dirty="0" err="1" smtClean="0">
                <a:latin typeface="UTM Avo" panose="02040603050506020204" pitchFamily="18" charset="0"/>
              </a:rPr>
              <a:t>cá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thờn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bơn</a:t>
            </a:r>
            <a:r>
              <a:rPr lang="en-US" dirty="0" smtClean="0">
                <a:latin typeface="UTM Avo" panose="02040603050506020204" pitchFamily="18" charset="0"/>
              </a:rPr>
              <a:t>. Cho </a:t>
            </a:r>
            <a:r>
              <a:rPr lang="en-US" dirty="0" err="1" smtClean="0">
                <a:latin typeface="UTM Avo" panose="02040603050506020204" pitchFamily="18" charset="0"/>
              </a:rPr>
              <a:t>bớt</a:t>
            </a:r>
            <a:r>
              <a:rPr lang="en-US" dirty="0" smtClean="0">
                <a:latin typeface="UTM Avo" panose="02040603050506020204" pitchFamily="18" charset="0"/>
              </a:rPr>
              <a:t> 5 con, </a:t>
            </a:r>
            <a:r>
              <a:rPr lang="en-US" dirty="0" err="1" smtClean="0">
                <a:latin typeface="UTM Avo" panose="02040603050506020204" pitchFamily="18" charset="0"/>
              </a:rPr>
              <a:t>còn</a:t>
            </a:r>
            <a:r>
              <a:rPr lang="en-US" dirty="0" smtClean="0">
                <a:latin typeface="UTM Avo" panose="02040603050506020204" pitchFamily="18" charset="0"/>
              </a:rPr>
              <a:t> 4”. </a:t>
            </a:r>
            <a:r>
              <a:rPr lang="en-US" dirty="0" err="1" smtClean="0">
                <a:latin typeface="UTM Avo" panose="02040603050506020204" pitchFamily="18" charset="0"/>
              </a:rPr>
              <a:t>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</a:p>
          <a:p>
            <a:pPr marL="0" indent="0">
              <a:buNone/>
            </a:pPr>
            <a:r>
              <a:rPr lang="en-US" dirty="0" err="1" smtClean="0">
                <a:latin typeface="UTM Avo" panose="02040603050506020204" pitchFamily="18" charset="0"/>
              </a:rPr>
              <a:t>thì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thầm</a:t>
            </a:r>
            <a:r>
              <a:rPr lang="en-US" dirty="0" smtClean="0">
                <a:latin typeface="UTM Avo" panose="02040603050506020204" pitchFamily="18" charset="0"/>
              </a:rPr>
              <a:t>: “ </a:t>
            </a:r>
            <a:r>
              <a:rPr lang="en-US" dirty="0" err="1" smtClean="0">
                <a:latin typeface="UTM Avo" panose="02040603050506020204" pitchFamily="18" charset="0"/>
              </a:rPr>
              <a:t>Còn</a:t>
            </a:r>
            <a:r>
              <a:rPr lang="en-US" dirty="0" smtClean="0">
                <a:latin typeface="UTM Avo" panose="02040603050506020204" pitchFamily="18" charset="0"/>
              </a:rPr>
              <a:t> 3 </a:t>
            </a:r>
            <a:r>
              <a:rPr lang="en-US" dirty="0" err="1" smtClean="0">
                <a:latin typeface="UTM Avo" panose="02040603050506020204" pitchFamily="18" charset="0"/>
              </a:rPr>
              <a:t>chứ</a:t>
            </a:r>
            <a:r>
              <a:rPr lang="en-US" dirty="0" smtClean="0">
                <a:latin typeface="UTM Avo" panose="02040603050506020204" pitchFamily="18" charset="0"/>
              </a:rPr>
              <a:t>?”.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Yến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đến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lvl="1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tự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lễ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phép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lvl="1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Dạ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Sơn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ngẫm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nghĩ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chợt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nghĩ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nắn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viết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UTM Avo" panose="02040603050506020204" pitchFamily="18" charset="0"/>
              </a:rPr>
              <a:t>“ 8 – 3 = 5”.</a:t>
            </a:r>
            <a:endParaRPr lang="en-US" dirty="0">
              <a:latin typeface="UTM Avo" panose="02040603050506020204" pitchFamily="18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UTM Avo" panose="02040603050506020204" pitchFamily="18" charset="0"/>
              </a:rPr>
              <a:t>NGUYỄN LY</a:t>
            </a:r>
            <a:endParaRPr lang="en-US" sz="2400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150" y="2416956"/>
            <a:ext cx="4261651" cy="194337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4050792" y="1463040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123944" y="1463040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172456" y="1917192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245608" y="1935480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921496" y="1935480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994648" y="1935480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519928" y="2416956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70511" y="2416956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593080" y="3271621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648526" y="3271621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532376" y="4495800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601247" y="4495800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416808" y="4998720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463110" y="4998720"/>
            <a:ext cx="146304" cy="3657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68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725" t="43196" r="35963" b="21562"/>
          <a:stretch/>
        </p:blipFill>
        <p:spPr>
          <a:xfrm>
            <a:off x="676275" y="902096"/>
            <a:ext cx="9153526" cy="441483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338762" y="2884685"/>
            <a:ext cx="647700" cy="6191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08922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1158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2449" y="584200"/>
            <a:ext cx="2609851" cy="1325563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viết</a:t>
            </a:r>
            <a:endParaRPr lang="en-US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750" t="23926" r="23500" b="60370"/>
          <a:stretch/>
        </p:blipFill>
        <p:spPr>
          <a:xfrm>
            <a:off x="1402080" y="2621280"/>
            <a:ext cx="8915400" cy="16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7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oudBook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05408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73480" y="1979227"/>
            <a:ext cx="937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Dặn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dò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80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987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859" y="-170747"/>
            <a:ext cx="3002281" cy="1325563"/>
          </a:xfrm>
          <a:ln>
            <a:noFill/>
          </a:ln>
        </p:spPr>
        <p:txBody>
          <a:bodyPr/>
          <a:lstStyle/>
          <a:p>
            <a:r>
              <a:rPr lang="en-US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Khởi</a:t>
            </a:r>
            <a:r>
              <a:rPr lang="en-US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động</a:t>
            </a:r>
            <a:endParaRPr lang="en-US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628" l="10000" r="92558">
                        <a14:foregroundMark x1="24651" y1="75349" x2="20465" y2="77442"/>
                        <a14:foregroundMark x1="55465" y1="80000" x2="50814" y2="83256"/>
                        <a14:foregroundMark x1="81395" y1="70349" x2="76744" y2="7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1" y="-170748"/>
            <a:ext cx="11739155" cy="7322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9850" y="3058879"/>
            <a:ext cx="57435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</a:rPr>
              <a:t>số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bốn</a:t>
            </a:r>
            <a:r>
              <a:rPr lang="en-US" sz="4400" b="1" dirty="0" smtClean="0">
                <a:latin typeface="UTM Avo" panose="02040603050506020204" pitchFamily="18" charset="0"/>
              </a:rPr>
              <a:t>        </a:t>
            </a:r>
            <a:r>
              <a:rPr lang="en-US" sz="4400" b="1" dirty="0" err="1" smtClean="0">
                <a:latin typeface="UTM Avo" panose="02040603050506020204" pitchFamily="18" charset="0"/>
              </a:rPr>
              <a:t>số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một</a:t>
            </a:r>
            <a:endParaRPr lang="en-US" sz="4400" b="1" dirty="0" smtClean="0">
              <a:latin typeface="UTM Avo" panose="02040603050506020204" pitchFamily="18" charset="0"/>
            </a:endParaRPr>
          </a:p>
          <a:p>
            <a:r>
              <a:rPr lang="en-US" sz="4400" b="1" dirty="0" err="1">
                <a:latin typeface="UTM Avo" panose="02040603050506020204" pitchFamily="18" charset="0"/>
              </a:rPr>
              <a:t>c</a:t>
            </a:r>
            <a:r>
              <a:rPr lang="en-US" sz="4400" b="1" dirty="0" err="1" smtClean="0">
                <a:latin typeface="UTM Avo" panose="02040603050506020204" pitchFamily="18" charset="0"/>
              </a:rPr>
              <a:t>hồn</a:t>
            </a:r>
            <a:r>
              <a:rPr lang="en-US" sz="4400" b="1" dirty="0" smtClean="0">
                <a:latin typeface="UTM Avo" panose="02040603050506020204" pitchFamily="18" charset="0"/>
              </a:rPr>
              <a:t>           </a:t>
            </a:r>
            <a:r>
              <a:rPr lang="en-US" sz="4400" b="1" dirty="0" err="1" smtClean="0">
                <a:latin typeface="UTM Avo" panose="02040603050506020204" pitchFamily="18" charset="0"/>
              </a:rPr>
              <a:t>cột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cờ</a:t>
            </a:r>
            <a:endParaRPr lang="en-US" sz="4400" b="1" dirty="0" smtClean="0">
              <a:latin typeface="UTM Avo" panose="02040603050506020204" pitchFamily="18" charset="0"/>
            </a:endParaRPr>
          </a:p>
          <a:p>
            <a:r>
              <a:rPr lang="en-US" sz="4400" b="1" dirty="0" err="1">
                <a:latin typeface="UTM Avo" panose="02040603050506020204" pitchFamily="18" charset="0"/>
              </a:rPr>
              <a:t>t</a:t>
            </a:r>
            <a:r>
              <a:rPr lang="en-US" sz="4400" b="1" dirty="0" err="1" smtClean="0">
                <a:latin typeface="UTM Avo" panose="02040603050506020204" pitchFamily="18" charset="0"/>
              </a:rPr>
              <a:t>hôn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xóm</a:t>
            </a:r>
            <a:r>
              <a:rPr lang="en-US" sz="4400" b="1" dirty="0" smtClean="0">
                <a:latin typeface="UTM Avo" panose="02040603050506020204" pitchFamily="18" charset="0"/>
              </a:rPr>
              <a:t>    </a:t>
            </a:r>
            <a:r>
              <a:rPr lang="en-US" sz="4400" b="1" dirty="0" err="1" smtClean="0">
                <a:latin typeface="UTM Avo" panose="02040603050506020204" pitchFamily="18" charset="0"/>
              </a:rPr>
              <a:t>lá</a:t>
            </a:r>
            <a:r>
              <a:rPr lang="en-US" sz="4400" b="1" dirty="0" smtClean="0"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latin typeface="UTM Avo" panose="02040603050506020204" pitchFamily="18" charset="0"/>
              </a:rPr>
              <a:t>lốt</a:t>
            </a:r>
            <a:endParaRPr lang="en-US" sz="44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367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4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19225" y="2376488"/>
            <a:ext cx="8572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71: </a:t>
            </a:r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ơn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- </a:t>
            </a:r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ơt</a:t>
            </a:r>
            <a:endParaRPr lang="en-US" sz="9600" b="1" dirty="0" smtClean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1" y="2029733"/>
            <a:ext cx="1855695" cy="120032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ơn</a:t>
            </a:r>
            <a:endParaRPr lang="en-US" sz="7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5354" y="3230054"/>
            <a:ext cx="941295" cy="871300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ơ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70095" y="3230054"/>
            <a:ext cx="914400" cy="871300"/>
          </a:xfrm>
          <a:prstGeom prst="roundRect">
            <a:avLst/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80294" y="2029731"/>
            <a:ext cx="1855695" cy="120032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ơt</a:t>
            </a:r>
            <a:endParaRPr lang="en-US" sz="7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80294" y="3230054"/>
            <a:ext cx="941295" cy="871300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ơ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135035" y="3230054"/>
            <a:ext cx="914400" cy="871300"/>
          </a:xfrm>
          <a:prstGeom prst="roundRect">
            <a:avLst/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Avo" panose="02040603050506020204" pitchFamily="18" charset="0"/>
              </a:rPr>
              <a:t>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20190" y="4528332"/>
            <a:ext cx="4386942" cy="900953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ơ</a:t>
            </a:r>
            <a:r>
              <a:rPr lang="en-US" sz="6000" dirty="0" smtClean="0">
                <a:latin typeface="UTM Avo" panose="02040603050506020204" pitchFamily="18" charset="0"/>
              </a:rPr>
              <a:t> </a:t>
            </a:r>
            <a:r>
              <a:rPr lang="en-US" sz="6000" dirty="0">
                <a:latin typeface="UTM Avo" panose="02040603050506020204" pitchFamily="18" charset="0"/>
              </a:rPr>
              <a:t>- </a:t>
            </a:r>
            <a:r>
              <a:rPr lang="en-US" sz="6000" dirty="0" err="1">
                <a:latin typeface="UTM Avo" panose="02040603050506020204" pitchFamily="18" charset="0"/>
              </a:rPr>
              <a:t>n</a:t>
            </a:r>
            <a:r>
              <a:rPr lang="en-US" sz="6000" dirty="0" err="1" smtClean="0">
                <a:latin typeface="UTM Avo" panose="02040603050506020204" pitchFamily="18" charset="0"/>
              </a:rPr>
              <a:t>ờ</a:t>
            </a:r>
            <a:r>
              <a:rPr lang="en-US" sz="6000" dirty="0" smtClean="0">
                <a:latin typeface="UTM Avo" panose="02040603050506020204" pitchFamily="18" charset="0"/>
              </a:rPr>
              <a:t> </a:t>
            </a:r>
            <a:r>
              <a:rPr lang="en-US" sz="6000" dirty="0">
                <a:latin typeface="UTM Avo" panose="02040603050506020204" pitchFamily="18" charset="0"/>
              </a:rPr>
              <a:t>- </a:t>
            </a:r>
            <a:r>
              <a:rPr lang="en-US" sz="6000" dirty="0" err="1" smtClean="0">
                <a:latin typeface="UTM Avo" panose="02040603050506020204" pitchFamily="18" charset="0"/>
              </a:rPr>
              <a:t>ơn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952065" y="4528331"/>
            <a:ext cx="4312152" cy="900953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ơ</a:t>
            </a:r>
            <a:r>
              <a:rPr lang="en-US" sz="6000" dirty="0" smtClean="0">
                <a:latin typeface="UTM Avo" panose="02040603050506020204" pitchFamily="18" charset="0"/>
              </a:rPr>
              <a:t> </a:t>
            </a:r>
            <a:r>
              <a:rPr lang="en-US" sz="6000" dirty="0">
                <a:latin typeface="UTM Avo" panose="02040603050506020204" pitchFamily="18" charset="0"/>
              </a:rPr>
              <a:t>- </a:t>
            </a:r>
            <a:r>
              <a:rPr lang="en-US" sz="6000" dirty="0" err="1">
                <a:latin typeface="UTM Avo" panose="02040603050506020204" pitchFamily="18" charset="0"/>
              </a:rPr>
              <a:t>t</a:t>
            </a:r>
            <a:r>
              <a:rPr lang="en-US" sz="6000" dirty="0" err="1" smtClean="0">
                <a:latin typeface="UTM Avo" panose="02040603050506020204" pitchFamily="18" charset="0"/>
              </a:rPr>
              <a:t>ờ</a:t>
            </a:r>
            <a:r>
              <a:rPr lang="en-US" sz="6000" dirty="0" smtClean="0">
                <a:latin typeface="UTM Avo" panose="02040603050506020204" pitchFamily="18" charset="0"/>
              </a:rPr>
              <a:t> </a:t>
            </a:r>
            <a:r>
              <a:rPr lang="en-US" sz="6000" dirty="0">
                <a:latin typeface="UTM Avo" panose="02040603050506020204" pitchFamily="18" charset="0"/>
              </a:rPr>
              <a:t>- </a:t>
            </a:r>
            <a:r>
              <a:rPr lang="en-US" sz="6000" dirty="0" err="1" smtClean="0">
                <a:latin typeface="UTM Avo" panose="02040603050506020204" pitchFamily="18" charset="0"/>
              </a:rPr>
              <a:t>ơt</a:t>
            </a:r>
            <a:endParaRPr lang="en-US" sz="6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38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3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5324" y="512797"/>
            <a:ext cx="2807208" cy="68220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quen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89" b="53704" l="27760" r="44844"/>
                    </a14:imgEffect>
                  </a14:imgLayer>
                </a14:imgProps>
              </a:ext>
            </a:extLst>
          </a:blip>
          <a:srcRect l="27916" t="26444" r="55250" b="46593"/>
          <a:stretch/>
        </p:blipFill>
        <p:spPr>
          <a:xfrm>
            <a:off x="1244600" y="1957494"/>
            <a:ext cx="3078480" cy="2773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0" b="52315" l="56823" r="74167"/>
                    </a14:imgEffect>
                  </a14:imgLayer>
                </a14:imgProps>
              </a:ext>
            </a:extLst>
          </a:blip>
          <a:srcRect l="57000" t="15482" r="25583" b="47482"/>
          <a:stretch/>
        </p:blipFill>
        <p:spPr>
          <a:xfrm>
            <a:off x="7106919" y="1844812"/>
            <a:ext cx="2412999" cy="28863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1066" y="4695615"/>
            <a:ext cx="2116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s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ơn</a:t>
            </a:r>
            <a:r>
              <a:rPr lang="en-US" sz="4400" b="1" dirty="0" smtClean="0">
                <a:latin typeface="UTM Avo" panose="02040603050506020204" pitchFamily="18" charset="0"/>
              </a:rPr>
              <a:t> ca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19251" y="4640425"/>
            <a:ext cx="1100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v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ợt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34"/>
          <p:cNvGrpSpPr/>
          <p:nvPr/>
        </p:nvGrpSpPr>
        <p:grpSpPr>
          <a:xfrm>
            <a:off x="1669597" y="4782681"/>
            <a:ext cx="2311401" cy="1558241"/>
            <a:chOff x="990601" y="4419600"/>
            <a:chExt cx="2528336" cy="1698486"/>
          </a:xfrm>
        </p:grpSpPr>
        <p:grpSp>
          <p:nvGrpSpPr>
            <p:cNvPr id="10" name="Group 9"/>
            <p:cNvGrpSpPr/>
            <p:nvPr/>
          </p:nvGrpSpPr>
          <p:grpSpPr>
            <a:xfrm>
              <a:off x="990601" y="4419600"/>
              <a:ext cx="2528336" cy="1656348"/>
              <a:chOff x="3810000" y="1447800"/>
              <a:chExt cx="2221871" cy="152400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822071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810000" y="2219480"/>
                <a:ext cx="1104900" cy="752321"/>
              </a:xfrm>
              <a:prstGeom prst="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914900" y="2219480"/>
                <a:ext cx="1104900" cy="752321"/>
              </a:xfrm>
              <a:prstGeom prst="rect">
                <a:avLst/>
              </a:prstGeom>
              <a:solidFill>
                <a:srgbClr val="E9A5C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631757" y="5410200"/>
              <a:ext cx="1385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29774" y="4734511"/>
            <a:ext cx="1811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</a:rPr>
              <a:t>s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ơn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98037" y="5479419"/>
            <a:ext cx="8805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</a:rPr>
              <a:t>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50679" y="5491149"/>
            <a:ext cx="1203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UTM Avo" panose="02040603050506020204" pitchFamily="18" charset="0"/>
              </a:rPr>
              <a:t>ơ</a:t>
            </a:r>
            <a:r>
              <a:rPr lang="en-US" sz="4400" b="1" dirty="0" err="1" smtClean="0">
                <a:latin typeface="UTM Avo" panose="02040603050506020204" pitchFamily="18" charset="0"/>
              </a:rPr>
              <a:t>n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grpSp>
        <p:nvGrpSpPr>
          <p:cNvPr id="18" name="Group 34"/>
          <p:cNvGrpSpPr/>
          <p:nvPr/>
        </p:nvGrpSpPr>
        <p:grpSpPr>
          <a:xfrm>
            <a:off x="7793247" y="4690215"/>
            <a:ext cx="2338782" cy="1558241"/>
            <a:chOff x="990601" y="4419600"/>
            <a:chExt cx="2528336" cy="1698486"/>
          </a:xfrm>
        </p:grpSpPr>
        <p:grpSp>
          <p:nvGrpSpPr>
            <p:cNvPr id="19" name="Group 18"/>
            <p:cNvGrpSpPr/>
            <p:nvPr/>
          </p:nvGrpSpPr>
          <p:grpSpPr>
            <a:xfrm>
              <a:off x="990601" y="4419600"/>
              <a:ext cx="2528336" cy="1656348"/>
              <a:chOff x="3810000" y="1447800"/>
              <a:chExt cx="2221871" cy="1524001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822071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>
                  <a:solidFill>
                    <a:schemeClr val="tx1"/>
                  </a:solidFill>
                  <a:latin typeface="UTM Avo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810000" y="2219480"/>
                <a:ext cx="1104900" cy="75232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UTM Avo" pitchFamily="18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920936" y="2219480"/>
                <a:ext cx="1104900" cy="752321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 dirty="0">
                  <a:solidFill>
                    <a:schemeClr val="tx1"/>
                  </a:solidFill>
                  <a:latin typeface=".VnAvant" pitchFamily="34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631757" y="5410200"/>
              <a:ext cx="1385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0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451753" y="4699221"/>
            <a:ext cx="12761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</a:rPr>
              <a:t>v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ợt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42532" y="5434286"/>
            <a:ext cx="994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</a:rPr>
              <a:t>v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94580" y="5419309"/>
            <a:ext cx="825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UTM Avo" panose="02040603050506020204" pitchFamily="18" charset="0"/>
              </a:rPr>
              <a:t>ợt</a:t>
            </a:r>
            <a:endParaRPr lang="en-US" sz="4400" b="1" dirty="0">
              <a:latin typeface="UTM Avo" panose="02040603050506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15936" y="4825090"/>
            <a:ext cx="34061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s</a:t>
            </a:r>
            <a:r>
              <a:rPr lang="en-US" sz="3600" b="1" dirty="0" err="1" smtClean="0">
                <a:latin typeface="UTM Avo" panose="02040603050506020204" pitchFamily="18" charset="0"/>
              </a:rPr>
              <a:t>ờ</a:t>
            </a:r>
            <a:r>
              <a:rPr lang="en-US" sz="3600" b="1" dirty="0" smtClean="0">
                <a:latin typeface="UTM Avo" panose="02040603050506020204" pitchFamily="18" charset="0"/>
              </a:rPr>
              <a:t> - </a:t>
            </a:r>
            <a:r>
              <a:rPr lang="en-US" sz="3600" b="1" dirty="0" err="1" smtClean="0">
                <a:latin typeface="UTM Avo" panose="02040603050506020204" pitchFamily="18" charset="0"/>
              </a:rPr>
              <a:t>ơn</a:t>
            </a:r>
            <a:r>
              <a:rPr lang="en-US" sz="3600" b="1" dirty="0" smtClean="0">
                <a:latin typeface="UTM Avo" panose="02040603050506020204" pitchFamily="18" charset="0"/>
              </a:rPr>
              <a:t> - </a:t>
            </a:r>
            <a:r>
              <a:rPr lang="en-US" sz="3600" b="1" dirty="0" err="1" smtClean="0">
                <a:latin typeface="UTM Avo" panose="02040603050506020204" pitchFamily="18" charset="0"/>
              </a:rPr>
              <a:t>sơn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72856" y="4749296"/>
            <a:ext cx="56065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UTM Avo" panose="02040603050506020204" pitchFamily="18" charset="0"/>
              </a:rPr>
              <a:t>vờ</a:t>
            </a:r>
            <a:r>
              <a:rPr lang="en-US" sz="3600" b="1" dirty="0" smtClean="0">
                <a:latin typeface="UTM Avo" panose="02040603050506020204" pitchFamily="18" charset="0"/>
              </a:rPr>
              <a:t> - </a:t>
            </a:r>
            <a:r>
              <a:rPr lang="en-US" sz="3600" b="1" dirty="0" err="1">
                <a:latin typeface="UTM Avo" panose="02040603050506020204" pitchFamily="18" charset="0"/>
              </a:rPr>
              <a:t>ơ</a:t>
            </a:r>
            <a:r>
              <a:rPr lang="en-US" sz="3600" b="1" dirty="0" err="1" smtClean="0">
                <a:latin typeface="UTM Avo" panose="02040603050506020204" pitchFamily="18" charset="0"/>
              </a:rPr>
              <a:t>t</a:t>
            </a:r>
            <a:r>
              <a:rPr lang="en-US" sz="3600" b="1" dirty="0" smtClean="0">
                <a:latin typeface="UTM Avo" panose="02040603050506020204" pitchFamily="18" charset="0"/>
              </a:rPr>
              <a:t> - </a:t>
            </a:r>
            <a:r>
              <a:rPr lang="en-US" sz="3600" b="1" dirty="0" err="1" smtClean="0">
                <a:latin typeface="UTM Avo" panose="02040603050506020204" pitchFamily="18" charset="0"/>
              </a:rPr>
              <a:t>vơt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>
                <a:latin typeface="UTM Avo" panose="02040603050506020204" pitchFamily="18" charset="0"/>
              </a:rPr>
              <a:t>-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nặng</a:t>
            </a:r>
            <a:r>
              <a:rPr lang="en-US" sz="3600" b="1" dirty="0" smtClean="0">
                <a:latin typeface="UTM Avo" panose="02040603050506020204" pitchFamily="18" charset="0"/>
              </a:rPr>
              <a:t> - </a:t>
            </a:r>
            <a:r>
              <a:rPr lang="en-US" sz="3600" b="1" dirty="0" err="1" smtClean="0">
                <a:latin typeface="UTM Avo" panose="02040603050506020204" pitchFamily="18" charset="0"/>
              </a:rPr>
              <a:t>vợt</a:t>
            </a:r>
            <a:endParaRPr lang="en-US" sz="3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4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8" grpId="0"/>
      <p:bldP spid="8" grpId="1"/>
      <p:bldP spid="8" grpId="2"/>
      <p:bldP spid="15" grpId="0"/>
      <p:bldP spid="15" grpId="1"/>
      <p:bldP spid="16" grpId="0"/>
      <p:bldP spid="16" grpId="2"/>
      <p:bldP spid="17" grpId="0"/>
      <p:bldP spid="17" grpId="1"/>
      <p:bldP spid="24" grpId="0"/>
      <p:bldP spid="24" grpId="1"/>
      <p:bldP spid="25" grpId="0"/>
      <p:bldP spid="25" grpId="1"/>
      <p:bldP spid="26" grpId="0"/>
      <p:bldP spid="26" grpId="1"/>
      <p:bldP spid="27" grpId="0" animBg="1"/>
      <p:bldP spid="27" grpId="1" animBg="1"/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3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8218" y="1574800"/>
            <a:ext cx="5464629" cy="2476046"/>
          </a:xfrm>
        </p:spPr>
        <p:txBody>
          <a:bodyPr>
            <a:no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Thư</a:t>
            </a:r>
            <a:r>
              <a:rPr lang="en-US" sz="9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giãn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3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765"/>
            <a:ext cx="10515600" cy="1325563"/>
          </a:xfrm>
        </p:spPr>
        <p:txBody>
          <a:bodyPr/>
          <a:lstStyle/>
          <a:p>
            <a:r>
              <a:rPr lang="en-US" b="1" dirty="0" err="1" smtClean="0">
                <a:latin typeface="UTM Avo" panose="02040603050506020204" pitchFamily="18" charset="0"/>
              </a:rPr>
              <a:t>Tìm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tiếng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có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vần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ơn</a:t>
            </a:r>
            <a:r>
              <a:rPr lang="en-US" b="1" dirty="0" smtClean="0">
                <a:latin typeface="UTM Avo" panose="02040603050506020204" pitchFamily="18" charset="0"/>
              </a:rPr>
              <a:t>, </a:t>
            </a:r>
            <a:r>
              <a:rPr lang="en-US" b="1" dirty="0" err="1" smtClean="0">
                <a:latin typeface="UTM Avo" panose="02040603050506020204" pitchFamily="18" charset="0"/>
              </a:rPr>
              <a:t>tiếng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có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vần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ơt</a:t>
            </a:r>
            <a:r>
              <a:rPr lang="en-US" b="1" dirty="0" smtClean="0">
                <a:latin typeface="UTM Avo" panose="02040603050506020204" pitchFamily="18" charset="0"/>
              </a:rPr>
              <a:t>?</a:t>
            </a:r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250" t="17111" r="30167" b="30000"/>
          <a:stretch/>
        </p:blipFill>
        <p:spPr>
          <a:xfrm>
            <a:off x="1097280" y="1479074"/>
            <a:ext cx="9753600" cy="504444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 flipV="1">
            <a:off x="2651760" y="2773680"/>
            <a:ext cx="883920" cy="762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545080" y="4389120"/>
            <a:ext cx="990600" cy="518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44640" y="2773680"/>
            <a:ext cx="670560" cy="762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408420" y="4389120"/>
            <a:ext cx="906780" cy="518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754880" y="2636520"/>
            <a:ext cx="3916680" cy="10724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059680" y="4042569"/>
            <a:ext cx="3688080" cy="9633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78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566" y="365760"/>
            <a:ext cx="2409226" cy="671785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720" y="1037545"/>
            <a:ext cx="9028611" cy="486686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CC3399"/>
                </a:solidFill>
                <a:latin typeface="UTM Avo" panose="02040603050506020204" pitchFamily="18" charset="0"/>
              </a:rPr>
              <a:t>SƠN VÀ HÀ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Giờ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kiểm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tra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Sơn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vừa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chép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đề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vừa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lẩm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nhẩm</a:t>
            </a:r>
            <a:r>
              <a:rPr lang="en-US" sz="2800" dirty="0" smtClean="0">
                <a:latin typeface="UTM Avo" panose="02040603050506020204" pitchFamily="18" charset="0"/>
              </a:rPr>
              <a:t>: “ </a:t>
            </a:r>
            <a:r>
              <a:rPr lang="en-US" sz="2800" dirty="0" err="1" smtClean="0">
                <a:latin typeface="UTM Avo" panose="02040603050506020204" pitchFamily="18" charset="0"/>
              </a:rPr>
              <a:t>Giỏ</a:t>
            </a:r>
            <a:endParaRPr lang="en-US" sz="2800" dirty="0">
              <a:latin typeface="UTM Avo" panose="02040603050506020204" pitchFamily="18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8 con </a:t>
            </a:r>
            <a:r>
              <a:rPr lang="en-US" dirty="0" err="1" smtClean="0">
                <a:latin typeface="UTM Avo" panose="02040603050506020204" pitchFamily="18" charset="0"/>
              </a:rPr>
              <a:t>cá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thờn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bơn</a:t>
            </a:r>
            <a:r>
              <a:rPr lang="en-US" dirty="0" smtClean="0">
                <a:latin typeface="UTM Avo" panose="02040603050506020204" pitchFamily="18" charset="0"/>
              </a:rPr>
              <a:t>. Cho </a:t>
            </a:r>
            <a:r>
              <a:rPr lang="en-US" dirty="0" err="1" smtClean="0">
                <a:latin typeface="UTM Avo" panose="02040603050506020204" pitchFamily="18" charset="0"/>
              </a:rPr>
              <a:t>bớt</a:t>
            </a:r>
            <a:r>
              <a:rPr lang="en-US" dirty="0" smtClean="0">
                <a:latin typeface="UTM Avo" panose="02040603050506020204" pitchFamily="18" charset="0"/>
              </a:rPr>
              <a:t> 5 con, </a:t>
            </a:r>
            <a:r>
              <a:rPr lang="en-US" dirty="0" err="1" smtClean="0">
                <a:latin typeface="UTM Avo" panose="02040603050506020204" pitchFamily="18" charset="0"/>
              </a:rPr>
              <a:t>còn</a:t>
            </a:r>
            <a:r>
              <a:rPr lang="en-US" dirty="0" smtClean="0">
                <a:latin typeface="UTM Avo" panose="02040603050506020204" pitchFamily="18" charset="0"/>
              </a:rPr>
              <a:t> 4”. </a:t>
            </a:r>
            <a:r>
              <a:rPr lang="en-US" dirty="0" err="1" smtClean="0">
                <a:latin typeface="UTM Avo" panose="02040603050506020204" pitchFamily="18" charset="0"/>
              </a:rPr>
              <a:t>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</a:p>
          <a:p>
            <a:pPr marL="0" indent="0">
              <a:buNone/>
            </a:pPr>
            <a:r>
              <a:rPr lang="en-US" dirty="0" err="1" smtClean="0">
                <a:latin typeface="UTM Avo" panose="02040603050506020204" pitchFamily="18" charset="0"/>
              </a:rPr>
              <a:t>thì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thầm</a:t>
            </a:r>
            <a:r>
              <a:rPr lang="en-US" dirty="0" smtClean="0">
                <a:latin typeface="UTM Avo" panose="02040603050506020204" pitchFamily="18" charset="0"/>
              </a:rPr>
              <a:t>: “ </a:t>
            </a:r>
            <a:r>
              <a:rPr lang="en-US" dirty="0" err="1" smtClean="0">
                <a:latin typeface="UTM Avo" panose="02040603050506020204" pitchFamily="18" charset="0"/>
              </a:rPr>
              <a:t>Còn</a:t>
            </a:r>
            <a:r>
              <a:rPr lang="en-US" dirty="0" smtClean="0">
                <a:latin typeface="UTM Avo" panose="02040603050506020204" pitchFamily="18" charset="0"/>
              </a:rPr>
              <a:t> 3 </a:t>
            </a:r>
            <a:r>
              <a:rPr lang="en-US" dirty="0" err="1" smtClean="0">
                <a:latin typeface="UTM Avo" panose="02040603050506020204" pitchFamily="18" charset="0"/>
              </a:rPr>
              <a:t>chứ</a:t>
            </a:r>
            <a:r>
              <a:rPr lang="en-US" dirty="0" smtClean="0">
                <a:latin typeface="UTM Avo" panose="02040603050506020204" pitchFamily="18" charset="0"/>
              </a:rPr>
              <a:t>?”.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Yến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đến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lvl="1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tự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Hà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lễ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phép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lvl="1">
              <a:buFontTx/>
              <a:buChar char="-"/>
            </a:pPr>
            <a:r>
              <a:rPr lang="en-US" sz="2800" dirty="0" err="1" smtClean="0">
                <a:latin typeface="UTM Avo" panose="02040603050506020204" pitchFamily="18" charset="0"/>
              </a:rPr>
              <a:t>Dạ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marL="457200" lvl="1" indent="0">
              <a:buNone/>
            </a:pPr>
            <a:r>
              <a:rPr lang="en-US" sz="2800" dirty="0" err="1" smtClean="0">
                <a:latin typeface="UTM Avo" panose="02040603050506020204" pitchFamily="18" charset="0"/>
              </a:rPr>
              <a:t>Sơn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ngẫm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nghĩ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chợt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nghĩ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nắn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viết</a:t>
            </a:r>
            <a:r>
              <a:rPr lang="en-US" sz="2800" dirty="0" smtClean="0">
                <a:latin typeface="UTM Avo" panose="020406030505060202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UTM Avo" panose="02040603050506020204" pitchFamily="18" charset="0"/>
              </a:rPr>
              <a:t>“ 8 – 3 = 5”.</a:t>
            </a:r>
            <a:endParaRPr lang="en-US" dirty="0">
              <a:latin typeface="UTM Avo" panose="02040603050506020204" pitchFamily="18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UTM Avo" panose="02040603050506020204" pitchFamily="18" charset="0"/>
              </a:rPr>
              <a:t>NGUYỄN LY</a:t>
            </a:r>
            <a:endParaRPr lang="en-US" sz="2400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150" y="2416956"/>
            <a:ext cx="4261651" cy="194337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848600" y="1854201"/>
            <a:ext cx="1625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99933" y="2345267"/>
            <a:ext cx="148166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16200" y="4131733"/>
            <a:ext cx="127846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02466" y="1837267"/>
            <a:ext cx="127846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848600" y="4953000"/>
            <a:ext cx="123613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180667" y="2345267"/>
            <a:ext cx="49953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01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310</Words>
  <Application>Microsoft Office PowerPoint</Application>
  <PresentationFormat>Widescreen</PresentationFormat>
  <Paragraphs>61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.VnAvant</vt:lpstr>
      <vt:lpstr>Arial</vt:lpstr>
      <vt:lpstr>Calibri</vt:lpstr>
      <vt:lpstr>Calibri Light</vt:lpstr>
      <vt:lpstr>UTM Avo</vt:lpstr>
      <vt:lpstr>Office Theme</vt:lpstr>
      <vt:lpstr>PowerPoint Presentation</vt:lpstr>
      <vt:lpstr>Khởi động</vt:lpstr>
      <vt:lpstr>PowerPoint Presentation</vt:lpstr>
      <vt:lpstr>PowerPoint Presentation</vt:lpstr>
      <vt:lpstr>Làm quen</vt:lpstr>
      <vt:lpstr>PowerPoint Presentation</vt:lpstr>
      <vt:lpstr>Thư giãn</vt:lpstr>
      <vt:lpstr>Tìm tiếng có vần ơn, tiếng có vần ơt?</vt:lpstr>
      <vt:lpstr>Tập đọc</vt:lpstr>
      <vt:lpstr>PowerPoint Presentation</vt:lpstr>
      <vt:lpstr>PowerPoint Presentation</vt:lpstr>
      <vt:lpstr>Tập đọc</vt:lpstr>
      <vt:lpstr>PowerPoint Presentation</vt:lpstr>
      <vt:lpstr>Tập viết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23</cp:revision>
  <dcterms:created xsi:type="dcterms:W3CDTF">2020-08-10T01:11:59Z</dcterms:created>
  <dcterms:modified xsi:type="dcterms:W3CDTF">2020-08-17T07:49:23Z</dcterms:modified>
</cp:coreProperties>
</file>