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51" r:id="rId1"/>
  </p:sldMasterIdLst>
  <p:notesMasterIdLst>
    <p:notesMasterId r:id="rId31"/>
  </p:notesMasterIdLst>
  <p:sldIdLst>
    <p:sldId id="329" r:id="rId2"/>
    <p:sldId id="321" r:id="rId3"/>
    <p:sldId id="322" r:id="rId4"/>
    <p:sldId id="323" r:id="rId5"/>
    <p:sldId id="324" r:id="rId6"/>
    <p:sldId id="325" r:id="rId7"/>
    <p:sldId id="326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9" r:id="rId18"/>
    <p:sldId id="290" r:id="rId19"/>
    <p:sldId id="305" r:id="rId20"/>
    <p:sldId id="291" r:id="rId21"/>
    <p:sldId id="330" r:id="rId22"/>
    <p:sldId id="331" r:id="rId23"/>
    <p:sldId id="332" r:id="rId24"/>
    <p:sldId id="275" r:id="rId25"/>
    <p:sldId id="312" r:id="rId26"/>
    <p:sldId id="334" r:id="rId27"/>
    <p:sldId id="314" r:id="rId28"/>
    <p:sldId id="318" r:id="rId29"/>
    <p:sldId id="319" r:id="rId30"/>
  </p:sldIdLst>
  <p:sldSz cx="12192000" cy="6858000"/>
  <p:notesSz cx="6858000" cy="9144000"/>
  <p:embeddedFontLst>
    <p:embeddedFont>
      <p:font typeface="Quicksand" charset="0"/>
      <p:regular r:id="rId32"/>
      <p:bold r:id="rId33"/>
    </p:embeddedFont>
    <p:embeddedFont>
      <p:font typeface="Tahoma" pitchFamily="34" charset="0"/>
      <p:regular r:id="rId34"/>
      <p:bold r:id="rId35"/>
    </p:embeddedFont>
    <p:embeddedFont>
      <p:font typeface="宋体" pitchFamily="2" charset="-122"/>
      <p:regular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90" d="100"/>
          <a:sy n="90" d="100"/>
        </p:scale>
        <p:origin x="-7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91D72-D843-4BC6-83EE-EB85DFFC798E}" type="datetimeFigureOut">
              <a:rPr lang="en-US" smtClean="0"/>
              <a:t>30/11/2025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F7AE7-932B-40C0-BAEE-EF412E033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25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0925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bạch tuột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4252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con cá để quay về trang chủ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037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Bấm</a:t>
            </a:r>
            <a:r>
              <a:rPr lang="vi-VN" baseline="0" dirty="0"/>
              <a:t> vào con cua để quay về trang chủ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83C91B-7E17-4245-A8D4-747CC83B31CB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36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5130A3BD-93D7-4927-BBCB-F1DB46E1199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3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40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4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469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105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30/11/2025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0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30/11/2025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824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slide" Target="slide4.xml"/><Relationship Id="rId18" Type="http://schemas.openxmlformats.org/officeDocument/2006/relationships/image" Target="../media/image20.png"/><Relationship Id="rId3" Type="http://schemas.openxmlformats.org/officeDocument/2006/relationships/slide" Target="slide13.xml"/><Relationship Id="rId7" Type="http://schemas.openxmlformats.org/officeDocument/2006/relationships/slide" Target="slide11.xml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image" Target="../media/image11.jpg"/><Relationship Id="rId16" Type="http://schemas.openxmlformats.org/officeDocument/2006/relationships/slide" Target="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11" Type="http://schemas.openxmlformats.org/officeDocument/2006/relationships/slide" Target="slide5.xml"/><Relationship Id="rId5" Type="http://schemas.openxmlformats.org/officeDocument/2006/relationships/slide" Target="slide27.xml"/><Relationship Id="rId15" Type="http://schemas.openxmlformats.org/officeDocument/2006/relationships/image" Target="../media/image18.png"/><Relationship Id="rId10" Type="http://schemas.openxmlformats.org/officeDocument/2006/relationships/image" Target="../media/image16.gif"/><Relationship Id="rId4" Type="http://schemas.openxmlformats.org/officeDocument/2006/relationships/image" Target="../media/image13.gif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11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9985" y="2063559"/>
            <a:ext cx="7983189" cy="1569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5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 (Headings)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95" y="4190852"/>
            <a:ext cx="2973699" cy="2622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46" y="439622"/>
            <a:ext cx="2332439" cy="2721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635" y="4221203"/>
            <a:ext cx="3536539" cy="35365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502" y="4902214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8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67" y="419750"/>
            <a:ext cx="9618134" cy="64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4b323909ac51321961af65c8f53037c8">
            <a:extLst>
              <a:ext uri="{FF2B5EF4-FFF2-40B4-BE49-F238E27FC236}">
                <a16:creationId xmlns:a16="http://schemas.microsoft.com/office/drawing/2014/main" xmlns="" id="{06990674-5D00-42C2-989D-8F80079C4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4854" y="1020505"/>
            <a:ext cx="10852484" cy="5243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5143" y="358785"/>
            <a:ext cx="9361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thể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giúp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khỏe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mạnh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8233" y="3372229"/>
            <a:ext cx="93617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775006">
            <a:off x="7661386" y="2168326"/>
            <a:ext cx="1175275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vi-VN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07 -4.81481E-6 L -3.125E-6 -4.81481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78" t="39236" r="27466" b="21875"/>
          <a:stretch/>
        </p:blipFill>
        <p:spPr>
          <a:xfrm>
            <a:off x="1537253" y="1981642"/>
            <a:ext cx="9435547" cy="487635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253" y="444043"/>
            <a:ext cx="9435546" cy="1537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54742" y="2815389"/>
            <a:ext cx="5082515" cy="228600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60" y="722252"/>
            <a:ext cx="3199044" cy="3732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8356752" y="238296"/>
            <a:ext cx="3146292" cy="3630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958389"/>
            <a:ext cx="2971800" cy="242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22" y="1116408"/>
            <a:ext cx="10459257" cy="568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Terminator 6"/>
          <p:cNvSpPr/>
          <p:nvPr/>
        </p:nvSpPr>
        <p:spPr>
          <a:xfrm>
            <a:off x="9542379" y="468063"/>
            <a:ext cx="2032000" cy="669013"/>
          </a:xfrm>
          <a:prstGeom prst="flowChartTerminator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26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6B7FC49-6967-4A3F-A643-F9A8C1D00734}"/>
              </a:ext>
            </a:extLst>
          </p:cNvPr>
          <p:cNvSpPr txBox="1"/>
          <p:nvPr/>
        </p:nvSpPr>
        <p:spPr>
          <a:xfrm>
            <a:off x="4865016" y="413801"/>
            <a:ext cx="29594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Bà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nội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bà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ngoại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i="1" dirty="0"/>
              <a:t>(</a:t>
            </a:r>
            <a:r>
              <a:rPr lang="en-US" sz="2800" i="1" dirty="0" err="1"/>
              <a:t>trích</a:t>
            </a:r>
            <a:r>
              <a:rPr lang="en-US" sz="28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58510" y="652155"/>
            <a:ext cx="5976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88540" y="1654984"/>
            <a:ext cx="451274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3427" y="1654984"/>
            <a:ext cx="426318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ectangle 6"/>
          <p:cNvSpPr/>
          <p:nvPr/>
        </p:nvSpPr>
        <p:spPr>
          <a:xfrm>
            <a:off x="2783252" y="5066967"/>
            <a:ext cx="1938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Chẳng nghĩ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83252" y="2083334"/>
            <a:ext cx="1220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nội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83252" y="1654984"/>
            <a:ext cx="1558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 ngoại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80526" y="4213556"/>
            <a:ext cx="1200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phù sa 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798430" y="5066967"/>
            <a:ext cx="1348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thiết tha</a:t>
            </a:r>
            <a:endParaRPr lang="en-US" sz="2800" dirty="0">
              <a:solidFill>
                <a:srgbClr val="0E00DC"/>
              </a:solidFill>
            </a:endParaRPr>
          </a:p>
        </p:txBody>
      </p:sp>
      <p:sp>
        <p:nvSpPr>
          <p:cNvPr id="12" name="Flowchart: Terminator 11"/>
          <p:cNvSpPr/>
          <p:nvPr/>
        </p:nvSpPr>
        <p:spPr>
          <a:xfrm>
            <a:off x="4963570" y="66054"/>
            <a:ext cx="3029423" cy="586101"/>
          </a:xfrm>
          <a:prstGeom prst="flowChartTerminator">
            <a:avLst/>
          </a:prstGeom>
          <a:solidFill>
            <a:srgbClr val="FFC0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54797" t="21181" r="23004" b="54414"/>
          <a:stretch/>
        </p:blipFill>
        <p:spPr>
          <a:xfrm>
            <a:off x="0" y="4178577"/>
            <a:ext cx="2305883" cy="2174044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5963" y="630414"/>
            <a:ext cx="1425019" cy="170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4612" y="4004608"/>
            <a:ext cx="6071555" cy="2062103"/>
          </a:xfrm>
          <a:prstGeom prst="rect">
            <a:avLst/>
          </a:prstGeom>
          <a:ln>
            <a:noFill/>
            <a:prstDash val="sysDot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 sa: </a:t>
            </a:r>
            <a:endParaRPr lang="en-US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đất, cát mịn và có nhiều chất màu, cuốn trôi theo dòng nước hoặc lắng đọng lại ở các bờ sông, bài bồi.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31199" y="791290"/>
            <a:ext cx="2661313" cy="2155618"/>
            <a:chOff x="6988815" y="4567773"/>
            <a:chExt cx="2661313" cy="2155618"/>
          </a:xfrm>
        </p:grpSpPr>
        <p:sp>
          <p:nvSpPr>
            <p:cNvPr id="6" name="任意多边形: 形状 1">
              <a:extLst>
                <a:ext uri="{FF2B5EF4-FFF2-40B4-BE49-F238E27FC236}">
                  <a16:creationId xmlns:a16="http://schemas.microsoft.com/office/drawing/2014/main" xmlns="" id="{B77B47FC-60C6-480C-A3E9-D6EECEF29A78}"/>
                </a:ext>
              </a:extLst>
            </p:cNvPr>
            <p:cNvSpPr/>
            <p:nvPr/>
          </p:nvSpPr>
          <p:spPr>
            <a:xfrm>
              <a:off x="6988815" y="4567773"/>
              <a:ext cx="2661313" cy="2155618"/>
            </a:xfrm>
            <a:custGeom>
              <a:avLst/>
              <a:gdLst>
                <a:gd name="connsiteX0" fmla="*/ 159193 w 3633834"/>
                <a:gd name="connsiteY0" fmla="*/ 1659325 h 2991957"/>
                <a:gd name="connsiteX1" fmla="*/ 101136 w 3633834"/>
                <a:gd name="connsiteY1" fmla="*/ 672354 h 2991957"/>
                <a:gd name="connsiteX2" fmla="*/ 1102622 w 3633834"/>
                <a:gd name="connsiteY2" fmla="*/ 77268 h 2991957"/>
                <a:gd name="connsiteX3" fmla="*/ 2394393 w 3633834"/>
                <a:gd name="connsiteY3" fmla="*/ 48240 h 2991957"/>
                <a:gd name="connsiteX4" fmla="*/ 3221708 w 3633834"/>
                <a:gd name="connsiteY4" fmla="*/ 454640 h 2991957"/>
                <a:gd name="connsiteX5" fmla="*/ 3584565 w 3633834"/>
                <a:gd name="connsiteY5" fmla="*/ 1586754 h 2991957"/>
                <a:gd name="connsiteX6" fmla="*/ 3468451 w 3633834"/>
                <a:gd name="connsiteY6" fmla="*/ 2573725 h 2991957"/>
                <a:gd name="connsiteX7" fmla="*/ 2118622 w 3633834"/>
                <a:gd name="connsiteY7" fmla="*/ 2965611 h 2991957"/>
                <a:gd name="connsiteX8" fmla="*/ 580108 w 3633834"/>
                <a:gd name="connsiteY8" fmla="*/ 2878525 h 2991957"/>
                <a:gd name="connsiteX9" fmla="*/ 14051 w 3633834"/>
                <a:gd name="connsiteY9" fmla="*/ 2254411 h 2991957"/>
                <a:gd name="connsiteX10" fmla="*/ 159193 w 3633834"/>
                <a:gd name="connsiteY10" fmla="*/ 1659325 h 2991957"/>
                <a:gd name="connsiteX0" fmla="*/ 16011 w 3693852"/>
                <a:gd name="connsiteY0" fmla="*/ 1572239 h 2991957"/>
                <a:gd name="connsiteX1" fmla="*/ 161154 w 3693852"/>
                <a:gd name="connsiteY1" fmla="*/ 672354 h 2991957"/>
                <a:gd name="connsiteX2" fmla="*/ 1162640 w 3693852"/>
                <a:gd name="connsiteY2" fmla="*/ 77268 h 2991957"/>
                <a:gd name="connsiteX3" fmla="*/ 2454411 w 3693852"/>
                <a:gd name="connsiteY3" fmla="*/ 48240 h 2991957"/>
                <a:gd name="connsiteX4" fmla="*/ 3281726 w 3693852"/>
                <a:gd name="connsiteY4" fmla="*/ 454640 h 2991957"/>
                <a:gd name="connsiteX5" fmla="*/ 3644583 w 3693852"/>
                <a:gd name="connsiteY5" fmla="*/ 1586754 h 2991957"/>
                <a:gd name="connsiteX6" fmla="*/ 3528469 w 3693852"/>
                <a:gd name="connsiteY6" fmla="*/ 2573725 h 2991957"/>
                <a:gd name="connsiteX7" fmla="*/ 2178640 w 3693852"/>
                <a:gd name="connsiteY7" fmla="*/ 2965611 h 2991957"/>
                <a:gd name="connsiteX8" fmla="*/ 640126 w 3693852"/>
                <a:gd name="connsiteY8" fmla="*/ 2878525 h 2991957"/>
                <a:gd name="connsiteX9" fmla="*/ 74069 w 3693852"/>
                <a:gd name="connsiteY9" fmla="*/ 2254411 h 2991957"/>
                <a:gd name="connsiteX10" fmla="*/ 16011 w 3693852"/>
                <a:gd name="connsiteY10" fmla="*/ 1572239 h 299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693852" h="2991957">
                  <a:moveTo>
                    <a:pt x="16011" y="1572239"/>
                  </a:moveTo>
                  <a:cubicBezTo>
                    <a:pt x="30525" y="1308563"/>
                    <a:pt x="-29951" y="921516"/>
                    <a:pt x="161154" y="672354"/>
                  </a:cubicBezTo>
                  <a:cubicBezTo>
                    <a:pt x="352259" y="423192"/>
                    <a:pt x="780431" y="181287"/>
                    <a:pt x="1162640" y="77268"/>
                  </a:cubicBezTo>
                  <a:cubicBezTo>
                    <a:pt x="1544850" y="-26751"/>
                    <a:pt x="2101230" y="-14655"/>
                    <a:pt x="2454411" y="48240"/>
                  </a:cubicBezTo>
                  <a:cubicBezTo>
                    <a:pt x="2807592" y="111135"/>
                    <a:pt x="3083364" y="198221"/>
                    <a:pt x="3281726" y="454640"/>
                  </a:cubicBezTo>
                  <a:cubicBezTo>
                    <a:pt x="3480088" y="711059"/>
                    <a:pt x="3603459" y="1233573"/>
                    <a:pt x="3644583" y="1586754"/>
                  </a:cubicBezTo>
                  <a:cubicBezTo>
                    <a:pt x="3685707" y="1939935"/>
                    <a:pt x="3772793" y="2343915"/>
                    <a:pt x="3528469" y="2573725"/>
                  </a:cubicBezTo>
                  <a:cubicBezTo>
                    <a:pt x="3284145" y="2803535"/>
                    <a:pt x="2660031" y="2914811"/>
                    <a:pt x="2178640" y="2965611"/>
                  </a:cubicBezTo>
                  <a:cubicBezTo>
                    <a:pt x="1697250" y="3016411"/>
                    <a:pt x="990888" y="2997058"/>
                    <a:pt x="640126" y="2878525"/>
                  </a:cubicBezTo>
                  <a:cubicBezTo>
                    <a:pt x="289364" y="2759992"/>
                    <a:pt x="178088" y="2472125"/>
                    <a:pt x="74069" y="2254411"/>
                  </a:cubicBezTo>
                  <a:cubicBezTo>
                    <a:pt x="-29950" y="2036697"/>
                    <a:pt x="1497" y="1835915"/>
                    <a:pt x="16011" y="1572239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prstDash val="sysDot"/>
            </a:ln>
            <a:effectLst>
              <a:outerShdw blurRad="419100" sx="102000" sy="102000" algn="ctr" rotWithShape="0">
                <a:prstClr val="black">
                  <a:alpha val="3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Picture 4" descr="Quả Na Xuất Khẩu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45770" y="4669949"/>
              <a:ext cx="1951265" cy="195126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7070990" y="961953"/>
            <a:ext cx="4242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 (mãng cầu):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cây ăn quả, trồng 4 - 5 năm mới cho nhiều quả.</a:t>
            </a:r>
          </a:p>
        </p:txBody>
      </p:sp>
      <p:sp>
        <p:nvSpPr>
          <p:cNvPr id="9" name="Rectangle 8"/>
          <p:cNvSpPr/>
          <p:nvPr/>
        </p:nvSpPr>
        <p:spPr>
          <a:xfrm>
            <a:off x="355090" y="1515950"/>
            <a:ext cx="369763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60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6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1711" y="1"/>
            <a:ext cx="1180289" cy="10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129" y="3620770"/>
            <a:ext cx="4572000" cy="261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9443" y="222625"/>
            <a:ext cx="34613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234" y="2376584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4136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349" y="4233354"/>
            <a:ext cx="5328273" cy="2432015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593334" y="0"/>
            <a:ext cx="2598744" cy="1344291"/>
          </a:xfrm>
          <a:prstGeom prst="flowChartTerminator">
            <a:avLst/>
          </a:prstGeom>
          <a:solidFill>
            <a:srgbClr val="010078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THƠ CHIA LÀM MẤY ĐOẠN ?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1705436" y="2505183"/>
            <a:ext cx="1" cy="1593265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674705" y="4704089"/>
            <a:ext cx="0" cy="14535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03690" y="73276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96794" y="2505183"/>
            <a:ext cx="43840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175378" y="4704089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4" name="Oval 13"/>
          <p:cNvSpPr/>
          <p:nvPr/>
        </p:nvSpPr>
        <p:spPr>
          <a:xfrm>
            <a:off x="5545991" y="0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Flowchart: Terminator 14"/>
          <p:cNvSpPr/>
          <p:nvPr/>
        </p:nvSpPr>
        <p:spPr>
          <a:xfrm>
            <a:off x="9672599" y="216024"/>
            <a:ext cx="2440213" cy="860287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ĐOẠN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103689" y="2296417"/>
            <a:ext cx="0" cy="16002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5545990" y="2223141"/>
            <a:ext cx="429397" cy="43204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  <p:bldP spid="8" grpId="1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490" y="520205"/>
            <a:ext cx="42625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ngoại</a:t>
            </a:r>
            <a:endParaRPr lang="vi-VN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28842" y="1885968"/>
            <a:ext cx="407851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Và thương cả hai bà.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3690" y="53821"/>
            <a:ext cx="409302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Lại thương bà nội trông.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Cháu nhớ về thiết tha.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56" y="3955400"/>
            <a:ext cx="6791325" cy="2495471"/>
          </a:xfrm>
          <a:prstGeom prst="rect">
            <a:avLst/>
          </a:prstGeom>
        </p:spPr>
      </p:pic>
      <p:sp>
        <p:nvSpPr>
          <p:cNvPr id="8" name="Flowchart: Terminator 7"/>
          <p:cNvSpPr/>
          <p:nvPr/>
        </p:nvSpPr>
        <p:spPr>
          <a:xfrm>
            <a:off x="9998241" y="53821"/>
            <a:ext cx="2193759" cy="932768"/>
          </a:xfrm>
          <a:prstGeom prst="flowChartTerminator">
            <a:avLst/>
          </a:prstGeom>
          <a:solidFill>
            <a:schemeClr val="accent6">
              <a:lumMod val="5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B09D640-7561-4ABE-8912-24687B2C4A57}"/>
              </a:ext>
            </a:extLst>
          </p:cNvPr>
          <p:cNvSpPr/>
          <p:nvPr/>
        </p:nvSpPr>
        <p:spPr>
          <a:xfrm>
            <a:off x="3589252" y="2198957"/>
            <a:ext cx="5013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7707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 HIỂU – LUYỆN TẬP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0669BD-109C-4905-8AB0-53497F816680}"/>
              </a:ext>
            </a:extLst>
          </p:cNvPr>
          <p:cNvSpPr/>
          <p:nvPr/>
        </p:nvSpPr>
        <p:spPr>
          <a:xfrm>
            <a:off x="5439405" y="1710275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C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3638F25-D9A5-4F28-B794-D658F7894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8944">
            <a:off x="861238" y="2488083"/>
            <a:ext cx="1331845" cy="1388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D1E571-6B5E-4264-B5EA-9D9900607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33" y="4072903"/>
            <a:ext cx="5071279" cy="2509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C0E93D-B841-4F63-92E1-95A6C3CEDF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4437">
            <a:off x="2055071" y="4018496"/>
            <a:ext cx="1229209" cy="1621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2BF5FB3-454F-4A8F-910C-09750553D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9885">
            <a:off x="9666204" y="3281894"/>
            <a:ext cx="1614488" cy="1847850"/>
          </a:xfrm>
          <a:prstGeom prst="rect">
            <a:avLst/>
          </a:prstGeom>
        </p:spPr>
      </p:pic>
      <p:sp>
        <p:nvSpPr>
          <p:cNvPr id="10" name="Rectangle: Rounded Corners 8">
            <a:extLst>
              <a:ext uri="{FF2B5EF4-FFF2-40B4-BE49-F238E27FC236}">
                <a16:creationId xmlns:a16="http://schemas.microsoft.com/office/drawing/2014/main" xmlns="" id="{958BBCFA-E5C8-41F2-961A-046F160B460A}"/>
              </a:ext>
            </a:extLst>
          </p:cNvPr>
          <p:cNvSpPr/>
          <p:nvPr/>
        </p:nvSpPr>
        <p:spPr>
          <a:xfrm>
            <a:off x="2425399" y="1304495"/>
            <a:ext cx="7348251" cy="2104222"/>
          </a:xfrm>
          <a:prstGeom prst="roundRect">
            <a:avLst/>
          </a:prstGeom>
          <a:noFill/>
          <a:ln w="57150" cap="flat" cmpd="sng" algn="ctr">
            <a:solidFill>
              <a:srgbClr val="FF770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cksan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50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802CDD34-CDD6-492A-9A67-72995A5FF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4715"/>
            <a:ext cx="12191999" cy="64032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101" r="20074" b="50000"/>
          <a:stretch>
            <a:fillRect/>
          </a:stretch>
        </p:blipFill>
        <p:spPr bwMode="auto">
          <a:xfrm>
            <a:off x="4488368" y="635342"/>
            <a:ext cx="3644389" cy="1670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4573" y="2514599"/>
            <a:ext cx="8759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vướng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lưới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nông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dân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đánh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cứu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hải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nhé</a:t>
            </a:r>
            <a:r>
              <a:rPr lang="en-US" sz="2800" dirty="0">
                <a:solidFill>
                  <a:schemeClr val="bg1"/>
                </a:solidFill>
                <a:latin typeface="UTM Avo (Headings)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chemeClr val="bg1"/>
              </a:solidFill>
              <a:latin typeface="UTM Avo (Headings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06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0"/>
            <a:ext cx="709135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64139" y="3244175"/>
            <a:ext cx="4463722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vi-VN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</a:rPr>
              <a:t>Đọc hiểu</a:t>
            </a:r>
            <a:endParaRPr lang="en-US" sz="8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415548"/>
            <a:ext cx="2545579" cy="240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0864C6D-9CDD-41F6-99CA-869CFAE40129}"/>
              </a:ext>
            </a:extLst>
          </p:cNvPr>
          <p:cNvSpPr/>
          <p:nvPr/>
        </p:nvSpPr>
        <p:spPr>
          <a:xfrm>
            <a:off x="4057806" y="1887286"/>
            <a:ext cx="8270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0E00DC"/>
                </a:solidFill>
                <a:latin typeface="UTM Avo" panose="02040603050506020204" pitchFamily="18" charset="0"/>
                <a:cs typeface="Times New Roman" pitchFamily="18" charset="0"/>
              </a:rPr>
              <a:t>1. </a:t>
            </a:r>
            <a:r>
              <a:rPr lang="vi-VN" sz="44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Bài thơ là lời của ai nói về ai?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13003B5-2775-4173-984E-D1A79B7FB716}"/>
              </a:ext>
            </a:extLst>
          </p:cNvPr>
          <p:cNvSpPr/>
          <p:nvPr/>
        </p:nvSpPr>
        <p:spPr>
          <a:xfrm>
            <a:off x="4167098" y="2828835"/>
            <a:ext cx="7587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UTM Avo" panose="02040603050506020204" pitchFamily="18" charset="0"/>
                <a:cs typeface="Times New Roman" pitchFamily="18" charset="0"/>
              </a:rPr>
              <a:t>-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Bài thơ là lời của người cháu nói về bà nội và bà ngoại của mình.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UTM Avo" panose="02040603050506020204" pitchFamily="18" charset="0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en-US" sz="1200" dirty="0">
              <a:latin typeface="UTM Avo" panose="02040603050506020204" pitchFamily="18" charset="0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sp>
        <p:nvSpPr>
          <p:cNvPr id="7" name="Rounded Rectangle 13">
            <a:extLst>
              <a:ext uri="{FF2B5EF4-FFF2-40B4-BE49-F238E27FC236}">
                <a16:creationId xmlns:a16="http://schemas.microsoft.com/office/drawing/2014/main" xmlns="" id="{4E38476F-E8D3-4FD4-8973-F689766CDFF6}"/>
              </a:ext>
            </a:extLst>
          </p:cNvPr>
          <p:cNvSpPr/>
          <p:nvPr/>
        </p:nvSpPr>
        <p:spPr>
          <a:xfrm>
            <a:off x="5972492" y="651927"/>
            <a:ext cx="3074760" cy="638343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 HIỂU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B47C070-5A15-4FC9-A942-21015A4C8D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551" y="4029164"/>
            <a:ext cx="6791325" cy="247713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2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44E05A2F-4A18-4BCF-ABFF-930C6971B3B9}"/>
              </a:ext>
            </a:extLst>
          </p:cNvPr>
          <p:cNvCxnSpPr>
            <a:cxnSpLocks/>
          </p:cNvCxnSpPr>
          <p:nvPr/>
        </p:nvCxnSpPr>
        <p:spPr>
          <a:xfrm>
            <a:off x="397565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0356FBE-205B-46F7-BFCE-C9854F0F256E}"/>
              </a:ext>
            </a:extLst>
          </p:cNvPr>
          <p:cNvSpPr/>
          <p:nvPr/>
        </p:nvSpPr>
        <p:spPr>
          <a:xfrm>
            <a:off x="4497160" y="529515"/>
            <a:ext cx="6807632" cy="4235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Tìm những hình ảnh nói lên tình yêu thương của hai bà dành cho cháu:</a:t>
            </a:r>
          </a:p>
          <a:p>
            <a:pPr marL="514350" indent="-514350">
              <a:lnSpc>
                <a:spcPct val="150000"/>
              </a:lnSpc>
              <a:spcBef>
                <a:spcPts val="600"/>
              </a:spcBef>
              <a:buAutoNum type="alphaLcParenR"/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Ở khổ thơ 2</a:t>
            </a:r>
            <a:endParaRPr lang="en-US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200000"/>
              </a:lnSpc>
              <a:spcBef>
                <a:spcPts val="600"/>
              </a:spcBef>
            </a:pPr>
            <a:endParaRPr lang="vi-VN" sz="32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endParaRPr lang="vi-VN" sz="400" b="1" dirty="0">
              <a:solidFill>
                <a:srgbClr val="0E00DC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E00DC"/>
                </a:solidFill>
                <a:latin typeface="Times New Roman" pitchFamily="18" charset="0"/>
                <a:cs typeface="Times New Roman" pitchFamily="18" charset="0"/>
              </a:rPr>
              <a:t>b) Ở khổ thơ 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C58AF5C-C657-4EB7-AE82-17FC9E43D38D}"/>
              </a:ext>
            </a:extLst>
          </p:cNvPr>
          <p:cNvSpPr/>
          <p:nvPr/>
        </p:nvSpPr>
        <p:spPr>
          <a:xfrm>
            <a:off x="5845302" y="2890391"/>
            <a:ext cx="55776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“Yêu cháu, bà trồng na</a:t>
            </a:r>
            <a:br>
              <a:rPr lang="vi-VN" sz="3200" dirty="0">
                <a:latin typeface="Times New Roman" pitchFamily="18" charset="0"/>
                <a:cs typeface="Times New Roman" pitchFamily="18" charset="0"/>
              </a:rPr>
            </a:b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Chẳng nghĩ mình cao tuổi”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26BA9E9-E5DA-4A2E-8568-972FF7DA74DC}"/>
              </a:ext>
            </a:extLst>
          </p:cNvPr>
          <p:cNvSpPr/>
          <p:nvPr/>
        </p:nvSpPr>
        <p:spPr>
          <a:xfrm>
            <a:off x="5845302" y="4765290"/>
            <a:ext cx="53413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“Biết là bà ngoại mong”</a:t>
            </a: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“Lại thương bà nội trông</a:t>
            </a:r>
            <a:r>
              <a:rPr lang="vi-VN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51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xmlns="" id="{02A4BDFD-9A65-46FA-A2BF-4AC517CA62E8}"/>
              </a:ext>
            </a:extLst>
          </p:cNvPr>
          <p:cNvSpPr/>
          <p:nvPr/>
        </p:nvSpPr>
        <p:spPr>
          <a:xfrm>
            <a:off x="7411875" y="1820628"/>
            <a:ext cx="4471583" cy="15073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1)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Tình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thương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xmlns="" id="{2080F6C6-E1CD-44EB-A765-41990006D21F}"/>
              </a:ext>
            </a:extLst>
          </p:cNvPr>
          <p:cNvSpPr/>
          <p:nvPr/>
        </p:nvSpPr>
        <p:spPr>
          <a:xfrm>
            <a:off x="626350" y="1625840"/>
            <a:ext cx="4944912" cy="126274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AutoNum type="alphaLcParenR"/>
            </a:pP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cha,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mẹ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thương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cả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bà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5E8F14E8-51D1-459A-8F38-D13BDC24A857}"/>
              </a:ext>
            </a:extLst>
          </p:cNvPr>
          <p:cNvSpPr/>
          <p:nvPr/>
        </p:nvSpPr>
        <p:spPr>
          <a:xfrm>
            <a:off x="676211" y="3327972"/>
            <a:ext cx="4924548" cy="132735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nguồn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sông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Cho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phù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sa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xmlns="" id="{11FFDB2D-F994-4FF2-9C66-2DC50C2461DE}"/>
              </a:ext>
            </a:extLst>
          </p:cNvPr>
          <p:cNvSpPr/>
          <p:nvPr/>
        </p:nvSpPr>
        <p:spPr>
          <a:xfrm>
            <a:off x="676210" y="5350884"/>
            <a:ext cx="4895051" cy="98697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Hai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miền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quê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dấu</a:t>
            </a:r>
            <a:endParaRPr lang="en-US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Cháu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nhớ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về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thiết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tha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8500C519-F4FC-4355-B3D7-2B90A68CAEF1}"/>
              </a:ext>
            </a:extLst>
          </p:cNvPr>
          <p:cNvSpPr/>
          <p:nvPr/>
        </p:nvSpPr>
        <p:spPr>
          <a:xfrm>
            <a:off x="8000007" y="4405082"/>
            <a:ext cx="4055514" cy="1439288"/>
          </a:xfrm>
          <a:prstGeom prst="ellips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2)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Lòng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biết</a:t>
            </a:r>
            <a:r>
              <a:rPr lang="en-US" sz="26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ơn</a:t>
            </a:r>
            <a:endParaRPr lang="vi-VN" sz="2600" dirty="0">
              <a:solidFill>
                <a:sysClr val="windowText" lastClr="0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788C26-2E39-4A66-B4F4-AD1AC1DAC287}"/>
              </a:ext>
            </a:extLst>
          </p:cNvPr>
          <p:cNvSpPr/>
          <p:nvPr/>
        </p:nvSpPr>
        <p:spPr>
          <a:xfrm>
            <a:off x="626350" y="480993"/>
            <a:ext cx="113958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3.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Mỗi câu thơ dưới đây nói lên tình cảm gì của</a:t>
            </a:r>
            <a:r>
              <a:rPr lang="en-US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2600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cháu đối với hai bà? Ghép đúng:</a:t>
            </a:r>
            <a:endParaRPr lang="en-US" sz="2600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A0BD2F6D-82DC-4981-BD2C-6810C79C55A9}"/>
              </a:ext>
            </a:extLst>
          </p:cNvPr>
          <p:cNvCxnSpPr>
            <a:cxnSpLocks/>
          </p:cNvCxnSpPr>
          <p:nvPr/>
        </p:nvCxnSpPr>
        <p:spPr>
          <a:xfrm flipV="1">
            <a:off x="5538133" y="3015574"/>
            <a:ext cx="2302361" cy="2596783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8971AC17-9153-463C-95D6-D3F184E6A1B8}"/>
              </a:ext>
            </a:extLst>
          </p:cNvPr>
          <p:cNvCxnSpPr>
            <a:cxnSpLocks/>
          </p:cNvCxnSpPr>
          <p:nvPr/>
        </p:nvCxnSpPr>
        <p:spPr>
          <a:xfrm>
            <a:off x="5571261" y="2013626"/>
            <a:ext cx="1919037" cy="457200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0E63A23E-1B01-4B6D-A30A-CD8A3884B9D3}"/>
              </a:ext>
            </a:extLst>
          </p:cNvPr>
          <p:cNvCxnSpPr>
            <a:cxnSpLocks/>
          </p:cNvCxnSpPr>
          <p:nvPr/>
        </p:nvCxnSpPr>
        <p:spPr>
          <a:xfrm>
            <a:off x="5571261" y="3764604"/>
            <a:ext cx="2428746" cy="1215958"/>
          </a:xfrm>
          <a:prstGeom prst="line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06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835" y="1199216"/>
            <a:ext cx="489005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3000" dirty="0">
              <a:latin typeface="+mj-lt"/>
              <a:cs typeface="Times New Roman" pitchFamily="18" charset="0"/>
            </a:endParaRPr>
          </a:p>
          <a:p>
            <a:endParaRPr lang="vi-VN" sz="3000" dirty="0">
              <a:latin typeface="+mj-lt"/>
              <a:cs typeface="Times New Roman" pitchFamily="18" charset="0"/>
            </a:endParaRPr>
          </a:p>
          <a:p>
            <a:r>
              <a:rPr lang="vi-VN" sz="3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3000" dirty="0">
                <a:latin typeface="+mj-lt"/>
                <a:cs typeface="Times New Roman" pitchFamily="18" charset="0"/>
              </a:rPr>
            </a:br>
            <a:r>
              <a:rPr lang="vi-VN" sz="3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30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28497" y="0"/>
            <a:ext cx="7446667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715" y="3874908"/>
            <a:ext cx="2609018" cy="2804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32" y="4071280"/>
            <a:ext cx="2400304" cy="240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452" y="279796"/>
            <a:ext cx="7658640" cy="6296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7"/>
          <a:stretch/>
        </p:blipFill>
        <p:spPr>
          <a:xfrm>
            <a:off x="9529751" y="4612044"/>
            <a:ext cx="2545579" cy="2204831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840" y="3041988"/>
            <a:ext cx="6440319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2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461FA9E-10DD-47AC-8200-047C4E7C2E8C}"/>
              </a:ext>
            </a:extLst>
          </p:cNvPr>
          <p:cNvSpPr/>
          <p:nvPr/>
        </p:nvSpPr>
        <p:spPr>
          <a:xfrm>
            <a:off x="265541" y="446665"/>
            <a:ext cx="3643849" cy="635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  <a:cs typeface="Times New Roman" pitchFamily="18" charset="0"/>
              </a:rPr>
              <a:t>BÀ NỘI, BÀ NGOẠI</a:t>
            </a:r>
          </a:p>
          <a:p>
            <a:endParaRPr lang="en-US" sz="11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Và thương cả hai bà.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Chẳng nghĩ mình cao tuổi.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en-US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endParaRPr lang="vi-VN" sz="1200" dirty="0">
              <a:latin typeface="+mj-lt"/>
              <a:cs typeface="Times New Roman" pitchFamily="18" charset="0"/>
            </a:endParaRPr>
          </a:p>
          <a:p>
            <a:r>
              <a:rPr lang="vi-VN" sz="20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000" dirty="0">
                <a:latin typeface="+mj-lt"/>
                <a:cs typeface="Times New Roman" pitchFamily="18" charset="0"/>
              </a:rPr>
            </a:br>
            <a:r>
              <a:rPr lang="vi-VN" sz="20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0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0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4E2CD67-F93C-428E-8845-CA56D878A85A}"/>
              </a:ext>
            </a:extLst>
          </p:cNvPr>
          <p:cNvCxnSpPr>
            <a:cxnSpLocks/>
          </p:cNvCxnSpPr>
          <p:nvPr/>
        </p:nvCxnSpPr>
        <p:spPr>
          <a:xfrm>
            <a:off x="3909390" y="446665"/>
            <a:ext cx="0" cy="625893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EFEDA9F-8844-41EA-AB75-5BB523B7F89F}"/>
              </a:ext>
            </a:extLst>
          </p:cNvPr>
          <p:cNvSpPr/>
          <p:nvPr/>
        </p:nvSpPr>
        <p:spPr>
          <a:xfrm>
            <a:off x="4373217" y="543339"/>
            <a:ext cx="7428271" cy="2079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1.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Tìm các từ ngữ chỉ tình cảm bà cháu trong một khổ thơ.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M:  </a:t>
            </a:r>
            <a:r>
              <a:rPr lang="vi-VN" sz="3000" b="1" dirty="0">
                <a:solidFill>
                  <a:srgbClr val="0E00DC"/>
                </a:solidFill>
                <a:latin typeface="+mj-lt"/>
                <a:cs typeface="Times New Roman" pitchFamily="18" charset="0"/>
              </a:rPr>
              <a:t>“thương cả hai bà”. (Khổ thơ 1)</a:t>
            </a:r>
            <a:endParaRPr lang="en-US" sz="3000" b="1" dirty="0">
              <a:solidFill>
                <a:srgbClr val="0E00DC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AD4042-4105-4A2B-9FAD-5FC8D64DF3D0}"/>
              </a:ext>
            </a:extLst>
          </p:cNvPr>
          <p:cNvSpPr/>
          <p:nvPr/>
        </p:nvSpPr>
        <p:spPr>
          <a:xfrm>
            <a:off x="4421058" y="2852592"/>
            <a:ext cx="62643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1: thương</a:t>
            </a:r>
            <a:r>
              <a:rPr lang="en-US" sz="3000" dirty="0">
                <a:latin typeface="+mj-lt"/>
                <a:cs typeface="Times New Roman" pitchFamily="18" charset="0"/>
              </a:rPr>
              <a:t> </a:t>
            </a:r>
            <a:r>
              <a:rPr lang="vi-VN" sz="3000" dirty="0">
                <a:latin typeface="+mj-lt"/>
                <a:cs typeface="Times New Roman" pitchFamily="18" charset="0"/>
              </a:rPr>
              <a:t>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2: yêu.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3: mong, thương, trông.</a:t>
            </a:r>
          </a:p>
          <a:p>
            <a:pPr marL="457200" lvl="0" indent="-457200">
              <a:lnSpc>
                <a:spcPct val="150000"/>
              </a:lnSpc>
              <a:buFont typeface="Arial" pitchFamily="34" charset="0"/>
              <a:buChar char="•"/>
            </a:pPr>
            <a:r>
              <a:rPr lang="vi-VN" sz="3000" dirty="0">
                <a:latin typeface="+mj-lt"/>
                <a:cs typeface="Times New Roman" pitchFamily="18" charset="0"/>
              </a:rPr>
              <a:t>Khổ 4: yêu dấu, nhớ, t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hiết</a:t>
            </a:r>
            <a:r>
              <a:rPr lang="vi-VN" sz="3000" dirty="0">
                <a:latin typeface="+mj-lt"/>
                <a:cs typeface="Times New Roman" pitchFamily="18" charset="0"/>
              </a:rPr>
              <a:t> tha.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6535" y="1837267"/>
            <a:ext cx="99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474" y="2929467"/>
            <a:ext cx="753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1932" y="4024429"/>
            <a:ext cx="829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402" y="4639735"/>
            <a:ext cx="99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6735" y="4639736"/>
            <a:ext cx="740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3338" y="5734025"/>
            <a:ext cx="99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êu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3604" y="6045200"/>
            <a:ext cx="694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hớ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7134" y="6038910"/>
            <a:ext cx="10921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hiết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66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uiExpand="1" build="p"/>
      <p:bldP spid="2" grpId="0"/>
      <p:bldP spid="7" grpId="0"/>
      <p:bldP spid="8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6162" y="818879"/>
            <a:ext cx="11710219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Em cần thêm 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phẩy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 vào chỗ nào trong các câu sau?</a:t>
            </a:r>
          </a:p>
        </p:txBody>
      </p:sp>
      <p:sp>
        <p:nvSpPr>
          <p:cNvPr id="6" name="Rectangle 5"/>
          <p:cNvSpPr/>
          <p:nvPr/>
        </p:nvSpPr>
        <p:spPr>
          <a:xfrm>
            <a:off x="155575" y="2057343"/>
            <a:ext cx="11659521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Tuần nào bố mẹ cũng cho em đến thăm ông bà nội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 bà ngoại.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8004" y="3366360"/>
            <a:ext cx="116370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>
              <a:lnSpc>
                <a:spcPct val="150000"/>
              </a:lnSpc>
            </a:pP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Em giúp ông bà quét nhà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nhặt rau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 gà ăn.</a:t>
            </a:r>
          </a:p>
        </p:txBody>
      </p:sp>
      <p:sp>
        <p:nvSpPr>
          <p:cNvPr id="8" name="Rectangle 7"/>
          <p:cNvSpPr/>
          <p:nvPr/>
        </p:nvSpPr>
        <p:spPr>
          <a:xfrm>
            <a:off x="9109627" y="220594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34300" y="3539636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47642" y="3539635"/>
            <a:ext cx="2872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2193" y="4763863"/>
            <a:ext cx="3132903" cy="18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AutoShape 4" descr="Thay bÃ  quÃ©t rÃ¡c | BÃ i thÆ¡ Thay bÃ  quÃ©t rÃ¡c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03" y="4503906"/>
            <a:ext cx="3967580" cy="2148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81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3096" y="1043545"/>
            <a:ext cx="3461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cs typeface="Times New Roman" pitchFamily="18" charset="0"/>
              </a:rPr>
              <a:t>ngoại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095" y="1815908"/>
            <a:ext cx="508590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Bà ngoại bên quê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Bà nội bên quê cha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yêu cha, yêu mẹ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Và thương cả hai bà.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Bà ngoại chăm làm vườn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Vườn bà bao nhiêu chuối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Yêu cháu, bà trồng na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Chẳng nghĩ mình cao tuổi.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68997" y="507848"/>
            <a:ext cx="458420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  <a:cs typeface="Times New Roman" pitchFamily="18" charset="0"/>
              </a:rPr>
              <a:t>Tết, cháu về quê nội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Biết là bà ngoại mong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Theo mẹ sang bên ngoại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Lại thương bà nội trông.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endParaRPr lang="vi-VN" sz="2800" dirty="0">
              <a:latin typeface="+mj-lt"/>
              <a:cs typeface="Times New Roman" pitchFamily="18" charset="0"/>
            </a:endParaRPr>
          </a:p>
          <a:p>
            <a:r>
              <a:rPr lang="vi-VN" sz="2800" dirty="0">
                <a:latin typeface="+mj-lt"/>
                <a:cs typeface="Times New Roman" pitchFamily="18" charset="0"/>
              </a:rPr>
              <a:t>Hai bà hai nguồn sông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Cho phù sa đời cháu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Hai miền quê yêu dấu</a:t>
            </a:r>
            <a:br>
              <a:rPr lang="vi-VN" sz="2800" dirty="0">
                <a:latin typeface="+mj-lt"/>
                <a:cs typeface="Times New Roman" pitchFamily="18" charset="0"/>
              </a:rPr>
            </a:br>
            <a:r>
              <a:rPr lang="vi-VN" sz="2800" dirty="0">
                <a:latin typeface="+mj-lt"/>
                <a:cs typeface="Times New Roman" pitchFamily="18" charset="0"/>
              </a:rPr>
              <a:t>Cháu nhớ về thiết tha.</a:t>
            </a:r>
            <a:endParaRPr lang="en-US" sz="2800" dirty="0">
              <a:latin typeface="+mj-lt"/>
              <a:cs typeface="Times New Roman" pitchFamily="18" charset="0"/>
            </a:endParaRPr>
          </a:p>
          <a:p>
            <a:pPr algn="r"/>
            <a:r>
              <a:rPr lang="vi-VN" sz="2800" dirty="0">
                <a:latin typeface="+mj-lt"/>
                <a:cs typeface="Times New Roman" pitchFamily="18" charset="0"/>
              </a:rPr>
              <a:t>Nguyễn Hoàng Sơn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659" y="4714453"/>
            <a:ext cx="5327022" cy="214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4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93487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Hình ảnh 14">
            <a:extLst>
              <a:ext uri="{FF2B5EF4-FFF2-40B4-BE49-F238E27FC236}">
                <a16:creationId xmlns:a16="http://schemas.microsoft.com/office/drawing/2014/main" xmlns="" id="{7C3DA138-B50A-4352-8E43-D6EB17352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61"/>
            <a:ext cx="12174648" cy="6410738"/>
          </a:xfrm>
          <a:prstGeom prst="rect">
            <a:avLst/>
          </a:prstGeom>
        </p:spPr>
      </p:pic>
      <p:pic>
        <p:nvPicPr>
          <p:cNvPr id="2" name="Picture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34" y="4184587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42" y="35429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92" y="2907288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75" y="4847984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ưới bạch tuột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5093395" y="1931349"/>
            <a:ext cx="1800212" cy="2214783"/>
          </a:xfrm>
          <a:prstGeom prst="rect">
            <a:avLst/>
          </a:prstGeom>
        </p:spPr>
      </p:pic>
      <p:pic>
        <p:nvPicPr>
          <p:cNvPr id="7" name="lưới cá vàng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2706260" y="3194119"/>
            <a:ext cx="1800212" cy="221478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5867400" y="1"/>
            <a:ext cx="1524" cy="2066547"/>
          </a:xfrm>
          <a:prstGeom prst="line">
            <a:avLst/>
          </a:prstGeom>
          <a:ln w="381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/>
          <p:cNvSpPr/>
          <p:nvPr/>
        </p:nvSpPr>
        <p:spPr>
          <a:xfrm>
            <a:off x="3175039" y="1"/>
            <a:ext cx="893675" cy="3468502"/>
          </a:xfrm>
          <a:custGeom>
            <a:avLst/>
            <a:gdLst>
              <a:gd name="connsiteX0" fmla="*/ 118169 w 571659"/>
              <a:gd name="connsiteY0" fmla="*/ 2483318 h 2483318"/>
              <a:gd name="connsiteX1" fmla="*/ 570556 w 571659"/>
              <a:gd name="connsiteY1" fmla="*/ 2050182 h 2483318"/>
              <a:gd name="connsiteX2" fmla="*/ 2666 w 571659"/>
              <a:gd name="connsiteY2" fmla="*/ 1434165 h 2483318"/>
              <a:gd name="connsiteX3" fmla="*/ 349175 w 571659"/>
              <a:gd name="connsiteY3" fmla="*/ 885525 h 2483318"/>
              <a:gd name="connsiteX4" fmla="*/ 156670 w 571659"/>
              <a:gd name="connsiteY4" fmla="*/ 231007 h 2483318"/>
              <a:gd name="connsiteX5" fmla="*/ 233672 w 571659"/>
              <a:gd name="connsiteY5" fmla="*/ 0 h 2483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659" h="2483318">
                <a:moveTo>
                  <a:pt x="118169" y="2483318"/>
                </a:moveTo>
                <a:cubicBezTo>
                  <a:pt x="353987" y="2354179"/>
                  <a:pt x="589806" y="2225041"/>
                  <a:pt x="570556" y="2050182"/>
                </a:cubicBezTo>
                <a:cubicBezTo>
                  <a:pt x="551306" y="1875323"/>
                  <a:pt x="39563" y="1628274"/>
                  <a:pt x="2666" y="1434165"/>
                </a:cubicBezTo>
                <a:cubicBezTo>
                  <a:pt x="-34231" y="1240056"/>
                  <a:pt x="323508" y="1086051"/>
                  <a:pt x="349175" y="885525"/>
                </a:cubicBezTo>
                <a:cubicBezTo>
                  <a:pt x="374842" y="684999"/>
                  <a:pt x="175920" y="378594"/>
                  <a:pt x="156670" y="231007"/>
                </a:cubicBezTo>
                <a:cubicBezTo>
                  <a:pt x="137420" y="83420"/>
                  <a:pt x="185546" y="41710"/>
                  <a:pt x="233672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1" name="lưới cá dino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7628006" y="2483268"/>
            <a:ext cx="2043681" cy="2125339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8339628" y="1"/>
            <a:ext cx="352666" cy="2614517"/>
          </a:xfrm>
          <a:custGeom>
            <a:avLst/>
            <a:gdLst>
              <a:gd name="connsiteX0" fmla="*/ 176504 w 312301"/>
              <a:gd name="connsiteY0" fmla="*/ 1790299 h 1790299"/>
              <a:gd name="connsiteX1" fmla="*/ 3249 w 312301"/>
              <a:gd name="connsiteY1" fmla="*/ 1617044 h 1790299"/>
              <a:gd name="connsiteX2" fmla="*/ 311257 w 312301"/>
              <a:gd name="connsiteY2" fmla="*/ 1145406 h 1790299"/>
              <a:gd name="connsiteX3" fmla="*/ 109127 w 312301"/>
              <a:gd name="connsiteY3" fmla="*/ 654518 h 1790299"/>
              <a:gd name="connsiteX4" fmla="*/ 263131 w 312301"/>
              <a:gd name="connsiteY4" fmla="*/ 182880 h 1790299"/>
              <a:gd name="connsiteX5" fmla="*/ 282381 w 312301"/>
              <a:gd name="connsiteY5" fmla="*/ 0 h 1790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2301" h="1790299">
                <a:moveTo>
                  <a:pt x="176504" y="1790299"/>
                </a:moveTo>
                <a:cubicBezTo>
                  <a:pt x="78647" y="1757412"/>
                  <a:pt x="-19210" y="1724526"/>
                  <a:pt x="3249" y="1617044"/>
                </a:cubicBezTo>
                <a:cubicBezTo>
                  <a:pt x="25708" y="1509562"/>
                  <a:pt x="293611" y="1305827"/>
                  <a:pt x="311257" y="1145406"/>
                </a:cubicBezTo>
                <a:cubicBezTo>
                  <a:pt x="328903" y="984985"/>
                  <a:pt x="117148" y="814939"/>
                  <a:pt x="109127" y="654518"/>
                </a:cubicBezTo>
                <a:cubicBezTo>
                  <a:pt x="101106" y="494097"/>
                  <a:pt x="234255" y="291966"/>
                  <a:pt x="263131" y="182880"/>
                </a:cubicBezTo>
                <a:cubicBezTo>
                  <a:pt x="292007" y="73794"/>
                  <a:pt x="287194" y="36897"/>
                  <a:pt x="282381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3" name="lưới cua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0" t="12538" r="5462" b="9614"/>
          <a:stretch/>
        </p:blipFill>
        <p:spPr>
          <a:xfrm>
            <a:off x="6723612" y="4184588"/>
            <a:ext cx="1476888" cy="1817001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7141917" y="0"/>
            <a:ext cx="628798" cy="4306826"/>
          </a:xfrm>
          <a:custGeom>
            <a:avLst/>
            <a:gdLst>
              <a:gd name="connsiteX0" fmla="*/ 207972 w 633019"/>
              <a:gd name="connsiteY0" fmla="*/ 3465094 h 3465094"/>
              <a:gd name="connsiteX1" fmla="*/ 5842 w 633019"/>
              <a:gd name="connsiteY1" fmla="*/ 3099334 h 3465094"/>
              <a:gd name="connsiteX2" fmla="*/ 410103 w 633019"/>
              <a:gd name="connsiteY2" fmla="*/ 2723949 h 3465094"/>
              <a:gd name="connsiteX3" fmla="*/ 63594 w 633019"/>
              <a:gd name="connsiteY3" fmla="*/ 2030930 h 3465094"/>
              <a:gd name="connsiteX4" fmla="*/ 631484 w 633019"/>
              <a:gd name="connsiteY4" fmla="*/ 731520 h 3465094"/>
              <a:gd name="connsiteX5" fmla="*/ 198347 w 633019"/>
              <a:gd name="connsiteY5" fmla="*/ 0 h 346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3019" h="3465094">
                <a:moveTo>
                  <a:pt x="207972" y="3465094"/>
                </a:moveTo>
                <a:cubicBezTo>
                  <a:pt x="90063" y="3343976"/>
                  <a:pt x="-27846" y="3222858"/>
                  <a:pt x="5842" y="3099334"/>
                </a:cubicBezTo>
                <a:cubicBezTo>
                  <a:pt x="39530" y="2975810"/>
                  <a:pt x="400478" y="2902016"/>
                  <a:pt x="410103" y="2723949"/>
                </a:cubicBezTo>
                <a:cubicBezTo>
                  <a:pt x="419728" y="2545882"/>
                  <a:pt x="26697" y="2363001"/>
                  <a:pt x="63594" y="2030930"/>
                </a:cubicBezTo>
                <a:cubicBezTo>
                  <a:pt x="100491" y="1698859"/>
                  <a:pt x="609025" y="1070008"/>
                  <a:pt x="631484" y="731520"/>
                </a:cubicBezTo>
                <a:cubicBezTo>
                  <a:pt x="653943" y="393032"/>
                  <a:pt x="426145" y="196516"/>
                  <a:pt x="198347" y="0"/>
                </a:cubicBezTo>
              </a:path>
            </a:pathLst>
          </a:cu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 sz="2390"/>
          </a:p>
        </p:txBody>
      </p:sp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xmlns="" id="{FC6A8817-8130-47B5-B025-928B940767E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55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60099E-6 L 3.61111E-6 -0.6763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81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58246E-6 L 4.16667E-6 -0.9190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5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9475E-6 L 5.55556E-7 0.35918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9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56874E-7 L 1.38889E-6 -0.798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991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52487E-6 L 0.00087 -0.6076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03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06549E-6 L -0.60539 0.65926 " pathEditMode="relative" rAng="0" ptsTypes="AA">
                                      <p:cBhvr>
                                        <p:cTn id="6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78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9855E-6 L -2.77778E-6 -0.9320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58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24467E-6 L 5.55556E-7 -1.182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8.55731E-7 L -0.88316 8.55731E-7 " pathEditMode="relative" rAng="0" ptsTypes="AA">
                                      <p:cBhvr>
                                        <p:cTn id="9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40748E-6 L -8.33333E-7 -0.88261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0266E-6 L -2.5E-6 -0.718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9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000"/>
                            </p:stCondLst>
                            <p:childTnLst>
                              <p:par>
                                <p:cTn id="1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6123E-6 L 0.35451 -1.46123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  <p:bldP spid="14" grpId="0" animBg="1"/>
      <p:bldP spid="14" grpId="1" animBg="1"/>
      <p:bldP spid="1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26B3DAE8-3731-4913-9691-DE99DF4D0B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541867"/>
            <a:ext cx="12191207" cy="6316133"/>
          </a:xfrm>
          <a:prstGeom prst="rect">
            <a:avLst/>
          </a:prstGeom>
        </p:spPr>
      </p:pic>
      <p:pic>
        <p:nvPicPr>
          <p:cNvPr id="2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1" y="3062412"/>
            <a:ext cx="1509106" cy="163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848139" y="775131"/>
            <a:ext cx="10389704" cy="2056290"/>
          </a:xfrm>
          <a:prstGeom prst="cloudCallout">
            <a:avLst>
              <a:gd name="adj1" fmla="val -53153"/>
              <a:gd name="adj2" fmla="val 12036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“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Sáng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kiến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”</a:t>
            </a:r>
          </a:p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bố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điều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?</a:t>
            </a:r>
          </a:p>
          <a:p>
            <a:pPr algn="ctr"/>
            <a:endParaRPr lang="vi-VN" sz="3200" dirty="0">
              <a:solidFill>
                <a:sysClr val="windowText" lastClr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571267" y="2934618"/>
            <a:ext cx="421592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A. 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</a:t>
            </a:r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ì sao không có ngày của ông bà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?</a:t>
            </a:r>
            <a:endParaRPr lang="en-US" sz="3200" dirty="0">
              <a:solidFill>
                <a:srgbClr val="002060"/>
              </a:solidFill>
              <a:latin typeface="UTM Avo (Headings)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vi-VN" sz="3200" dirty="0">
                <a:latin typeface="+mj-lt"/>
                <a:cs typeface="Arial" panose="020B0604020202020204" pitchFamily="34" charset="0"/>
              </a:rPr>
              <a:t>.</a:t>
            </a:r>
            <a:endParaRPr lang="en-US" sz="3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010398" y="2940687"/>
            <a:ext cx="4359443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B.</a:t>
            </a:r>
            <a:r>
              <a:rPr lang="en-US" sz="3200" b="1" dirty="0">
                <a:solidFill>
                  <a:srgbClr val="002060"/>
                </a:solidFill>
                <a:latin typeface="UTM Avo (Headings)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cha?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71267" y="4698067"/>
            <a:ext cx="4123407" cy="113325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solidFill>
                <a:sysClr val="windowText" lastClr="000000"/>
              </a:solidFill>
              <a:latin typeface="UTM Avo (Headings)"/>
              <a:cs typeface="Arial" panose="020B0604020202020204" pitchFamily="34" charset="0"/>
            </a:endParaRPr>
          </a:p>
          <a:p>
            <a:r>
              <a:rPr lang="vi-VN" sz="3200" dirty="0">
                <a:solidFill>
                  <a:sysClr val="windowText" lastClr="000000"/>
                </a:solidFill>
                <a:latin typeface="UTM Avo (Headings)"/>
                <a:cs typeface="Arial" panose="020B0604020202020204" pitchFamily="34" charset="0"/>
              </a:rPr>
              <a:t>C.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  <a:p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10398" y="4589781"/>
            <a:ext cx="4452731" cy="1241535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ysClr val="windowText" lastClr="000000"/>
                </a:solidFill>
                <a:latin typeface="+mj-lt"/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Q</a:t>
            </a:r>
            <a:r>
              <a:rPr lang="en-US" sz="2800" dirty="0" err="1" smtClean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uốc</a:t>
            </a:r>
            <a:r>
              <a:rPr lang="en-US" sz="2800" dirty="0" smtClean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tế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nhi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11A6DC65-F6E8-4D96-84BB-7E510457C44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051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D7DA0109-65D0-4629-9EF2-3AA264F178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" y="449379"/>
            <a:ext cx="12145878" cy="6463213"/>
          </a:xfrm>
          <a:prstGeom prst="rect">
            <a:avLst/>
          </a:prstGeom>
        </p:spPr>
      </p:pic>
      <p:pic>
        <p:nvPicPr>
          <p:cNvPr id="3" name="Picture 1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598900"/>
            <a:ext cx="1460223" cy="1277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58712" y="494837"/>
            <a:ext cx="10824454" cy="1745428"/>
          </a:xfrm>
          <a:prstGeom prst="cloudCallout">
            <a:avLst>
              <a:gd name="adj1" fmla="val -70306"/>
              <a:gd name="adj2" fmla="val 109953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UTM Avo (Headings)"/>
              <a:cs typeface="Times New Roman" pitchFamily="18" charset="0"/>
            </a:endParaRPr>
          </a:p>
          <a:p>
            <a:pPr algn="ctr"/>
            <a:r>
              <a:rPr lang="vi-VN" sz="3200" dirty="0">
                <a:solidFill>
                  <a:schemeClr val="tx1"/>
                </a:solidFill>
                <a:latin typeface="UTM Avo (Headings)"/>
                <a:cs typeface="Times New Roman" pitchFamily="18" charset="0"/>
              </a:rPr>
              <a:t>Vì sao bé Hà và bố chọn ngày lập đông làm “ngày của ông bà”?</a:t>
            </a:r>
          </a:p>
          <a:p>
            <a:pPr algn="ctr"/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64060" y="4089938"/>
            <a:ext cx="4809243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UTM Avo (Headings)"/>
                <a:cs typeface="Times New Roman" pitchFamily="18" charset="0"/>
              </a:rPr>
              <a:t>D. </a:t>
            </a:r>
            <a:r>
              <a:rPr lang="vi-VN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Vì khi trời bắt đầu rét, mọi người cần chăm lo cho sức khỏe các cụ già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UTM Avo (Headings)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764061" y="2447462"/>
            <a:ext cx="4918424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buClr>
                <a:schemeClr val="bg1"/>
              </a:buClr>
            </a:pPr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54818" y="4148726"/>
            <a:ext cx="4012845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thích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7345" y="2547632"/>
            <a:ext cx="3980318" cy="135253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UTM Avo (Headings)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ngày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đều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rảnh</a:t>
            </a:r>
            <a:r>
              <a:rPr lang="en-US" sz="2800" dirty="0">
                <a:solidFill>
                  <a:srgbClr val="002060"/>
                </a:solidFill>
                <a:latin typeface="UTM Avo (Headings)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B0E2E058-CD91-4637-A2CE-A5BF02878E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0983923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7031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E8E26182-070C-4668-8B34-2F23C37ECE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" y="457820"/>
            <a:ext cx="12202237" cy="6400180"/>
          </a:xfrm>
          <a:prstGeom prst="rect">
            <a:avLst/>
          </a:prstGeom>
        </p:spPr>
      </p:pic>
      <p:pic>
        <p:nvPicPr>
          <p:cNvPr id="4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473161"/>
            <a:ext cx="1570607" cy="60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1342209" y="525961"/>
            <a:ext cx="9430065" cy="1692928"/>
          </a:xfrm>
          <a:prstGeom prst="cloudCallout">
            <a:avLst>
              <a:gd name="adj1" fmla="val -63129"/>
              <a:gd name="adj2" fmla="val 10765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UTM Avo (Headings)"/>
                <a:cs typeface="Times New Roman" pitchFamily="18" charset="0"/>
              </a:rPr>
              <a:t>Gần đến ngày lập đông, Hà còn băn khoăn chuyện gì?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42210" y="4244697"/>
            <a:ext cx="4157442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C. </a:t>
            </a:r>
            <a:r>
              <a:rPr lang="vi-VN" sz="2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Nên chọn quà gì tặng cho ông bà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2800" dirty="0">
                <a:latin typeface="+mj-lt"/>
                <a:cs typeface="Times New Roman" pitchFamily="18" charset="0"/>
              </a:rPr>
              <a:t>.</a:t>
            </a:r>
            <a:endParaRPr lang="en-US" sz="28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90672" y="2465894"/>
            <a:ext cx="4252603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B</a:t>
            </a:r>
            <a:r>
              <a:rPr lang="en-US" sz="2800" dirty="0" smtClean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ai?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10989" y="4283602"/>
            <a:ext cx="4132287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món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342210" y="2426769"/>
            <a:ext cx="4142960" cy="11531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ysClr val="windowText" lastClr="000000"/>
                </a:solidFill>
                <a:latin typeface="+mj-lt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nào</a:t>
            </a:r>
            <a:r>
              <a:rPr lang="en-US" sz="2800" dirty="0"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D7345312-3FBB-40C3-A155-5AE9038265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143275" y="5781722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357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  <p:bldP spid="9" grpId="0" animBg="1"/>
      <p:bldP spid="9" grpId="1" animBg="1"/>
      <p:bldP spid="9" grpId="2" animBg="1"/>
      <p:bldP spid="9" grpId="3" animBg="1"/>
      <p:bldP spid="9" grpId="4" animBg="1"/>
      <p:bldP spid="10" grpId="0" animBg="1"/>
      <p:bldP spid="10" grpId="1" animBg="1"/>
      <p:bldP spid="10" grpId="2" animBg="1"/>
      <p:bldP spid="10" grpId="3" animBg="1"/>
      <p:bldP spid="10" grpId="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445066D7-97B1-4E84-9034-E1759A6D0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1" y="490330"/>
            <a:ext cx="12166350" cy="6367670"/>
          </a:xfrm>
          <a:prstGeom prst="rect">
            <a:avLst/>
          </a:prstGeom>
        </p:spPr>
      </p:pic>
      <p:pic>
        <p:nvPicPr>
          <p:cNvPr id="2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85050"/>
            <a:ext cx="1805566" cy="1030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557653" y="705581"/>
            <a:ext cx="10071652" cy="1755913"/>
          </a:xfrm>
          <a:prstGeom prst="cloudCallout">
            <a:avLst>
              <a:gd name="adj1" fmla="val -62109"/>
              <a:gd name="adj2" fmla="val 7812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Món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quà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Hà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tặng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478504" y="4326828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 algn="ctr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Chùm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 10.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10923" y="2777186"/>
            <a:ext cx="4700337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ysClr val="windowText" lastClr="00000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bó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hồng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dirty="0">
                <a:latin typeface="+mj-lt"/>
                <a:cs typeface="Times New Roman" pitchFamily="18" charset="0"/>
              </a:rPr>
              <a:t>.</a:t>
            </a:r>
            <a:endParaRPr lang="en-US" sz="3200" dirty="0"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162797" y="4432659"/>
            <a:ext cx="4796591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D.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chiếc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khăn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ấm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áp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478505" y="2785050"/>
            <a:ext cx="4227095" cy="92456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cs typeface="Times New Roman" pitchFamily="18" charset="0"/>
              </a:rPr>
              <a:t>A</a:t>
            </a:r>
            <a:r>
              <a:rPr lang="vi-VN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quần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áo</a:t>
            </a:r>
            <a:r>
              <a:rPr lang="en-US" sz="3200" dirty="0">
                <a:solidFill>
                  <a:schemeClr val="tx1"/>
                </a:solidFill>
                <a:latin typeface="UTM Avo" panose="02040603050506020204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</a:p>
        </p:txBody>
      </p:sp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E5CFD0AB-32AC-4022-8370-0D92154E25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8" t="14889" r="12401" b="14687"/>
          <a:stretch/>
        </p:blipFill>
        <p:spPr>
          <a:xfrm>
            <a:off x="11033942" y="5829531"/>
            <a:ext cx="1190725" cy="107627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6519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50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0" presetID="2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FF"/>
                                      </p:to>
                                    </p:animClr>
                                    <p:set>
                                      <p:cBhvr>
                                        <p:cTn id="1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5" grpId="2" animBg="1"/>
      <p:bldP spid="5" grpId="3" animBg="1"/>
      <p:bldP spid="5" grpId="4" animBg="1"/>
      <p:bldP spid="6" grpId="0" animBg="1"/>
      <p:bldP spid="6" grpId="1" animBg="1"/>
      <p:bldP spid="6" grpId="2" animBg="1"/>
      <p:bldP spid="6" grpId="3" animBg="1"/>
      <p:bldP spid="6" grpId="4" animBg="1"/>
      <p:bldP spid="7" grpId="0" animBg="1"/>
      <p:bldP spid="7" grpId="1" animBg="1"/>
      <p:bldP spid="7" grpId="2" animBg="1"/>
      <p:bldP spid="7" grpId="3" animBg="1"/>
      <p:bldP spid="7" grpId="4" animBg="1"/>
      <p:bldP spid="8" grpId="0" animBg="1"/>
      <p:bldP spid="8" grpId="1" animBg="1"/>
      <p:bldP spid="8" grpId="2" animBg="1"/>
      <p:bldP spid="8" grpId="3" animBg="1"/>
      <p:bldP spid="8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861" y="447472"/>
            <a:ext cx="7434278" cy="641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5" y="3753853"/>
            <a:ext cx="2875547" cy="287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1227" t="22768" r="22335" b="37550"/>
          <a:stretch/>
        </p:blipFill>
        <p:spPr>
          <a:xfrm>
            <a:off x="9168064" y="3753853"/>
            <a:ext cx="2911642" cy="26857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4797" t="21181" r="23004" b="54414"/>
          <a:stretch/>
        </p:blipFill>
        <p:spPr>
          <a:xfrm>
            <a:off x="3047615" y="3753853"/>
            <a:ext cx="6012163" cy="28755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21732" y="1600200"/>
            <a:ext cx="10732168" cy="18288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kính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ông</a:t>
            </a:r>
            <a:r>
              <a:rPr kumimoji="0" lang="en-US" sz="4400" b="1" i="0" u="none" strike="noStrike" kern="0" normalizeH="0" baseline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0" normalizeH="0" baseline="0" noProof="0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bà</a:t>
            </a:r>
            <a:endParaRPr kumimoji="0" lang="en-US" sz="11500" b="1" i="0" u="none" strike="noStrike" kern="0" normalizeH="0" baseline="0" noProof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8024" y="444350"/>
            <a:ext cx="2310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13</a:t>
            </a:r>
          </a:p>
        </p:txBody>
      </p:sp>
    </p:spTree>
    <p:extLst>
      <p:ext uri="{BB962C8B-B14F-4D97-AF65-F5344CB8AC3E}">
        <p14:creationId xmlns:p14="http://schemas.microsoft.com/office/powerpoint/2010/main" val="182046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1183</TotalTime>
  <Words>773</Words>
  <Application>Microsoft Office PowerPoint</Application>
  <PresentationFormat>Custom</PresentationFormat>
  <Paragraphs>179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Arial</vt:lpstr>
      <vt:lpstr>UTM Avo (Headings)</vt:lpstr>
      <vt:lpstr>Quicksand</vt:lpstr>
      <vt:lpstr>Times New Roman</vt:lpstr>
      <vt:lpstr>Tahoma</vt:lpstr>
      <vt:lpstr>UTM Avo</vt:lpstr>
      <vt:lpstr>宋体</vt:lpstr>
      <vt:lpstr>Calibri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86</cp:revision>
  <dcterms:created xsi:type="dcterms:W3CDTF">2021-11-01T08:16:43Z</dcterms:created>
  <dcterms:modified xsi:type="dcterms:W3CDTF">2025-11-30T14:07:11Z</dcterms:modified>
</cp:coreProperties>
</file>