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0" r:id="rId2"/>
    <p:sldId id="256" r:id="rId3"/>
    <p:sldId id="257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69" r:id="rId13"/>
    <p:sldId id="271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8.svg"/><Relationship Id="rId4" Type="http://schemas.openxmlformats.org/officeDocument/2006/relationships/image" Target="../media/image26.sv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71700" y="3467100"/>
            <a:ext cx="1394460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D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036507" y="-9662986"/>
            <a:ext cx="2214986" cy="19035036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447800" y="1257300"/>
            <a:ext cx="5010701" cy="2329975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316200" y="7277100"/>
            <a:ext cx="4876070" cy="2267372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59200" y="5866937"/>
            <a:ext cx="952727" cy="106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30066" b="300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09600" y="182022"/>
            <a:ext cx="3276600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00"/>
              </a:lnSpc>
            </a:pP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solidFill>
                <a:srgbClr val="B45F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3500" y="9525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200000"/>
              </a:lnSpc>
              <a:buAutoNum type="alphaLcPeriod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pic>
        <p:nvPicPr>
          <p:cNvPr id="4" name="CPDyEJhxmjS1pw94ufSLtzlrjEYC80AB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900" y="2628900"/>
            <a:ext cx="139827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5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066" b="300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09600" y="182022"/>
            <a:ext cx="3276600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00"/>
              </a:lnSpc>
            </a:pP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solidFill>
                <a:srgbClr val="B45F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3500" y="952500"/>
            <a:ext cx="5105400" cy="1262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2393161"/>
            <a:ext cx="8839200" cy="1184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4600" y="4305300"/>
            <a:ext cx="13411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Þ"/>
            </a:pPr>
            <a:r>
              <a:rPr lang="vi-VN" sz="3800" dirty="0">
                <a:solidFill>
                  <a:srgbClr val="000000"/>
                </a:solidFill>
                <a:ea typeface="PMingLiU"/>
                <a:cs typeface="Times New Roman" panose="02020603050405020304" pitchFamily="18" charset="0"/>
              </a:rPr>
              <a:t>Câu thành ngữ ý nói một người trong cộng đồng bị tai họa, đau đớn thì cả tập thể cùng chia sẻ, đau xót.</a:t>
            </a:r>
            <a:endParaRPr lang="en-US" sz="3800" dirty="0">
              <a:solidFill>
                <a:srgbClr val="000000"/>
              </a:solidFill>
              <a:ea typeface="PMingLiU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5" b="10197"/>
          <a:stretch/>
        </p:blipFill>
        <p:spPr>
          <a:xfrm>
            <a:off x="5334000" y="6527861"/>
            <a:ext cx="77724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2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066" b="300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80"/>
          <a:stretch>
            <a:fillRect/>
          </a:stretch>
        </p:blipFill>
        <p:spPr>
          <a:xfrm>
            <a:off x="2736908" y="627254"/>
            <a:ext cx="12807891" cy="89739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849965" y="6093379"/>
            <a:ext cx="4876070" cy="22673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497742" y="3826007"/>
            <a:ext cx="4876070" cy="22673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11600" y="4581977"/>
            <a:ext cx="952727" cy="1064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092980" y="1485900"/>
            <a:ext cx="8095745" cy="1004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6400" b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</a:p>
        </p:txBody>
      </p: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71700" y="3587275"/>
            <a:ext cx="1394460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D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D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BÀI HỌC SAU!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036507" y="-9662986"/>
            <a:ext cx="2214986" cy="19035036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447800" y="1257300"/>
            <a:ext cx="5010701" cy="2329975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544800" y="7277100"/>
            <a:ext cx="4876070" cy="2267372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59200" y="5866937"/>
            <a:ext cx="952727" cy="10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066" b="300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4000" y="974906"/>
            <a:ext cx="2298899" cy="22356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49965" y="2287325"/>
            <a:ext cx="4876070" cy="22673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81846" y="-127562"/>
            <a:ext cx="4124308" cy="19178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575520" y="4995862"/>
            <a:ext cx="4273142" cy="198701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76355" y="5195885"/>
            <a:ext cx="1413528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63"/>
              </a:lnSpc>
            </a:pPr>
            <a:r>
              <a:rPr lang="en-US" sz="9400" b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CON – CHỮ HOA 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26046" y="2765409"/>
            <a:ext cx="6035906" cy="50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9"/>
              </a:lnSpc>
            </a:pPr>
            <a:r>
              <a:rPr lang="en-US" sz="7200" spc="196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7200" spc="196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111654" y="8317748"/>
            <a:ext cx="22601661" cy="2090654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5246628" y="4049266"/>
            <a:ext cx="7794741" cy="485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39"/>
              </a:lnSpc>
            </a:pPr>
            <a:r>
              <a:rPr lang="en-US" sz="6400" b="1" i="1" spc="196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6400" b="1" i="1" spc="196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spc="196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6400" b="1" i="1" spc="196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400" b="1" i="1" spc="196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i="1" spc="196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spc="196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6400" b="1" i="1" spc="196" dirty="0">
              <a:solidFill>
                <a:srgbClr val="B45F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066" b="300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295400" y="31276"/>
            <a:ext cx="4191000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00"/>
              </a:lnSpc>
            </a:pP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solidFill>
                <a:srgbClr val="B45F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717772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CON</a:t>
            </a:r>
          </a:p>
          <a:p>
            <a:pPr algn="ctr">
              <a:lnSpc>
                <a:spcPct val="150000"/>
              </a:lnSpc>
            </a:pP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4600" y="2628900"/>
            <a:ext cx="6019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Cho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r"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TUẤN DŨNG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t="4498" r="28662" b="2978"/>
          <a:stretch/>
        </p:blipFill>
        <p:spPr>
          <a:xfrm>
            <a:off x="12649200" y="277439"/>
            <a:ext cx="3809999" cy="47029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67300"/>
            <a:ext cx="5064443" cy="4278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066" b="300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828800" y="1363216"/>
            <a:ext cx="13868400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00"/>
              </a:lnSpc>
            </a:pP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800" y="2705100"/>
            <a:ext cx="13335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Tx/>
              <a:buChar char="-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ày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        ỉ.</a:t>
            </a:r>
          </a:p>
          <a:p>
            <a:pPr marL="685800" indent="-685800">
              <a:lnSpc>
                <a:spcPct val="200000"/>
              </a:lnSpc>
              <a:buFontTx/>
              <a:buChar char="-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iêng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200000"/>
              </a:lnSpc>
              <a:buFontTx/>
              <a:buChar char="-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      a. </a:t>
            </a:r>
          </a:p>
        </p:txBody>
      </p:sp>
      <p:sp>
        <p:nvSpPr>
          <p:cNvPr id="3" name="Rectangle 2"/>
          <p:cNvSpPr/>
          <p:nvPr/>
        </p:nvSpPr>
        <p:spPr>
          <a:xfrm>
            <a:off x="9715500" y="3291458"/>
            <a:ext cx="1447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306300" y="3291458"/>
            <a:ext cx="1447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39100" y="4739258"/>
            <a:ext cx="1447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496300" y="6263258"/>
            <a:ext cx="1447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844852" y="6263258"/>
            <a:ext cx="1447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96300" y="6253458"/>
            <a:ext cx="1447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309712" y="3292400"/>
            <a:ext cx="1447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39100" y="4729458"/>
            <a:ext cx="1447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15500" y="3291458"/>
            <a:ext cx="1447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844852" y="6253458"/>
            <a:ext cx="1447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50222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066" b="300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09600" y="264306"/>
            <a:ext cx="17145000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00"/>
              </a:lnSpc>
            </a:pP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1067221"/>
            <a:ext cx="147066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200000"/>
              </a:lnSpc>
              <a:buAutoNum type="alphaLcPeriod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7">
              <a:lnSpc>
                <a:spcPct val="2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iệu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pPr lvl="7">
              <a:lnSpc>
                <a:spcPct val="20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     ỉ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cha</a:t>
            </a:r>
          </a:p>
          <a:p>
            <a:pPr lvl="7"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7">
              <a:lnSpc>
                <a:spcPct val="20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nhăn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ẳng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7" algn="r">
              <a:lnSpc>
                <a:spcPct val="200000"/>
              </a:lnSpc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4" name="Rectangle 3"/>
          <p:cNvSpPr/>
          <p:nvPr/>
        </p:nvSpPr>
        <p:spPr>
          <a:xfrm>
            <a:off x="9928746" y="3147653"/>
            <a:ext cx="6096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23946" y="4457700"/>
            <a:ext cx="6096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14195" y="7048500"/>
            <a:ext cx="6096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928746" y="3130331"/>
            <a:ext cx="6096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14195" y="4457700"/>
            <a:ext cx="7620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437995" y="7048500"/>
            <a:ext cx="7620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066" b="300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09600" y="264306"/>
            <a:ext cx="17145000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00"/>
              </a:lnSpc>
            </a:pP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1028700"/>
            <a:ext cx="147066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200000"/>
              </a:lnSpc>
              <a:buAutoNum type="alphaLcPeriod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8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pPr lvl="8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cha</a:t>
            </a:r>
          </a:p>
          <a:p>
            <a:pPr lvl="8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nhăn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044520"/>
            <a:ext cx="1676400" cy="1566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05" y="7024617"/>
            <a:ext cx="2082990" cy="161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4" t="8261" r="14575" b="10000"/>
          <a:stretch/>
        </p:blipFill>
        <p:spPr>
          <a:xfrm>
            <a:off x="13792200" y="6614845"/>
            <a:ext cx="1981200" cy="20692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88773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1900" y="88773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82600" y="88773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0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066" b="300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09600" y="264306"/>
            <a:ext cx="17145000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00"/>
              </a:lnSpc>
            </a:pP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1028700"/>
            <a:ext cx="147066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200000"/>
              </a:lnSpc>
              <a:buAutoNum type="alphaLcPeriod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h   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Thon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781800" y="4492388"/>
            <a:ext cx="83820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6800" y="7048500"/>
            <a:ext cx="83820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4075" y="4492388"/>
            <a:ext cx="83820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800" y="7048500"/>
            <a:ext cx="83820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ạc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0" b="23200"/>
          <a:stretch/>
        </p:blipFill>
        <p:spPr>
          <a:xfrm rot="19678168">
            <a:off x="12135805" y="2329909"/>
            <a:ext cx="3918045" cy="464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494627" y="776254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5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11" grpId="0" animBg="1"/>
      <p:bldP spid="12" grpId="0" animBg="1"/>
      <p:bldP spid="13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066" b="300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09600" y="353167"/>
            <a:ext cx="3276600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00"/>
              </a:lnSpc>
            </a:pP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solidFill>
                <a:srgbClr val="B45F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1171268"/>
            <a:ext cx="533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200000"/>
              </a:lnSpc>
              <a:buAutoNum type="alphaLcPeriod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117245"/>
            <a:ext cx="533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0" y="2820035"/>
            <a:ext cx="103632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vi-VN" sz="3800" b="1" dirty="0">
                <a:ea typeface="Arial" panose="020B0604020202020204" pitchFamily="34" charset="0"/>
                <a:cs typeface="Times New Roman" panose="02020603050405020304" pitchFamily="18" charset="0"/>
              </a:rPr>
              <a:t>Nét 1: </a:t>
            </a:r>
            <a:r>
              <a:rPr lang="vi-VN" sz="3800" dirty="0">
                <a:ea typeface="Arial" panose="020B0604020202020204" pitchFamily="34" charset="0"/>
                <a:cs typeface="Times New Roman" panose="02020603050405020304" pitchFamily="18" charset="0"/>
              </a:rPr>
              <a:t>Đặt bút trên đường kẻ 2, viết nét móc từ dưới lên hơi lượn sang phải. Rê bút khi chạm tới đường kẻ 6 thì dừng lại.</a:t>
            </a:r>
            <a:endParaRPr lang="en-US" sz="38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71500" marR="0" lvl="0" indent="-5715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vi-VN" sz="3800" b="1" dirty="0">
                <a:ea typeface="Arial" panose="020B0604020202020204" pitchFamily="34" charset="0"/>
                <a:cs typeface="Times New Roman" panose="02020603050405020304" pitchFamily="18" charset="0"/>
              </a:rPr>
              <a:t>Nét 2: </a:t>
            </a:r>
            <a:r>
              <a:rPr lang="vi-VN" sz="3800" dirty="0">
                <a:ea typeface="Arial" panose="020B0604020202020204" pitchFamily="34" charset="0"/>
                <a:cs typeface="Times New Roman" panose="02020603050405020304" pitchFamily="18" charset="0"/>
              </a:rPr>
              <a:t>Từ điểm dừng bút của nét 1, chuyển hướng đầu bút để viết tiếp nét thẳng đứng. Cuối nét hơi lượn sang trái một chút và dừng bút ở đường kẻ 1.</a:t>
            </a:r>
            <a:endParaRPr lang="en-US" sz="38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7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066" b="300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09600" y="462610"/>
            <a:ext cx="3276600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00"/>
              </a:lnSpc>
            </a:pP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B45F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dirty="0">
              <a:solidFill>
                <a:srgbClr val="B45F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14097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200000"/>
              </a:lnSpc>
              <a:buAutoNum type="alphaLcPeriod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53097"/>
            <a:ext cx="55626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86600" y="2755887"/>
            <a:ext cx="103632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vi-VN" sz="3800" b="1" dirty="0">
                <a:ea typeface="Arial" panose="020B0604020202020204" pitchFamily="34" charset="0"/>
                <a:cs typeface="Times New Roman" panose="02020603050405020304" pitchFamily="18" charset="0"/>
              </a:rPr>
              <a:t>Nét 3: </a:t>
            </a:r>
            <a:r>
              <a:rPr lang="vi-VN" sz="3800" dirty="0">
                <a:ea typeface="Arial" panose="020B0604020202020204" pitchFamily="34" charset="0"/>
                <a:cs typeface="Times New Roman" panose="02020603050405020304" pitchFamily="18" charset="0"/>
              </a:rPr>
              <a:t>Từ điểm dừng bút của nét 2, chuyển hướng đầu bút để viết tiếp nét thẳng xiên từ dưới lên. Đến đường kẻ 6 thì dừng lại. Chú ý, nét thẳng xiên hơi lượn ở hai đầu.</a:t>
            </a:r>
            <a:endParaRPr lang="en-US" sz="38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71500" marR="0" lvl="0" indent="-5715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vi-VN" sz="3800" b="1" dirty="0">
                <a:ea typeface="Arial" panose="020B0604020202020204" pitchFamily="34" charset="0"/>
                <a:cs typeface="Times New Roman" panose="02020603050405020304" pitchFamily="18" charset="0"/>
              </a:rPr>
              <a:t>Nét </a:t>
            </a:r>
            <a:r>
              <a:rPr lang="en-US" sz="3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800" b="1" dirty="0"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800" dirty="0">
                <a:ea typeface="Arial" panose="020B0604020202020204" pitchFamily="34" charset="0"/>
                <a:cs typeface="Times New Roman" panose="02020603050405020304" pitchFamily="18" charset="0"/>
              </a:rPr>
              <a:t>Từ điểm dừng bút của nét 3, chuyển hướng đầu bút để viết nét móc ngược phải. Dừng bút trên đường kẻ 2.</a:t>
            </a:r>
            <a:endParaRPr lang="en-US" sz="38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534</Words>
  <Application>Microsoft Office PowerPoint</Application>
  <PresentationFormat>Custom</PresentationFormat>
  <Paragraphs>74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PMingLiU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</dc:creator>
  <cp:lastModifiedBy>TA</cp:lastModifiedBy>
  <cp:revision>12</cp:revision>
  <dcterms:created xsi:type="dcterms:W3CDTF">2006-08-16T00:00:00Z</dcterms:created>
  <dcterms:modified xsi:type="dcterms:W3CDTF">2025-12-07T13:32:52Z</dcterms:modified>
  <dc:identifier>DAEsDt4166s</dc:identifier>
</cp:coreProperties>
</file>