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8" r:id="rId1"/>
  </p:sldMasterIdLst>
  <p:notesMasterIdLst>
    <p:notesMasterId r:id="rId33"/>
  </p:notesMasterIdLst>
  <p:sldIdLst>
    <p:sldId id="297" r:id="rId2"/>
    <p:sldId id="329" r:id="rId3"/>
    <p:sldId id="321" r:id="rId4"/>
    <p:sldId id="322" r:id="rId5"/>
    <p:sldId id="323" r:id="rId6"/>
    <p:sldId id="324" r:id="rId7"/>
    <p:sldId id="325" r:id="rId8"/>
    <p:sldId id="326" r:id="rId9"/>
    <p:sldId id="339" r:id="rId10"/>
    <p:sldId id="279" r:id="rId11"/>
    <p:sldId id="280" r:id="rId12"/>
    <p:sldId id="281" r:id="rId13"/>
    <p:sldId id="282" r:id="rId14"/>
    <p:sldId id="283" r:id="rId15"/>
    <p:sldId id="284" r:id="rId16"/>
    <p:sldId id="287" r:id="rId17"/>
    <p:sldId id="305" r:id="rId18"/>
    <p:sldId id="291" r:id="rId19"/>
    <p:sldId id="330" r:id="rId20"/>
    <p:sldId id="331" r:id="rId21"/>
    <p:sldId id="332" r:id="rId22"/>
    <p:sldId id="275" r:id="rId23"/>
    <p:sldId id="312" r:id="rId24"/>
    <p:sldId id="334" r:id="rId25"/>
    <p:sldId id="314" r:id="rId26"/>
    <p:sldId id="319" r:id="rId27"/>
    <p:sldId id="318" r:id="rId28"/>
    <p:sldId id="335" r:id="rId29"/>
    <p:sldId id="336" r:id="rId30"/>
    <p:sldId id="337" r:id="rId31"/>
    <p:sldId id="338" r:id="rId32"/>
  </p:sldIdLst>
  <p:sldSz cx="12192000" cy="6858000"/>
  <p:notesSz cx="6858000" cy="9144000"/>
  <p:embeddedFontLst>
    <p:embeddedFont>
      <p:font typeface="Tahoma" pitchFamily="34" charset="0"/>
      <p:regular r:id="rId34"/>
      <p:bold r:id="rId35"/>
    </p:embeddedFont>
    <p:embeddedFont>
      <p:font typeface="Quicksand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宋体" pitchFamily="2" charset="-12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3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1D72-D843-4BC6-83EE-EB85DFFC798E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7AE7-932B-40C0-BAEE-EF412E033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2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bạch tuột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25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3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cua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36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130A3BD-93D7-4927-BBCB-F1DB46E11999}"/>
              </a:ext>
            </a:extLst>
          </p:cNvPr>
          <p:cNvSpPr/>
          <p:nvPr userDrawn="1"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3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4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4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5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1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5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9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2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2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2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9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4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5.xml"/><Relationship Id="rId18" Type="http://schemas.openxmlformats.org/officeDocument/2006/relationships/image" Target="../media/image15.png"/><Relationship Id="rId3" Type="http://schemas.openxmlformats.org/officeDocument/2006/relationships/slide" Target="slide15.xml"/><Relationship Id="rId7" Type="http://schemas.openxmlformats.org/officeDocument/2006/relationships/slide" Target="slide13.xml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image" Target="../media/image6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slide" Target="slide6.xml"/><Relationship Id="rId5" Type="http://schemas.openxmlformats.org/officeDocument/2006/relationships/slide" Target="slide25.xml"/><Relationship Id="rId15" Type="http://schemas.openxmlformats.org/officeDocument/2006/relationships/image" Target="../media/image13.png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10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345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372856" y="628964"/>
            <a:ext cx="845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A15F5092-3202-4E8D-8CF9-202993475BAB}"/>
              </a:ext>
            </a:extLst>
          </p:cNvPr>
          <p:cNvSpPr txBox="1">
            <a:spLocks/>
          </p:cNvSpPr>
          <p:nvPr/>
        </p:nvSpPr>
        <p:spPr>
          <a:xfrm>
            <a:off x="278297" y="2050985"/>
            <a:ext cx="11635409" cy="275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6000" b="1" kern="0" dirty="0" err="1">
                <a:solidFill>
                  <a:srgbClr val="002060"/>
                </a:solidFill>
                <a:latin typeface="UTM Avo (Headings)"/>
              </a:rPr>
              <a:t>Tuần</a:t>
            </a:r>
            <a:r>
              <a:rPr lang="en-US" sz="6000" b="1" kern="0" dirty="0">
                <a:solidFill>
                  <a:srgbClr val="002060"/>
                </a:solidFill>
                <a:latin typeface="UTM Avo (Headings)"/>
              </a:rPr>
              <a:t> 13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Yêu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kính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ông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đọc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1: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nội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,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bà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ngoại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endParaRPr lang="en-US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5969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2" y="447472"/>
            <a:ext cx="7434279" cy="64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5" y="3753855"/>
            <a:ext cx="2875547" cy="28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227" t="22768" r="22335" b="37550"/>
          <a:stretch/>
        </p:blipFill>
        <p:spPr>
          <a:xfrm>
            <a:off x="9168064" y="3753855"/>
            <a:ext cx="2911643" cy="2685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797" t="21181" r="23004" b="54414"/>
          <a:stretch/>
        </p:blipFill>
        <p:spPr>
          <a:xfrm>
            <a:off x="3047616" y="3753855"/>
            <a:ext cx="6012163" cy="2875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1732" y="1600200"/>
            <a:ext cx="10732168" cy="1828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kính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115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8025" y="444351"/>
            <a:ext cx="231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69" y="419750"/>
            <a:ext cx="10002644" cy="64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4b323909ac51321961af65c8f53037c8">
            <a:extLst>
              <a:ext uri="{FF2B5EF4-FFF2-40B4-BE49-F238E27FC236}">
                <a16:creationId xmlns:a16="http://schemas.microsoft.com/office/drawing/2014/main" xmlns="" id="{06990674-5D00-42C2-989D-8F80079C4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4855" y="1020507"/>
            <a:ext cx="10852484" cy="5243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358786"/>
            <a:ext cx="10549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8233" y="3372229"/>
            <a:ext cx="9361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775006">
            <a:off x="7661387" y="2168326"/>
            <a:ext cx="1175275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-4.81481E-6 L -3.125E-6 -4.8148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78" t="39236" r="27466" b="21875"/>
          <a:stretch/>
        </p:blipFill>
        <p:spPr>
          <a:xfrm>
            <a:off x="1537253" y="1981642"/>
            <a:ext cx="9435547" cy="487635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44045"/>
            <a:ext cx="9435547" cy="153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4743" y="2815389"/>
            <a:ext cx="5082515" cy="2286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1" y="722254"/>
            <a:ext cx="3199044" cy="373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8356753" y="238298"/>
            <a:ext cx="3146292" cy="363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8391"/>
            <a:ext cx="2971800" cy="24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772" y="4051365"/>
            <a:ext cx="7756373" cy="2308324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sa: 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đất, cát mịn và có nhiều chất màu, cuốn trôi theo dòng nước hoặc lắng đọng lại ở các bờ sông, bài bồi.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41793" y="524076"/>
            <a:ext cx="2661313" cy="2155618"/>
            <a:chOff x="6988815" y="4567773"/>
            <a:chExt cx="2661313" cy="2155618"/>
          </a:xfrm>
        </p:grpSpPr>
        <p:sp>
          <p:nvSpPr>
            <p:cNvPr id="6" name="任意多边形: 形状 1">
              <a:extLst>
                <a:ext uri="{FF2B5EF4-FFF2-40B4-BE49-F238E27FC236}">
                  <a16:creationId xmlns:a16="http://schemas.microsoft.com/office/drawing/2014/main" xmlns="" id="{B77B47FC-60C6-480C-A3E9-D6EECEF29A78}"/>
                </a:ext>
              </a:extLst>
            </p:cNvPr>
            <p:cNvSpPr/>
            <p:nvPr/>
          </p:nvSpPr>
          <p:spPr>
            <a:xfrm>
              <a:off x="6988815" y="4567773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4" descr="Quả Na Xuất Khẩ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770" y="4669949"/>
              <a:ext cx="1951265" cy="19512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434384" y="817055"/>
            <a:ext cx="54194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(mãng cầu):</a:t>
            </a:r>
            <a:r>
              <a:rPr lang="vi-VN" sz="36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cây ăn quả, trồng 4 - 5 năm mới cho nhiều quả.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802543" y="3780730"/>
            <a:ext cx="3799312" cy="2800374"/>
            <a:chOff x="7398620" y="301169"/>
            <a:chExt cx="2661313" cy="2155618"/>
          </a:xfrm>
        </p:grpSpPr>
        <p:sp>
          <p:nvSpPr>
            <p:cNvPr id="11" name="任意多边形: 形状 5">
              <a:extLst>
                <a:ext uri="{FF2B5EF4-FFF2-40B4-BE49-F238E27FC236}">
                  <a16:creationId xmlns:a16="http://schemas.microsoft.com/office/drawing/2014/main" xmlns="" id="{31EF72CB-C302-4F43-A5CE-301BEBA8BAC7}"/>
                </a:ext>
              </a:extLst>
            </p:cNvPr>
            <p:cNvSpPr/>
            <p:nvPr/>
          </p:nvSpPr>
          <p:spPr>
            <a:xfrm>
              <a:off x="7398620" y="301169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2" descr="Vận chuyển đất phù sa trên toàn quốc. Giảm giá SHOCK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278" y="399263"/>
              <a:ext cx="2275995" cy="19594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713" y="1"/>
            <a:ext cx="1180289" cy="10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09D640-7561-4ABE-8912-24687B2C4A57}"/>
              </a:ext>
            </a:extLst>
          </p:cNvPr>
          <p:cNvSpPr/>
          <p:nvPr/>
        </p:nvSpPr>
        <p:spPr>
          <a:xfrm>
            <a:off x="3589253" y="2198959"/>
            <a:ext cx="5013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HIỂU – 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0669BD-109C-4905-8AB0-53497F816680}"/>
              </a:ext>
            </a:extLst>
          </p:cNvPr>
          <p:cNvSpPr/>
          <p:nvPr/>
        </p:nvSpPr>
        <p:spPr>
          <a:xfrm>
            <a:off x="5334570" y="1710276"/>
            <a:ext cx="1522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9" y="2488085"/>
            <a:ext cx="1331845" cy="138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4" y="4072905"/>
            <a:ext cx="5071279" cy="2509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3" y="4018498"/>
            <a:ext cx="1229209" cy="1621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958BBCFA-E5C8-41F2-961A-046F160B460A}"/>
              </a:ext>
            </a:extLst>
          </p:cNvPr>
          <p:cNvSpPr/>
          <p:nvPr/>
        </p:nvSpPr>
        <p:spPr>
          <a:xfrm>
            <a:off x="2425400" y="1304495"/>
            <a:ext cx="7348251" cy="2104222"/>
          </a:xfrm>
          <a:prstGeom prst="roundRect">
            <a:avLst/>
          </a:prstGeom>
          <a:noFill/>
          <a:ln w="57150" cap="flat" cmpd="sng" algn="ctr">
            <a:solidFill>
              <a:srgbClr val="FF770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2" y="0"/>
            <a:ext cx="70913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3657" y="3244177"/>
            <a:ext cx="5404685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2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864C6D-9CDD-41F6-99CA-869CFAE40129}"/>
              </a:ext>
            </a:extLst>
          </p:cNvPr>
          <p:cNvSpPr/>
          <p:nvPr/>
        </p:nvSpPr>
        <p:spPr>
          <a:xfrm>
            <a:off x="387327" y="341823"/>
            <a:ext cx="827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E00DC"/>
                </a:solidFill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vi-VN" sz="44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Bài thơ là lời của ai nói về ai?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3003B5-2775-4173-984E-D1A79B7FB716}"/>
              </a:ext>
            </a:extLst>
          </p:cNvPr>
          <p:cNvSpPr/>
          <p:nvPr/>
        </p:nvSpPr>
        <p:spPr>
          <a:xfrm>
            <a:off x="570761" y="1407642"/>
            <a:ext cx="1120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Bài thơ là lời của người cháu nói về bà nội và bà ngoại của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47C070-5A15-4FC9-A942-21015A4C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52" y="4029164"/>
            <a:ext cx="6791325" cy="24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986" y="2063560"/>
            <a:ext cx="798318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6" y="4190854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7" y="439623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6" y="4221205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3" y="4902216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356FBE-205B-46F7-BFCE-C9854F0F256E}"/>
              </a:ext>
            </a:extLst>
          </p:cNvPr>
          <p:cNvSpPr/>
          <p:nvPr/>
        </p:nvSpPr>
        <p:spPr>
          <a:xfrm>
            <a:off x="375919" y="12879"/>
            <a:ext cx="11601433" cy="7390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Tìm những hình ảnh nói lên tình yêu thương của hai bà dành cho cháu:</a:t>
            </a:r>
          </a:p>
          <a:p>
            <a:pPr indent="-514350">
              <a:buAutoNum type="alphaLcParenR"/>
            </a:pPr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Ở khổ thơ 2</a:t>
            </a:r>
            <a:endParaRPr lang="en-US" sz="36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Chẳng nghĩ mình cao tuổi</a:t>
            </a:r>
            <a:r>
              <a:rPr lang="vi-VN" sz="3600" dirty="0" smtClean="0">
                <a:latin typeface="+mj-lt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Ở khổ thơ </a:t>
            </a:r>
            <a:r>
              <a:rPr lang="vi-VN" sz="3600" b="1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 smtClean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45690" y="3303639"/>
            <a:ext cx="3893575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5919" y="3868994"/>
            <a:ext cx="4859758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5689" y="5565058"/>
            <a:ext cx="3893575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5690" y="6641690"/>
            <a:ext cx="4232787" cy="73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02A4BDFD-9A65-46FA-A2BF-4AC517CA62E8}"/>
              </a:ext>
            </a:extLst>
          </p:cNvPr>
          <p:cNvSpPr/>
          <p:nvPr/>
        </p:nvSpPr>
        <p:spPr>
          <a:xfrm>
            <a:off x="6689315" y="1820628"/>
            <a:ext cx="5640338" cy="15073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xmlns="" id="{2080F6C6-E1CD-44EB-A765-41990006D21F}"/>
              </a:ext>
            </a:extLst>
          </p:cNvPr>
          <p:cNvSpPr/>
          <p:nvPr/>
        </p:nvSpPr>
        <p:spPr>
          <a:xfrm>
            <a:off x="103240" y="1625840"/>
            <a:ext cx="5434893" cy="12627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LcParenR"/>
            </a:pP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5E8F14E8-51D1-459A-8F38-D13BDC24A857}"/>
              </a:ext>
            </a:extLst>
          </p:cNvPr>
          <p:cNvSpPr/>
          <p:nvPr/>
        </p:nvSpPr>
        <p:spPr>
          <a:xfrm>
            <a:off x="103240" y="3327973"/>
            <a:ext cx="5434893" cy="13273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Cho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xmlns="" id="{11FFDB2D-F994-4FF2-9C66-2DC50C2461DE}"/>
              </a:ext>
            </a:extLst>
          </p:cNvPr>
          <p:cNvSpPr/>
          <p:nvPr/>
        </p:nvSpPr>
        <p:spPr>
          <a:xfrm>
            <a:off x="103240" y="5350883"/>
            <a:ext cx="5434893" cy="12416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500C519-F4FC-4355-B3D7-2B90A68CAEF1}"/>
              </a:ext>
            </a:extLst>
          </p:cNvPr>
          <p:cNvSpPr/>
          <p:nvPr/>
        </p:nvSpPr>
        <p:spPr>
          <a:xfrm>
            <a:off x="7005484" y="4405082"/>
            <a:ext cx="4970206" cy="1439288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788C26-2E39-4A66-B4F4-AD1AC1DAC287}"/>
              </a:ext>
            </a:extLst>
          </p:cNvPr>
          <p:cNvSpPr/>
          <p:nvPr/>
        </p:nvSpPr>
        <p:spPr>
          <a:xfrm>
            <a:off x="309424" y="200773"/>
            <a:ext cx="11395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Mỗi câu thơ dưới đây nói lên tình cảm gì của</a:t>
            </a:r>
            <a:r>
              <a:rPr lang="en-US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cháu đối với hai bà? Ghép đúng:</a:t>
            </a:r>
            <a:endParaRPr lang="en-US" sz="36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0BD2F6D-82DC-4981-BD2C-6810C79C55A9}"/>
              </a:ext>
            </a:extLst>
          </p:cNvPr>
          <p:cNvCxnSpPr>
            <a:cxnSpLocks/>
          </p:cNvCxnSpPr>
          <p:nvPr/>
        </p:nvCxnSpPr>
        <p:spPr>
          <a:xfrm flipV="1">
            <a:off x="5538134" y="2772697"/>
            <a:ext cx="1247500" cy="28396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971AC17-9153-463C-95D6-D3F184E6A1B8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571262" y="2013626"/>
            <a:ext cx="1118053" cy="5606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E63A23E-1B01-4B6D-A30A-CD8A3884B9D3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571261" y="3764604"/>
            <a:ext cx="1434223" cy="1360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0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6" y="1199217"/>
            <a:ext cx="48900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3600" dirty="0">
              <a:latin typeface="+mj-lt"/>
              <a:cs typeface="Times New Roman" pitchFamily="18" charset="0"/>
            </a:endParaRPr>
          </a:p>
          <a:p>
            <a:endParaRPr lang="vi-VN" sz="3600" dirty="0">
              <a:latin typeface="+mj-lt"/>
              <a:cs typeface="Times New Roman" pitchFamily="18" charset="0"/>
            </a:endParaRPr>
          </a:p>
          <a:p>
            <a:r>
              <a:rPr lang="vi-VN" sz="36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3600" dirty="0">
                <a:latin typeface="+mj-lt"/>
                <a:cs typeface="Times New Roman" pitchFamily="18" charset="0"/>
              </a:rPr>
            </a:br>
            <a:r>
              <a:rPr lang="vi-VN" sz="36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497" y="0"/>
            <a:ext cx="7446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15" y="3874908"/>
            <a:ext cx="2609019" cy="2804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32" y="4071280"/>
            <a:ext cx="2400304" cy="24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52" y="279798"/>
            <a:ext cx="7658640" cy="6296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2" y="4612046"/>
            <a:ext cx="2545579" cy="220483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42" y="3041990"/>
            <a:ext cx="6440319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2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FEDA9F-8844-41EA-AB75-5BB523B7F89F}"/>
              </a:ext>
            </a:extLst>
          </p:cNvPr>
          <p:cNvSpPr/>
          <p:nvPr/>
        </p:nvSpPr>
        <p:spPr>
          <a:xfrm>
            <a:off x="523888" y="410603"/>
            <a:ext cx="12600169" cy="730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6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6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Tìm các từ ngữ chỉ tình cảm bà cháu trong một khổ thơ</a:t>
            </a:r>
            <a:r>
              <a:rPr lang="vi-VN" sz="3600" b="1" dirty="0" smtClean="0">
                <a:solidFill>
                  <a:srgbClr val="0E00DC"/>
                </a:solidFill>
                <a:latin typeface="+mj-lt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E00D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AD4042-4105-4A2B-9FAD-5FC8D64DF3D0}"/>
              </a:ext>
            </a:extLst>
          </p:cNvPr>
          <p:cNvSpPr/>
          <p:nvPr/>
        </p:nvSpPr>
        <p:spPr>
          <a:xfrm>
            <a:off x="730366" y="1657435"/>
            <a:ext cx="10625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vi-VN" sz="3600" dirty="0">
                <a:latin typeface="+mj-lt"/>
                <a:cs typeface="Times New Roman" pitchFamily="18" charset="0"/>
              </a:rPr>
              <a:t>Khổ 1: </a:t>
            </a:r>
            <a:r>
              <a:rPr lang="vi-VN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lvl="0">
              <a:lnSpc>
                <a:spcPct val="125000"/>
              </a:lnSpc>
            </a:pPr>
            <a:r>
              <a:rPr lang="vi-VN" sz="3600" dirty="0">
                <a:latin typeface="+mj-lt"/>
                <a:cs typeface="Times New Roman" pitchFamily="18" charset="0"/>
              </a:rPr>
              <a:t>Khổ 2: </a:t>
            </a:r>
            <a:r>
              <a:rPr lang="vi-VN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yêu.</a:t>
            </a:r>
          </a:p>
          <a:p>
            <a:pPr lvl="0">
              <a:lnSpc>
                <a:spcPct val="125000"/>
              </a:lnSpc>
            </a:pPr>
            <a:r>
              <a:rPr lang="vi-VN" sz="3600" dirty="0">
                <a:latin typeface="+mj-lt"/>
                <a:cs typeface="Times New Roman" pitchFamily="18" charset="0"/>
              </a:rPr>
              <a:t>Khổ 3: </a:t>
            </a:r>
            <a:r>
              <a:rPr lang="vi-VN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mong, thương, trông.</a:t>
            </a:r>
          </a:p>
          <a:p>
            <a:pPr lvl="0">
              <a:lnSpc>
                <a:spcPct val="125000"/>
              </a:lnSpc>
            </a:pPr>
            <a:r>
              <a:rPr lang="vi-VN" sz="3600" dirty="0">
                <a:latin typeface="+mj-lt"/>
                <a:cs typeface="Times New Roman" pitchFamily="18" charset="0"/>
              </a:rPr>
              <a:t>Khổ 4: </a:t>
            </a:r>
            <a:r>
              <a:rPr lang="vi-VN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yêu dấu, nhớ, t</a:t>
            </a:r>
            <a:r>
              <a:rPr lang="en-US" sz="3600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hiết</a:t>
            </a:r>
            <a:r>
              <a:rPr lang="vi-VN" sz="36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tha.</a:t>
            </a:r>
          </a:p>
        </p:txBody>
      </p:sp>
    </p:spTree>
    <p:extLst>
      <p:ext uri="{BB962C8B-B14F-4D97-AF65-F5344CB8AC3E}">
        <p14:creationId xmlns:p14="http://schemas.microsoft.com/office/powerpoint/2010/main" val="37746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9985" y="656647"/>
            <a:ext cx="12370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Em cần thêm 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phẩy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vào chỗ nào trong các câu sau?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-124635" y="1815120"/>
            <a:ext cx="12316635" cy="1559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25000"/>
              </a:lnSpc>
            </a:pPr>
            <a:r>
              <a:rPr lang="vi-VN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Tuần nào bố mẹ cũng cho em đến thăm ông bà nội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bà ngoại.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53224" y="3324193"/>
            <a:ext cx="12292942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Em giúp ông bà quét nhà 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nhặt rau 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gà ăn.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97420" y="200988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1130" y="362812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4778" y="3607601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94" y="4763863"/>
            <a:ext cx="3132903" cy="184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4" descr="Thay bÃ  quÃ©t rÃ¡c | BÃ i thÆ¡ Thay bÃ  quÃ©t rÃ¡c"/>
          <p:cNvSpPr>
            <a:spLocks noChangeAspect="1" noChangeArrowheads="1"/>
          </p:cNvSpPr>
          <p:nvPr/>
        </p:nvSpPr>
        <p:spPr bwMode="auto">
          <a:xfrm>
            <a:off x="155577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03" y="4503906"/>
            <a:ext cx="3967580" cy="21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34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3096" y="1043546"/>
            <a:ext cx="346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ngoại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95" y="1815909"/>
            <a:ext cx="50859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Và thương cả hai bà.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8997" y="507850"/>
            <a:ext cx="45842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59" y="4714455"/>
            <a:ext cx="5327023" cy="2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4" y="1116408"/>
            <a:ext cx="1045925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/>
          <p:cNvSpPr/>
          <p:nvPr/>
        </p:nvSpPr>
        <p:spPr>
          <a:xfrm>
            <a:off x="9542379" y="468065"/>
            <a:ext cx="2032000" cy="66901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6B7FC49-6967-4A3F-A643-F9A8C1D00734}"/>
              </a:ext>
            </a:extLst>
          </p:cNvPr>
          <p:cNvSpPr txBox="1"/>
          <p:nvPr/>
        </p:nvSpPr>
        <p:spPr>
          <a:xfrm>
            <a:off x="5014898" y="413801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Bà nội, bà ngoại</a:t>
            </a:r>
          </a:p>
          <a:p>
            <a:pPr algn="ctr"/>
            <a:r>
              <a:rPr lang="en-US" sz="2800" i="1">
                <a:latin typeface="UTM Avo" panose="02040603050506020204" pitchFamily="18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116364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8510" y="652157"/>
            <a:ext cx="5976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8542" y="1654985"/>
            <a:ext cx="4512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3427" y="1654985"/>
            <a:ext cx="426318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3254" y="5066967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Chẳng nghĩ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3252" y="2074867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nội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252" y="1654984"/>
            <a:ext cx="155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ngoại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93" y="4213557"/>
            <a:ext cx="1200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phù sa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95632" y="5066967"/>
            <a:ext cx="13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thiết tha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963571" y="66056"/>
            <a:ext cx="3029423" cy="586101"/>
          </a:xfrm>
          <a:prstGeom prst="flowChartTerminator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4797" t="21181" r="23004" b="54414"/>
          <a:stretch/>
        </p:blipFill>
        <p:spPr>
          <a:xfrm>
            <a:off x="1" y="4178577"/>
            <a:ext cx="2305883" cy="217404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64" y="630416"/>
            <a:ext cx="1425019" cy="1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802CDD34-CDD6-492A-9A67-72995A5F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4717"/>
            <a:ext cx="12191999" cy="6403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488368" y="635342"/>
            <a:ext cx="3644389" cy="16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4574" y="2514600"/>
            <a:ext cx="8759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vướng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bg1"/>
              </a:solidFill>
              <a:latin typeface="UTM Avo (Headings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444" y="222626"/>
            <a:ext cx="3461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233" y="2376584"/>
            <a:ext cx="40785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1" y="53823"/>
            <a:ext cx="44136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50" y="4233356"/>
            <a:ext cx="5328273" cy="2432015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593335" y="2"/>
            <a:ext cx="2598744" cy="1344291"/>
          </a:xfrm>
          <a:prstGeom prst="flowChartTerminator">
            <a:avLst/>
          </a:prstGeom>
          <a:solidFill>
            <a:srgbClr val="01007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1705437" y="2505185"/>
            <a:ext cx="1" cy="159326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674705" y="4704089"/>
            <a:ext cx="0" cy="14535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03691" y="73276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6795" y="2505183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75379" y="4704089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545992" y="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9672600" y="216026"/>
            <a:ext cx="2440213" cy="8602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103689" y="2296417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545991" y="222314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8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490" y="520207"/>
            <a:ext cx="4262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841" y="1885968"/>
            <a:ext cx="40785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1" y="53822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56" y="3955402"/>
            <a:ext cx="6791325" cy="2495471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998242" y="53821"/>
            <a:ext cx="2193759" cy="93276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33572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7C3DA138-B50A-4352-8E43-D6EB1735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61"/>
            <a:ext cx="12174648" cy="6410738"/>
          </a:xfrm>
          <a:prstGeom prst="rect">
            <a:avLst/>
          </a:prstGeom>
        </p:spPr>
      </p:pic>
      <p:pic>
        <p:nvPicPr>
          <p:cNvPr id="2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33" y="4184587"/>
            <a:ext cx="1509107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43" y="35429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94" y="2907290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75" y="4847986"/>
            <a:ext cx="1805567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ưới bạch tuột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5093395" y="1931351"/>
            <a:ext cx="1800212" cy="2214783"/>
          </a:xfrm>
          <a:prstGeom prst="rect">
            <a:avLst/>
          </a:prstGeom>
        </p:spPr>
      </p:pic>
      <p:pic>
        <p:nvPicPr>
          <p:cNvPr id="7" name="lưới cá vàng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2706261" y="3194121"/>
            <a:ext cx="1800212" cy="22147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5867401" y="2"/>
            <a:ext cx="1524" cy="206654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175040" y="1"/>
            <a:ext cx="893675" cy="3468502"/>
          </a:xfrm>
          <a:custGeom>
            <a:avLst/>
            <a:gdLst>
              <a:gd name="connsiteX0" fmla="*/ 118169 w 571659"/>
              <a:gd name="connsiteY0" fmla="*/ 2483318 h 2483318"/>
              <a:gd name="connsiteX1" fmla="*/ 570556 w 571659"/>
              <a:gd name="connsiteY1" fmla="*/ 2050182 h 2483318"/>
              <a:gd name="connsiteX2" fmla="*/ 2666 w 571659"/>
              <a:gd name="connsiteY2" fmla="*/ 1434165 h 2483318"/>
              <a:gd name="connsiteX3" fmla="*/ 349175 w 571659"/>
              <a:gd name="connsiteY3" fmla="*/ 885525 h 2483318"/>
              <a:gd name="connsiteX4" fmla="*/ 156670 w 571659"/>
              <a:gd name="connsiteY4" fmla="*/ 231007 h 2483318"/>
              <a:gd name="connsiteX5" fmla="*/ 233672 w 571659"/>
              <a:gd name="connsiteY5" fmla="*/ 0 h 248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659" h="2483318">
                <a:moveTo>
                  <a:pt x="118169" y="2483318"/>
                </a:moveTo>
                <a:cubicBezTo>
                  <a:pt x="353987" y="2354179"/>
                  <a:pt x="589806" y="2225041"/>
                  <a:pt x="570556" y="2050182"/>
                </a:cubicBezTo>
                <a:cubicBezTo>
                  <a:pt x="551306" y="1875323"/>
                  <a:pt x="39563" y="1628274"/>
                  <a:pt x="2666" y="1434165"/>
                </a:cubicBezTo>
                <a:cubicBezTo>
                  <a:pt x="-34231" y="1240056"/>
                  <a:pt x="323508" y="1086051"/>
                  <a:pt x="349175" y="885525"/>
                </a:cubicBezTo>
                <a:cubicBezTo>
                  <a:pt x="374842" y="684999"/>
                  <a:pt x="175920" y="378594"/>
                  <a:pt x="156670" y="231007"/>
                </a:cubicBezTo>
                <a:cubicBezTo>
                  <a:pt x="137420" y="83420"/>
                  <a:pt x="185546" y="41710"/>
                  <a:pt x="233672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1" name="lưới cá dino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7628008" y="2483270"/>
            <a:ext cx="2043681" cy="212533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8339628" y="3"/>
            <a:ext cx="352667" cy="2614517"/>
          </a:xfrm>
          <a:custGeom>
            <a:avLst/>
            <a:gdLst>
              <a:gd name="connsiteX0" fmla="*/ 176504 w 312301"/>
              <a:gd name="connsiteY0" fmla="*/ 1790299 h 1790299"/>
              <a:gd name="connsiteX1" fmla="*/ 3249 w 312301"/>
              <a:gd name="connsiteY1" fmla="*/ 1617044 h 1790299"/>
              <a:gd name="connsiteX2" fmla="*/ 311257 w 312301"/>
              <a:gd name="connsiteY2" fmla="*/ 1145406 h 1790299"/>
              <a:gd name="connsiteX3" fmla="*/ 109127 w 312301"/>
              <a:gd name="connsiteY3" fmla="*/ 654518 h 1790299"/>
              <a:gd name="connsiteX4" fmla="*/ 263131 w 312301"/>
              <a:gd name="connsiteY4" fmla="*/ 182880 h 1790299"/>
              <a:gd name="connsiteX5" fmla="*/ 282381 w 3123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301" h="1790299">
                <a:moveTo>
                  <a:pt x="176504" y="1790299"/>
                </a:moveTo>
                <a:cubicBezTo>
                  <a:pt x="78647" y="1757412"/>
                  <a:pt x="-19210" y="1724526"/>
                  <a:pt x="3249" y="1617044"/>
                </a:cubicBezTo>
                <a:cubicBezTo>
                  <a:pt x="25708" y="1509562"/>
                  <a:pt x="293611" y="1305827"/>
                  <a:pt x="311257" y="1145406"/>
                </a:cubicBezTo>
                <a:cubicBezTo>
                  <a:pt x="328903" y="984985"/>
                  <a:pt x="117148" y="814939"/>
                  <a:pt x="109127" y="654518"/>
                </a:cubicBezTo>
                <a:cubicBezTo>
                  <a:pt x="101106" y="494097"/>
                  <a:pt x="234255" y="291966"/>
                  <a:pt x="263131" y="182880"/>
                </a:cubicBezTo>
                <a:cubicBezTo>
                  <a:pt x="292007" y="73794"/>
                  <a:pt x="287194" y="36897"/>
                  <a:pt x="282381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3" name="lưới cua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6723612" y="4184590"/>
            <a:ext cx="1476888" cy="181700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141918" y="0"/>
            <a:ext cx="628799" cy="4306826"/>
          </a:xfrm>
          <a:custGeom>
            <a:avLst/>
            <a:gdLst>
              <a:gd name="connsiteX0" fmla="*/ 207972 w 633019"/>
              <a:gd name="connsiteY0" fmla="*/ 3465094 h 3465094"/>
              <a:gd name="connsiteX1" fmla="*/ 5842 w 633019"/>
              <a:gd name="connsiteY1" fmla="*/ 3099334 h 3465094"/>
              <a:gd name="connsiteX2" fmla="*/ 410103 w 633019"/>
              <a:gd name="connsiteY2" fmla="*/ 2723949 h 3465094"/>
              <a:gd name="connsiteX3" fmla="*/ 63594 w 633019"/>
              <a:gd name="connsiteY3" fmla="*/ 2030930 h 3465094"/>
              <a:gd name="connsiteX4" fmla="*/ 631484 w 633019"/>
              <a:gd name="connsiteY4" fmla="*/ 731520 h 3465094"/>
              <a:gd name="connsiteX5" fmla="*/ 198347 w 633019"/>
              <a:gd name="connsiteY5" fmla="*/ 0 h 346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019" h="3465094">
                <a:moveTo>
                  <a:pt x="207972" y="3465094"/>
                </a:moveTo>
                <a:cubicBezTo>
                  <a:pt x="90063" y="3343976"/>
                  <a:pt x="-27846" y="3222858"/>
                  <a:pt x="5842" y="3099334"/>
                </a:cubicBezTo>
                <a:cubicBezTo>
                  <a:pt x="39530" y="2975810"/>
                  <a:pt x="400478" y="2902016"/>
                  <a:pt x="410103" y="2723949"/>
                </a:cubicBezTo>
                <a:cubicBezTo>
                  <a:pt x="419728" y="2545882"/>
                  <a:pt x="26697" y="2363001"/>
                  <a:pt x="63594" y="2030930"/>
                </a:cubicBezTo>
                <a:cubicBezTo>
                  <a:pt x="100491" y="1698859"/>
                  <a:pt x="609025" y="1070008"/>
                  <a:pt x="631484" y="731520"/>
                </a:cubicBezTo>
                <a:cubicBezTo>
                  <a:pt x="653943" y="393032"/>
                  <a:pt x="426145" y="196516"/>
                  <a:pt x="198347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FC6A8817-8130-47B5-B025-928B940767E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4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55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60099E-6 L 3.61111E-6 -0.676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58246E-6 L 4.16667E-6 -0.919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475E-6 L 5.55556E-7 0.359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56874E-7 L 1.38889E-6 -0.798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9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52487E-6 L 0.00087 -0.6076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0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6549E-6 L -0.60539 0.65926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9855E-6 L -2.77778E-6 -0.93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8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4467E-6 L 5.55556E-7 -1.182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55731E-7 L -0.88316 8.55731E-7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0748E-6 L -8.33333E-7 -0.8826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1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0266E-6 L -2.5E-6 -0.718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6123E-6 L 0.35451 -1.46123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6B3DAE8-3731-4913-9691-DE99DF4D0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541869"/>
            <a:ext cx="12191207" cy="6316133"/>
          </a:xfrm>
          <a:prstGeom prst="rect">
            <a:avLst/>
          </a:prstGeom>
        </p:spPr>
      </p:pic>
      <p:pic>
        <p:nvPicPr>
          <p:cNvPr id="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1" y="3062412"/>
            <a:ext cx="1509107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848139" y="775131"/>
            <a:ext cx="10389704" cy="2056290"/>
          </a:xfrm>
          <a:prstGeom prst="cloudCallout">
            <a:avLst>
              <a:gd name="adj1" fmla="val -53153"/>
              <a:gd name="adj2" fmla="val 1203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”,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/>
            <a:endParaRPr lang="vi-VN" sz="320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71269" y="2934620"/>
            <a:ext cx="421592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</a:t>
            </a:r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ì sao không có ngày của ông bà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 (Headings)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dirty="0">
                <a:latin typeface="+mj-lt"/>
                <a:cs typeface="Arial" panose="020B0604020202020204" pitchFamily="34" charset="0"/>
              </a:rPr>
              <a:t>.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0399" y="2940689"/>
            <a:ext cx="4359443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cha?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71269" y="4698067"/>
            <a:ext cx="4123407" cy="113325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vi-VN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10399" y="4589783"/>
            <a:ext cx="445273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C66192-29F2-4F0B-8B80-4F7E7B441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A6DC65-F6E8-4D96-84BB-7E510457C4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4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05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7DA0109-65D0-4629-9EF2-3AA264F17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" y="449381"/>
            <a:ext cx="12145879" cy="6463213"/>
          </a:xfrm>
          <a:prstGeom prst="rect">
            <a:avLst/>
          </a:prstGeom>
        </p:spPr>
      </p:pic>
      <p:pic>
        <p:nvPicPr>
          <p:cNvPr id="3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2598902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58713" y="494837"/>
            <a:ext cx="10824455" cy="1745428"/>
          </a:xfrm>
          <a:prstGeom prst="cloudCallout">
            <a:avLst>
              <a:gd name="adj1" fmla="val -70306"/>
              <a:gd name="adj2" fmla="val 10995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 (Headings)"/>
              <a:cs typeface="Times New Roman" pitchFamily="18" charset="0"/>
            </a:endParaRP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UTM Avo (Headings)"/>
                <a:cs typeface="Times New Roman" pitchFamily="18" charset="0"/>
              </a:rPr>
              <a:t>Vì sao bé Hà và bố chọn ngày lập đông làm “ngày của ông bà”?</a:t>
            </a:r>
          </a:p>
          <a:p>
            <a:pPr algn="ctr"/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72285" y="4429185"/>
            <a:ext cx="5814915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 khi trời bắt đầu rét, mọi người cần chăm lo cho sức khỏe các cụ già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62898" y="2666950"/>
            <a:ext cx="5824303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chemeClr val="bg1"/>
              </a:buClr>
            </a:pPr>
            <a:r>
              <a:rPr lang="vi-VN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tuần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" y="4429185"/>
            <a:ext cx="5685183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" y="2737401"/>
            <a:ext cx="5685183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mọi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rảnh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E2E058-CD91-4637-A2CE-A5BF02878E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4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03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8E26182-070C-4668-8B34-2F23C37EC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" y="457820"/>
            <a:ext cx="12202237" cy="6400180"/>
          </a:xfrm>
          <a:prstGeom prst="rect">
            <a:avLst/>
          </a:prstGeom>
        </p:spPr>
      </p:pic>
      <p:pic>
        <p:nvPicPr>
          <p:cNvPr id="4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34731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342210" y="525961"/>
            <a:ext cx="9430065" cy="1692928"/>
          </a:xfrm>
          <a:prstGeom prst="cloudCallout">
            <a:avLst>
              <a:gd name="adj1" fmla="val -63129"/>
              <a:gd name="adj2" fmla="val 1076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Gần đến ngày lập đông, Hà còn băn khoăn chuyện gì?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2" y="4265124"/>
            <a:ext cx="5439055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b="1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vi-VN" sz="3600" b="1" dirty="0">
                <a:latin typeface="+mj-lt"/>
                <a:cs typeface="Times New Roman" pitchFamily="18" charset="0"/>
              </a:rPr>
              <a:t>C. 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Nên chọn quà gì tặng cho ông bà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3600" b="1" dirty="0">
                <a:latin typeface="+mj-lt"/>
                <a:cs typeface="Times New Roman" pitchFamily="18" charset="0"/>
              </a:rPr>
              <a:t>.</a:t>
            </a:r>
            <a:endParaRPr lang="en-US" sz="36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14154" y="2539250"/>
            <a:ext cx="5421532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89772" y="4291418"/>
            <a:ext cx="5713339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món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8754" y="2504748"/>
            <a:ext cx="5348903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345312-3FBB-40C3-A155-5AE9038265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143276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57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45066D7-97B1-4E84-9034-E1759A6D0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" y="490330"/>
            <a:ext cx="12166351" cy="6367670"/>
          </a:xfrm>
          <a:prstGeom prst="rect">
            <a:avLst/>
          </a:prstGeom>
        </p:spPr>
      </p:pic>
      <p:pic>
        <p:nvPicPr>
          <p:cNvPr id="2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785052"/>
            <a:ext cx="1805567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557654" y="705583"/>
            <a:ext cx="10071652" cy="1755913"/>
          </a:xfrm>
          <a:prstGeom prst="cloudCallout">
            <a:avLst>
              <a:gd name="adj1" fmla="val -62109"/>
              <a:gd name="adj2" fmla="val 7812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77738" y="4300597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Chùm điểm 10.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33605" y="3007204"/>
            <a:ext cx="5476323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85476" y="4432659"/>
            <a:ext cx="5614603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ấm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3785" y="3003991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quần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CFD0AB-32AC-4022-8370-0D92154E2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033943" y="5829531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51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- Nhạc Cho Trẻ Mầm Non.mp4">
            <a:hlinkClick r:id="" action="ppaction://media"/>
            <a:extLst>
              <a:ext uri="{FF2B5EF4-FFF2-40B4-BE49-F238E27FC236}">
                <a16:creationId xmlns:a16="http://schemas.microsoft.com/office/drawing/2014/main" xmlns="" id="{658870C6-36DC-48D0-B041-AE1664D86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"/>
            <a:ext cx="12192000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</TotalTime>
  <Words>717</Words>
  <Application>Microsoft Office PowerPoint</Application>
  <PresentationFormat>Custom</PresentationFormat>
  <Paragraphs>139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UTM Avo (Headings)</vt:lpstr>
      <vt:lpstr>Times New Roman</vt:lpstr>
      <vt:lpstr>Tahoma</vt:lpstr>
      <vt:lpstr>Quicksand</vt:lpstr>
      <vt:lpstr>Calibri</vt:lpstr>
      <vt:lpstr>宋体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86</cp:revision>
  <dcterms:created xsi:type="dcterms:W3CDTF">2021-11-01T08:16:43Z</dcterms:created>
  <dcterms:modified xsi:type="dcterms:W3CDTF">2024-12-01T14:44:13Z</dcterms:modified>
</cp:coreProperties>
</file>