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notesMasterIdLst>
    <p:notesMasterId r:id="rId23"/>
  </p:notesMasterIdLst>
  <p:sldIdLst>
    <p:sldId id="290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297" r:id="rId12"/>
    <p:sldId id="289" r:id="rId13"/>
    <p:sldId id="312" r:id="rId14"/>
    <p:sldId id="263" r:id="rId15"/>
    <p:sldId id="294" r:id="rId16"/>
    <p:sldId id="310" r:id="rId17"/>
    <p:sldId id="311" r:id="rId18"/>
    <p:sldId id="288" r:id="rId19"/>
    <p:sldId id="300" r:id="rId20"/>
    <p:sldId id="291" r:id="rId21"/>
    <p:sldId id="299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404040"/>
    <a:srgbClr val="FA4824"/>
    <a:srgbClr val="FF7707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6374" autoAdjust="0"/>
  </p:normalViewPr>
  <p:slideViewPr>
    <p:cSldViewPr snapToGrid="0">
      <p:cViewPr varScale="1">
        <p:scale>
          <a:sx n="68" d="100"/>
          <a:sy n="68" d="100"/>
        </p:scale>
        <p:origin x="52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0BC7C-4361-4E2F-A558-D917CEF86FA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BEFB0-38E9-4D6E-BDCC-91CA0645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96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1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1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1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A13DB8-2589-4AD4-935C-402BC13A61FF}"/>
              </a:ext>
            </a:extLst>
          </p:cNvPr>
          <p:cNvSpPr/>
          <p:nvPr userDrawn="1"/>
        </p:nvSpPr>
        <p:spPr>
          <a:xfrm>
            <a:off x="11182120" y="0"/>
            <a:ext cx="1123721" cy="145422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30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19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FBD94A-3A0A-4244-8D0E-D24A28924C59}"/>
              </a:ext>
            </a:extLst>
          </p:cNvPr>
          <p:cNvSpPr/>
          <p:nvPr userDrawn="1"/>
        </p:nvSpPr>
        <p:spPr>
          <a:xfrm>
            <a:off x="11182120" y="0"/>
            <a:ext cx="1123721" cy="145422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5501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92DCE-7778-496B-A7F8-0D1BCF8ABEB4}" type="datetimeFigureOut">
              <a:rPr lang="en-US"/>
              <a:pPr>
                <a:defRPr/>
              </a:pPr>
              <a:t>12/1/2025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ED0F3-378E-4990-A760-DF0EA189B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50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:a16="http://schemas.microsoft.com/office/drawing/2014/main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335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8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28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58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1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CC1B435-512A-46F4-B8CA-A4EDEE9C883C}"/>
              </a:ext>
            </a:extLst>
          </p:cNvPr>
          <p:cNvSpPr/>
          <p:nvPr userDrawn="1"/>
        </p:nvSpPr>
        <p:spPr>
          <a:xfrm>
            <a:off x="10863460" y="60249"/>
            <a:ext cx="1123721" cy="145422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36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E6D123-B926-4C46-B5F5-274E92548417}"/>
              </a:ext>
            </a:extLst>
          </p:cNvPr>
          <p:cNvSpPr/>
          <p:nvPr userDrawn="1"/>
        </p:nvSpPr>
        <p:spPr>
          <a:xfrm>
            <a:off x="11182120" y="0"/>
            <a:ext cx="1123721" cy="145422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4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03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74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5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35" r:id="rId7"/>
    <p:sldLayoutId id="2147483836" r:id="rId8"/>
    <p:sldLayoutId id="2147483841" r:id="rId9"/>
    <p:sldLayoutId id="2147483843" r:id="rId10"/>
    <p:sldLayoutId id="2147483850" r:id="rId11"/>
    <p:sldLayoutId id="2147483851" r:id="rId12"/>
    <p:sldLayoutId id="214748385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857430" y="1658131"/>
            <a:ext cx="470673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64: in – it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56161F-BCE5-4EB5-8BCC-183D7AB7E652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693891-D6B5-4EF1-8BF6-5D8CB38BCBA1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3113" y="1397000"/>
            <a:ext cx="8450262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19">
            <a:extLst>
              <a:ext uri="{FF2B5EF4-FFF2-40B4-BE49-F238E27FC236}">
                <a16:creationId xmlns:a16="http://schemas.microsoft.com/office/drawing/2014/main" id="{5513969D-6B59-46AD-B71B-3BCE4BF7E7BC}"/>
              </a:ext>
            </a:extLst>
          </p:cNvPr>
          <p:cNvSpPr txBox="1"/>
          <p:nvPr/>
        </p:nvSpPr>
        <p:spPr>
          <a:xfrm>
            <a:off x="2953005" y="1040662"/>
            <a:ext cx="74493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Nghỉ</a:t>
            </a:r>
            <a:r>
              <a:rPr lang="en-US" altLang="zh-CN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 </a:t>
            </a:r>
            <a:r>
              <a:rPr lang="en-US" altLang="zh-CN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giải</a:t>
            </a:r>
            <a:r>
              <a:rPr lang="en-US" altLang="zh-CN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 </a:t>
            </a:r>
            <a:r>
              <a:rPr lang="en-US" altLang="zh-CN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lao</a:t>
            </a:r>
            <a:endParaRPr lang="zh-CN" alt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ea typeface="BrushScript" panose="02020500000000000000" pitchFamily="18" charset="0"/>
              <a:cs typeface="BrushScript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34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àn Gà con 1 - Nhạc thiếu nhi có lời hát - Bài hát hay nhất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35" y="450453"/>
            <a:ext cx="12147665" cy="621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1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65208" y="1617416"/>
            <a:ext cx="1895915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en-US" sz="60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in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95499" y="1664522"/>
            <a:ext cx="1895915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en-US" sz="60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71" y="4224940"/>
            <a:ext cx="1362075" cy="1428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180" y="4072540"/>
            <a:ext cx="1609725" cy="158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041" y="4224940"/>
            <a:ext cx="1562100" cy="133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540" t="3945" r="11848" b="11562"/>
          <a:stretch/>
        </p:blipFill>
        <p:spPr>
          <a:xfrm>
            <a:off x="5868784" y="4250575"/>
            <a:ext cx="1424249" cy="1263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8660" t="5025" r="5193" b="7166"/>
          <a:stretch/>
        </p:blipFill>
        <p:spPr>
          <a:xfrm>
            <a:off x="7680960" y="4184073"/>
            <a:ext cx="1485207" cy="13632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3456" y="4091767"/>
            <a:ext cx="1522095" cy="152209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134242" y="306240"/>
            <a:ext cx="8151507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en-US" sz="360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Tìm tiếng có vần in, tiếng có vần it</a:t>
            </a:r>
          </a:p>
        </p:txBody>
      </p:sp>
      <p:pic>
        <p:nvPicPr>
          <p:cNvPr id="19" name="Picture 18">
            <a:hlinkClick r:id="" action="ppaction://noaction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3E4062CF-AB4E-40A5-95CC-16CBE684B7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1638950" y="5757713"/>
            <a:ext cx="368084" cy="4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01718 -0.3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0.09779 -0.18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-0.09753 -0.21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944 -0.38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-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12369 -0.210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0.4444 -0.369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1641231" y="876925"/>
            <a:ext cx="10412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tiÕng ngoµi bµi cã vÇn </a:t>
            </a:r>
            <a:r>
              <a:rPr lang="en-US" sz="4400" b="1">
                <a:solidFill>
                  <a:srgbClr val="FF0000"/>
                </a:solidFill>
                <a:latin typeface=".VnAvant" pitchFamily="34" charset="0"/>
              </a:rPr>
              <a:t>in, it 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FF0000"/>
                </a:solidFill>
                <a:latin typeface=".VnAvant" pitchFamily="34" charset="0"/>
              </a:rPr>
              <a:t>in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FF0000"/>
                </a:solidFill>
                <a:latin typeface=".VnAvant" pitchFamily="34" charset="0"/>
              </a:rPr>
              <a:t>it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633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125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274" y="988142"/>
            <a:ext cx="8232171" cy="457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492679" y="2443941"/>
            <a:ext cx="6080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63547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THOM\Desktop\s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" y="1347787"/>
            <a:ext cx="10936287" cy="481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502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>
            <a:off x="177800" y="433387"/>
            <a:ext cx="11861800" cy="6340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5800" kern="1200" dirty="0">
                <a:effectLst/>
                <a:latin typeface="UTM Avo"/>
                <a:ea typeface="Times New Roman"/>
                <a:cs typeface="Times New Roman"/>
              </a:rPr>
              <a:t>				</a:t>
            </a:r>
            <a:r>
              <a:rPr lang="en-US" sz="5800" kern="1200" dirty="0">
                <a:effectLst/>
                <a:latin typeface=".VnAvant"/>
                <a:ea typeface="Times New Roman"/>
                <a:cs typeface="Times New Roman"/>
              </a:rPr>
              <a:t>  </a:t>
            </a:r>
            <a:r>
              <a:rPr lang="en-US" sz="5800" b="1" kern="1200" dirty="0" err="1">
                <a:solidFill>
                  <a:srgbClr val="FF0000"/>
                </a:solidFill>
                <a:effectLst/>
                <a:latin typeface=".VnAvant"/>
                <a:ea typeface="Times New Roman"/>
                <a:cs typeface="Times New Roman"/>
              </a:rPr>
              <a:t>Hå</a:t>
            </a:r>
            <a:r>
              <a:rPr lang="en-US" sz="5800" b="1" kern="1200" dirty="0">
                <a:solidFill>
                  <a:srgbClr val="FF0000"/>
                </a:solidFill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solidFill>
                  <a:srgbClr val="FF0000"/>
                </a:solidFill>
                <a:effectLst/>
                <a:latin typeface=".VnAvant"/>
                <a:ea typeface="Times New Roman"/>
                <a:cs typeface="Times New Roman"/>
              </a:rPr>
              <a:t>sen</a:t>
            </a:r>
            <a:endParaRPr lang="en-US" sz="58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US" sz="5800" kern="1200" dirty="0">
                <a:effectLst/>
                <a:latin typeface=".VnAvant"/>
                <a:ea typeface="Times New Roman"/>
                <a:cs typeface="Times New Roman"/>
              </a:rPr>
              <a:t>	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GÇn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nh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µ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Ng©n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cã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hå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sen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®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Ñp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l¾m.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Tõ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cöa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sæ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Ng©n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cã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thÓ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6000" b="1" kern="1200" dirty="0" err="1">
                <a:effectLst/>
                <a:latin typeface="Aaria"/>
                <a:ea typeface="Times New Roman"/>
                <a:cs typeface="Times New Roman"/>
              </a:rPr>
              <a:t>nhìn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râ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mÆt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hå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.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Mïa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hÌ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®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Õn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,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sen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ra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bóp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.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ChØ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Ýt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h«m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,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sen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®·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në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kÝn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hå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.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Khi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giã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vÒ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,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nh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µ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Ng©n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th¬m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ng¸t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201498" y="2178726"/>
            <a:ext cx="298219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467710" y="4796665"/>
            <a:ext cx="228073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729641" y="4820914"/>
            <a:ext cx="228073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>
            <a:off x="177800" y="433387"/>
            <a:ext cx="11861800" cy="6340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5800" kern="1200" dirty="0">
                <a:effectLst/>
                <a:latin typeface="UTM Avo"/>
                <a:ea typeface="Times New Roman"/>
                <a:cs typeface="Times New Roman"/>
              </a:rPr>
              <a:t>				</a:t>
            </a:r>
            <a:r>
              <a:rPr lang="en-US" sz="5800" kern="1200" dirty="0">
                <a:effectLst/>
                <a:latin typeface=".VnAvant"/>
                <a:ea typeface="Times New Roman"/>
                <a:cs typeface="Times New Roman"/>
              </a:rPr>
              <a:t>  </a:t>
            </a:r>
            <a:r>
              <a:rPr lang="en-US" sz="5800" b="1" kern="1200" dirty="0" err="1">
                <a:solidFill>
                  <a:srgbClr val="FF0000"/>
                </a:solidFill>
                <a:effectLst/>
                <a:latin typeface=".VnAvant"/>
                <a:ea typeface="Times New Roman"/>
                <a:cs typeface="Times New Roman"/>
              </a:rPr>
              <a:t>Hå</a:t>
            </a:r>
            <a:r>
              <a:rPr lang="en-US" sz="5800" b="1" kern="1200" dirty="0">
                <a:solidFill>
                  <a:srgbClr val="FF0000"/>
                </a:solidFill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solidFill>
                  <a:srgbClr val="FF0000"/>
                </a:solidFill>
                <a:effectLst/>
                <a:latin typeface=".VnAvant"/>
                <a:ea typeface="Times New Roman"/>
                <a:cs typeface="Times New Roman"/>
              </a:rPr>
              <a:t>sen</a:t>
            </a:r>
            <a:endParaRPr lang="en-US" sz="58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US" sz="5800" kern="1200" dirty="0">
                <a:effectLst/>
                <a:latin typeface=".VnAvant"/>
                <a:ea typeface="Times New Roman"/>
                <a:cs typeface="Times New Roman"/>
              </a:rPr>
              <a:t>	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GÇn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nh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µ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Ng©n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cã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hå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sen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®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Ñp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l¾m.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Tõ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cöa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sæ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,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Ng©n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cã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thÓ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Aaria"/>
                <a:ea typeface="Times New Roman"/>
                <a:cs typeface="Times New Roman"/>
              </a:rPr>
              <a:t>nhìn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râ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mÆt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hå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.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Mïa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hÌ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®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Õn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,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sen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ra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bóp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.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ChØ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Ýt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h«m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,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sen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®·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në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kÝn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hå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.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Khi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giã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vÒ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,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nh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µ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Ng©n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th¬m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 </a:t>
            </a:r>
            <a:r>
              <a:rPr lang="en-US" sz="5800" b="1" kern="1200" dirty="0" err="1">
                <a:effectLst/>
                <a:latin typeface=".VnAvant"/>
                <a:ea typeface="Times New Roman"/>
                <a:cs typeface="Times New Roman"/>
              </a:rPr>
              <a:t>ng¸t</a:t>
            </a:r>
            <a:r>
              <a:rPr lang="en-US" sz="5800" b="1" kern="1200" dirty="0">
                <a:effectLst/>
                <a:latin typeface=".VnAvant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994866" y="1278858"/>
            <a:ext cx="368804" cy="3493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96323" y="2155680"/>
            <a:ext cx="368804" cy="3493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3858312" y="3029765"/>
            <a:ext cx="368804" cy="3493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1734229" y="4052658"/>
            <a:ext cx="368804" cy="3493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1239837" y="4873828"/>
            <a:ext cx="368804" cy="3493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09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57992" y="755877"/>
            <a:ext cx="812800" cy="82504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prstClr val="white"/>
                </a:solidFill>
                <a:latin typeface="HP-222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7418" y="749924"/>
            <a:ext cx="65024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Ý </a:t>
            </a:r>
            <a:r>
              <a:rPr lang="en-US" sz="5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5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đúng</a:t>
            </a:r>
            <a:endParaRPr lang="en-US" sz="54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TextBox 5">
            <a:hlinkClick r:id="" action="ppaction://noaction">
              <a:snd r:embed="rId2" name="applause.wav"/>
            </a:hlinkClick>
          </p:cNvPr>
          <p:cNvSpPr txBox="1"/>
          <p:nvPr/>
        </p:nvSpPr>
        <p:spPr>
          <a:xfrm>
            <a:off x="619760" y="3640546"/>
            <a:ext cx="8248621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+mj-lt"/>
              </a:rPr>
              <a:t>b) Mùa hè, sen nở kín hồ. </a:t>
            </a:r>
            <a:endParaRPr lang="en-US" sz="4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760" y="2134275"/>
            <a:ext cx="11521440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+mj-lt"/>
              </a:rPr>
              <a:t>a) Gần nhà Ngân có hồ cá đẹp lắm. </a:t>
            </a:r>
            <a:endParaRPr lang="en-US" sz="4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864296" y="3640546"/>
            <a:ext cx="1077238" cy="9439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2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/>
        </p:blipFill>
        <p:spPr>
          <a:xfrm>
            <a:off x="370876" y="416859"/>
            <a:ext cx="11450247" cy="64411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33751" y="2714099"/>
            <a:ext cx="4759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viết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9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4199" y="3978275"/>
            <a:ext cx="3344863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6000">
                <a:solidFill>
                  <a:schemeClr val="tx1"/>
                </a:solidFill>
                <a:latin typeface="Aaria"/>
                <a:cs typeface="Arial" charset="0"/>
              </a:rPr>
              <a:t> bàn ghế</a:t>
            </a:r>
          </a:p>
        </p:txBody>
      </p:sp>
      <p:sp>
        <p:nvSpPr>
          <p:cNvPr id="14347" name="Text Box 13"/>
          <p:cNvSpPr txBox="1">
            <a:spLocks noChangeArrowheads="1"/>
          </p:cNvSpPr>
          <p:nvPr/>
        </p:nvSpPr>
        <p:spPr bwMode="auto">
          <a:xfrm>
            <a:off x="603250" y="5410200"/>
            <a:ext cx="10555288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cs typeface="Arial" charset="0"/>
              </a:rPr>
              <a:t>Bạn Đan chăn đàn ngan giúp bà.</a:t>
            </a:r>
          </a:p>
        </p:txBody>
      </p:sp>
      <p:sp>
        <p:nvSpPr>
          <p:cNvPr id="2" name="TextBox 8"/>
          <p:cNvSpPr txBox="1"/>
          <p:nvPr/>
        </p:nvSpPr>
        <p:spPr>
          <a:xfrm>
            <a:off x="147638" y="1409700"/>
            <a:ext cx="2651125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.VnAvant" pitchFamily="34" charset="0"/>
              </a:rPr>
              <a:t>en                            </a:t>
            </a:r>
          </a:p>
        </p:txBody>
      </p:sp>
      <p:sp>
        <p:nvSpPr>
          <p:cNvPr id="3" name="TextBox 9"/>
          <p:cNvSpPr txBox="1"/>
          <p:nvPr/>
        </p:nvSpPr>
        <p:spPr>
          <a:xfrm>
            <a:off x="3306763" y="1401763"/>
            <a:ext cx="2547937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Aaria"/>
              </a:rPr>
              <a:t>at                           </a:t>
            </a:r>
          </a:p>
        </p:txBody>
      </p:sp>
      <p:sp>
        <p:nvSpPr>
          <p:cNvPr id="4" name="TextBox 10"/>
          <p:cNvSpPr txBox="1"/>
          <p:nvPr/>
        </p:nvSpPr>
        <p:spPr>
          <a:xfrm>
            <a:off x="6197600" y="1401763"/>
            <a:ext cx="2922588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Aaria"/>
              </a:rPr>
              <a:t>ươm                          </a:t>
            </a:r>
          </a:p>
        </p:txBody>
      </p:sp>
      <p:sp>
        <p:nvSpPr>
          <p:cNvPr id="5" name="TextBox 11"/>
          <p:cNvSpPr txBox="1"/>
          <p:nvPr/>
        </p:nvSpPr>
        <p:spPr>
          <a:xfrm>
            <a:off x="9320213" y="1387475"/>
            <a:ext cx="2597150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Aaria"/>
              </a:rPr>
              <a:t>ươp                            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4089400" y="4002088"/>
            <a:ext cx="3144838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6000">
                <a:solidFill>
                  <a:schemeClr val="tx1"/>
                </a:solidFill>
                <a:latin typeface="Aaria"/>
                <a:cs typeface="Arial" charset="0"/>
              </a:rPr>
              <a:t>lan can                         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169863" y="2549525"/>
            <a:ext cx="2649537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Aaria"/>
              </a:rPr>
              <a:t>bàn                            </a:t>
            </a:r>
          </a:p>
        </p:txBody>
      </p:sp>
      <p:sp>
        <p:nvSpPr>
          <p:cNvPr id="8" name="TextBox 9"/>
          <p:cNvSpPr txBox="1"/>
          <p:nvPr/>
        </p:nvSpPr>
        <p:spPr>
          <a:xfrm>
            <a:off x="3327400" y="2541588"/>
            <a:ext cx="2547938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Aaria"/>
              </a:rPr>
              <a:t>lan                           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6445250" y="2541588"/>
            <a:ext cx="2579688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Aaria"/>
              </a:rPr>
              <a:t>lạt                          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9347200" y="2514600"/>
            <a:ext cx="2579688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Aaria"/>
              </a:rPr>
              <a:t>hạt                           </a:t>
            </a:r>
          </a:p>
        </p:txBody>
      </p:sp>
      <p:sp>
        <p:nvSpPr>
          <p:cNvPr id="9" name="TextBox 12"/>
          <p:cNvSpPr txBox="1"/>
          <p:nvPr/>
        </p:nvSpPr>
        <p:spPr>
          <a:xfrm>
            <a:off x="7807325" y="4002088"/>
            <a:ext cx="3144838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6000">
                <a:solidFill>
                  <a:schemeClr val="tx1"/>
                </a:solidFill>
                <a:latin typeface="Aaria"/>
                <a:cs typeface="Arial" charset="0"/>
              </a:rPr>
              <a:t>chẻ lạt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3531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347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4" grpId="0" animBg="1"/>
      <p:bldP spid="15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15" y="2245660"/>
            <a:ext cx="11912369" cy="182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26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>
            <a:off x="177800" y="433387"/>
            <a:ext cx="11861800" cy="65556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5800" kern="1200">
                <a:effectLst/>
                <a:latin typeface="UTM Avo"/>
                <a:ea typeface="Times New Roman"/>
                <a:cs typeface="Times New Roman"/>
              </a:rPr>
              <a:t>				</a:t>
            </a:r>
            <a:r>
              <a:rPr lang="en-US" sz="5800" kern="1200">
                <a:effectLst/>
                <a:latin typeface=".VnAvant"/>
                <a:ea typeface="Times New Roman"/>
                <a:cs typeface="Times New Roman"/>
              </a:rPr>
              <a:t>  </a:t>
            </a:r>
            <a:r>
              <a:rPr lang="vi-VN" sz="5800" b="1" kern="1200">
                <a:effectLst/>
                <a:latin typeface=".VnAvant"/>
                <a:ea typeface="Times New Roman"/>
                <a:cs typeface="Times New Roman"/>
              </a:rPr>
              <a:t>K</a:t>
            </a:r>
            <a:r>
              <a:rPr lang="en-US" sz="5800" b="1" kern="1200">
                <a:effectLst/>
                <a:latin typeface=".VnAvant"/>
                <a:ea typeface="Times New Roman"/>
                <a:cs typeface="Times New Roman"/>
              </a:rPr>
              <a:t>Õt</a:t>
            </a:r>
            <a:r>
              <a:rPr lang="vi-VN" sz="5800" b="1" kern="1200">
                <a:effectLst/>
                <a:latin typeface=".VnAvant"/>
                <a:ea typeface="Times New Roman"/>
                <a:cs typeface="Times New Roman"/>
              </a:rPr>
              <a:t> b¹n</a:t>
            </a:r>
            <a:endParaRPr lang="en-US" sz="5800" b="1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US" sz="5800" kern="1200">
                <a:effectLst/>
                <a:latin typeface=".VnAvant"/>
                <a:ea typeface="Times New Roman"/>
                <a:cs typeface="Times New Roman"/>
              </a:rPr>
              <a:t>	</a:t>
            </a:r>
            <a:r>
              <a:rPr lang="vi-VN" sz="5800" b="1" kern="1200">
                <a:effectLst/>
                <a:latin typeface=".VnAvant"/>
                <a:ea typeface="Times New Roman"/>
                <a:cs typeface="Times New Roman"/>
              </a:rPr>
              <a:t>Chñ nhËt, bè mÑ ®­</a:t>
            </a:r>
            <a:r>
              <a:rPr lang="en-US" sz="5800" b="1">
                <a:latin typeface=".VnAvant"/>
                <a:ea typeface="Times New Roman"/>
                <a:cs typeface="Times New Roman"/>
              </a:rPr>
              <a:t>ư</a:t>
            </a:r>
            <a:r>
              <a:rPr lang="vi-VN" sz="5800" b="1" kern="1200">
                <a:effectLst/>
                <a:latin typeface=".VnAvant"/>
                <a:ea typeface="Times New Roman"/>
                <a:cs typeface="Times New Roman"/>
              </a:rPr>
              <a:t>a V©n vÒ quª t</a:t>
            </a:r>
            <a:r>
              <a:rPr lang="en-US" sz="5800" b="1" kern="1200">
                <a:effectLst/>
                <a:latin typeface=".VnAvant"/>
                <a:ea typeface="Times New Roman"/>
                <a:cs typeface="Times New Roman"/>
              </a:rPr>
              <a:t>hăm</a:t>
            </a:r>
            <a:r>
              <a:rPr lang="vi-VN" sz="5800" b="1" kern="1200">
                <a:effectLst/>
                <a:latin typeface=".VnAvant"/>
                <a:ea typeface="Times New Roman"/>
                <a:cs typeface="Times New Roman"/>
              </a:rPr>
              <a:t> bµ</a:t>
            </a:r>
            <a:r>
              <a:rPr lang="en-US" sz="5800" b="1" kern="1200">
                <a:effectLst/>
                <a:latin typeface=".VnAvant"/>
                <a:ea typeface="Times New Roman"/>
                <a:cs typeface="Times New Roman"/>
              </a:rPr>
              <a:t>.</a:t>
            </a:r>
            <a:r>
              <a:rPr lang="vi-VN" sz="5800" b="1" kern="1200">
                <a:effectLst/>
                <a:latin typeface=".VnAvant"/>
                <a:ea typeface="Times New Roman"/>
                <a:cs typeface="Times New Roman"/>
              </a:rPr>
              <a:t> GÇn nhµ bµ cã b¹n T©m. V©n vµ T©m kÕt b¹n</a:t>
            </a:r>
            <a:r>
              <a:rPr lang="vi-VN" sz="5800" kern="1200">
                <a:effectLst/>
                <a:latin typeface=".VnAvant"/>
                <a:ea typeface="Times New Roman"/>
                <a:cs typeface="Times New Roman"/>
              </a:rPr>
              <a:t>.  </a:t>
            </a:r>
            <a:r>
              <a:rPr lang="en-US" sz="5800" kern="1200">
                <a:effectLst/>
                <a:latin typeface=".VnAvant"/>
                <a:ea typeface="Times New Roman"/>
                <a:cs typeface="Times New Roman"/>
              </a:rPr>
              <a:t>   </a:t>
            </a:r>
          </a:p>
          <a:p>
            <a:pPr>
              <a:spcAft>
                <a:spcPts val="0"/>
              </a:spcAft>
            </a:pPr>
            <a:r>
              <a:rPr lang="en-US" sz="5800">
                <a:latin typeface=".VnAvant"/>
                <a:ea typeface="Times New Roman"/>
                <a:cs typeface="Times New Roman"/>
              </a:rPr>
              <a:t> </a:t>
            </a:r>
            <a:r>
              <a:rPr lang="vi-VN" sz="5800" b="1" kern="1200">
                <a:effectLst/>
                <a:latin typeface=".VnAvant"/>
                <a:ea typeface="Times New Roman"/>
                <a:cs typeface="Times New Roman"/>
              </a:rPr>
              <a:t>Bµ dÉn V©n vµ T©m ®i xem gÆt lóa. V©n kÓ cho T©m nghe vÒ phè x¸ tÊp nËp</a:t>
            </a:r>
            <a:r>
              <a:rPr lang="vi-VN" sz="5800" kern="1200">
                <a:effectLst/>
                <a:latin typeface=".VnAvant"/>
                <a:ea typeface="Times New Roman"/>
                <a:cs typeface="Times New Roman"/>
              </a:rPr>
              <a:t>.</a:t>
            </a:r>
            <a:endParaRPr lang="en-US" sz="580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3124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140704"/>
            <a:ext cx="8872990" cy="3756791"/>
          </a:xfrm>
          <a:prstGeom prst="rect">
            <a:avLst/>
          </a:prstGeom>
        </p:spPr>
      </p:pic>
      <p:pic>
        <p:nvPicPr>
          <p:cNvPr id="30" name="图片 2" descr="觅元素584a989cd6c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668" y="606971"/>
            <a:ext cx="8872989" cy="1879015"/>
          </a:xfrm>
          <a:prstGeom prst="rect">
            <a:avLst/>
          </a:prstGeom>
        </p:spPr>
      </p:pic>
      <p:pic>
        <p:nvPicPr>
          <p:cNvPr id="32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46" y="5224495"/>
            <a:ext cx="11777345" cy="1574700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78410" y="3029029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FF00"/>
                </a:solidFill>
                <a:latin typeface=".VnAvant" pitchFamily="34" charset="0"/>
              </a:rPr>
              <a:t>Bµi 64: in - it</a:t>
            </a:r>
          </a:p>
        </p:txBody>
      </p:sp>
    </p:spTree>
    <p:extLst>
      <p:ext uri="{BB962C8B-B14F-4D97-AF65-F5344CB8AC3E}">
        <p14:creationId xmlns:p14="http://schemas.microsoft.com/office/powerpoint/2010/main" val="60043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12800" y="2800235"/>
            <a:ext cx="4449499" cy="2419712"/>
            <a:chOff x="5837129" y="3478945"/>
            <a:chExt cx="3807912" cy="19514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78945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50257" y="2701636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in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1047" y="3934874"/>
            <a:ext cx="2137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n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780477" y="2765309"/>
            <a:ext cx="4141233" cy="2434000"/>
            <a:chOff x="5837129" y="3467422"/>
            <a:chExt cx="3807912" cy="19629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67422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555369" y="2676913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it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27436" y="3940026"/>
            <a:ext cx="2137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t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2800" y="3965639"/>
            <a:ext cx="2027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i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30099" y="3946223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i </a:t>
            </a:r>
          </a:p>
        </p:txBody>
      </p:sp>
    </p:spTree>
    <p:extLst>
      <p:ext uri="{BB962C8B-B14F-4D97-AF65-F5344CB8AC3E}">
        <p14:creationId xmlns:p14="http://schemas.microsoft.com/office/powerpoint/2010/main" val="186172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595438" y="1508125"/>
            <a:ext cx="24733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Century Gothic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Century Gothic" pitchFamily="34" charset="0"/>
                <a:ea typeface="Aharoni"/>
                <a:cs typeface="Aharoni"/>
              </a:rPr>
              <a:t>in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69850" y="3106738"/>
            <a:ext cx="5486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Century Gothic" pitchFamily="34" charset="0"/>
                <a:ea typeface="Aharoni"/>
                <a:cs typeface="Aharoni"/>
              </a:rPr>
              <a:t> it</a:t>
            </a: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>
            <a:off x="6591300" y="2298700"/>
            <a:ext cx="1966913" cy="1401763"/>
            <a:chOff x="3303" y="1344"/>
            <a:chExt cx="929" cy="883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303" y="1344"/>
              <a:ext cx="717" cy="53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323" y="1903"/>
              <a:ext cx="909" cy="324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45723" y="1508125"/>
            <a:ext cx="1828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Century Gothic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Century Gothic" pitchFamily="34" charset="0"/>
                <a:ea typeface="Aharoni"/>
                <a:cs typeface="Aharoni"/>
              </a:rPr>
              <a:t>n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93335" y="3104976"/>
            <a:ext cx="1930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Century Gothic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Century Gothic" pitchFamily="34" charset="0"/>
                <a:ea typeface="Aharoni"/>
                <a:cs typeface="Aharoni"/>
              </a:rPr>
              <a:t>t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2484" y="1508125"/>
            <a:ext cx="1752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Century Gothic" pitchFamily="34" charset="0"/>
                <a:ea typeface="Aharoni"/>
                <a:cs typeface="Aharoni"/>
              </a:rPr>
              <a:t> i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725961" y="3113088"/>
            <a:ext cx="18113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Century Gothic" pitchFamily="34" charset="0"/>
                <a:ea typeface="Aharoni"/>
                <a:cs typeface="Aharoni"/>
              </a:rPr>
              <a:t> i </a:t>
            </a:r>
          </a:p>
        </p:txBody>
      </p:sp>
    </p:spTree>
    <p:extLst>
      <p:ext uri="{BB962C8B-B14F-4D97-AF65-F5344CB8AC3E}">
        <p14:creationId xmlns:p14="http://schemas.microsoft.com/office/powerpoint/2010/main" val="16997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4773E-8 7.40741E-7 L 0.28309 0.14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7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122E-6 2.96296E-6 L 0.27149 -0.090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0" y="-4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42848 0.0148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0" y="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031E-6 2.22222E-6 L 0.44984 0.002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56216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599" y="3725826"/>
            <a:ext cx="1378854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p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1534" y="4774936"/>
            <a:ext cx="40316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®Ìn p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in </a:t>
            </a:r>
            <a:endParaRPr lang="en-US" sz="6600" b="1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562168"/>
            <a:ext cx="2617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p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in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41789" y="378073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in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795D75-F257-425A-A18C-DFC06FBB621F}"/>
              </a:ext>
            </a:extLst>
          </p:cNvPr>
          <p:cNvGrpSpPr/>
          <p:nvPr/>
        </p:nvGrpSpPr>
        <p:grpSpPr>
          <a:xfrm>
            <a:off x="3957401" y="104361"/>
            <a:ext cx="4788013" cy="888945"/>
            <a:chOff x="3957402" y="104361"/>
            <a:chExt cx="4107306" cy="8889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89B42C-CFF8-42B4-B449-A8DA8CDBC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4" t="11137" r="14556" b="46673"/>
            <a:stretch/>
          </p:blipFill>
          <p:spPr>
            <a:xfrm>
              <a:off x="3957402" y="111230"/>
              <a:ext cx="4107306" cy="88207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5CECB5-BF29-4050-BD13-69B03E53A567}"/>
                </a:ext>
              </a:extLst>
            </p:cNvPr>
            <p:cNvSpPr txBox="1"/>
            <p:nvPr/>
          </p:nvSpPr>
          <p:spPr>
            <a:xfrm>
              <a:off x="4749024" y="104361"/>
              <a:ext cx="27429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</a:rPr>
                <a:t>Làm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quen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59" y="2399547"/>
            <a:ext cx="3737660" cy="188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56216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599" y="3725826"/>
            <a:ext cx="1378854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m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1534" y="4774936"/>
            <a:ext cx="40316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qu¶ m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Ýt </a:t>
            </a:r>
            <a:endParaRPr lang="en-US" sz="6600" b="1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562168"/>
            <a:ext cx="2617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m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Ýt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41789" y="378073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Ýt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795D75-F257-425A-A18C-DFC06FBB621F}"/>
              </a:ext>
            </a:extLst>
          </p:cNvPr>
          <p:cNvGrpSpPr/>
          <p:nvPr/>
        </p:nvGrpSpPr>
        <p:grpSpPr>
          <a:xfrm>
            <a:off x="3957401" y="104361"/>
            <a:ext cx="4788013" cy="888945"/>
            <a:chOff x="3957402" y="104361"/>
            <a:chExt cx="4107306" cy="8889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89B42C-CFF8-42B4-B449-A8DA8CDBC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4" t="11137" r="14556" b="46673"/>
            <a:stretch/>
          </p:blipFill>
          <p:spPr>
            <a:xfrm>
              <a:off x="3957402" y="111230"/>
              <a:ext cx="4107306" cy="88207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5CECB5-BF29-4050-BD13-69B03E53A567}"/>
                </a:ext>
              </a:extLst>
            </p:cNvPr>
            <p:cNvSpPr txBox="1"/>
            <p:nvPr/>
          </p:nvSpPr>
          <p:spPr>
            <a:xfrm>
              <a:off x="4749024" y="104361"/>
              <a:ext cx="27429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</a:rPr>
                <a:t>Làm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quen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186" y="1359608"/>
            <a:ext cx="2936305" cy="337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51393" y="2002446"/>
            <a:ext cx="2007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in</a:t>
            </a:r>
            <a:r>
              <a:rPr lang="en-US" sz="8000" b="1">
                <a:latin typeface=".VnAvant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76481" y="3219789"/>
            <a:ext cx="2784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.VnAvant" pitchFamily="34" charset="0"/>
              </a:rPr>
              <a:t>p</a:t>
            </a:r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in</a:t>
            </a:r>
            <a:r>
              <a:rPr lang="en-US" sz="8000" b="1">
                <a:latin typeface=".VnAvant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67375" y="2054867"/>
            <a:ext cx="2007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it</a:t>
            </a:r>
            <a:r>
              <a:rPr lang="en-US" sz="8000" b="1">
                <a:latin typeface=".VnAvant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70657" y="3249585"/>
            <a:ext cx="2755026" cy="109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.VnAvant" pitchFamily="34" charset="0"/>
              </a:rPr>
              <a:t>m</a:t>
            </a:r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Ýt</a:t>
            </a:r>
            <a:r>
              <a:rPr lang="en-US" sz="8000" b="1">
                <a:latin typeface=".VnAvant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801" y="4409761"/>
            <a:ext cx="4512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.VnAvant" pitchFamily="34" charset="0"/>
              </a:rPr>
              <a:t>®Ìn p</a:t>
            </a:r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in</a:t>
            </a:r>
            <a:r>
              <a:rPr lang="en-US" sz="8000" b="1">
                <a:latin typeface=".VnAvant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94427" y="4443618"/>
            <a:ext cx="4512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.VnAvant" pitchFamily="34" charset="0"/>
              </a:rPr>
              <a:t>qu¶ m</a:t>
            </a:r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Ýt</a:t>
            </a:r>
            <a:r>
              <a:rPr lang="en-US" sz="8000" b="1"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230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9521094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1325</TotalTime>
  <Words>376</Words>
  <Application>Microsoft Office PowerPoint</Application>
  <PresentationFormat>Widescreen</PresentationFormat>
  <Paragraphs>75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宋体</vt:lpstr>
      <vt:lpstr>.VnAvant</vt:lpstr>
      <vt:lpstr>Aaria</vt:lpstr>
      <vt:lpstr>Aharoni</vt:lpstr>
      <vt:lpstr>Arial</vt:lpstr>
      <vt:lpstr>BrushScript</vt:lpstr>
      <vt:lpstr>Calibri</vt:lpstr>
      <vt:lpstr>Century Gothic</vt:lpstr>
      <vt:lpstr>HP-222</vt:lpstr>
      <vt:lpstr>Times New Roman</vt:lpstr>
      <vt:lpstr>UTM Avo</vt:lpstr>
      <vt:lpstr>VNI-Avo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128</cp:revision>
  <dcterms:created xsi:type="dcterms:W3CDTF">2021-11-01T08:16:43Z</dcterms:created>
  <dcterms:modified xsi:type="dcterms:W3CDTF">2025-12-01T02:14:36Z</dcterms:modified>
</cp:coreProperties>
</file>