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28" r:id="rId2"/>
    <p:sldMasterId id="2147483754" r:id="rId3"/>
  </p:sldMasterIdLst>
  <p:notesMasterIdLst>
    <p:notesMasterId r:id="rId16"/>
  </p:notesMasterIdLst>
  <p:sldIdLst>
    <p:sldId id="267" r:id="rId4"/>
    <p:sldId id="317" r:id="rId5"/>
    <p:sldId id="308" r:id="rId6"/>
    <p:sldId id="310" r:id="rId7"/>
    <p:sldId id="306" r:id="rId8"/>
    <p:sldId id="323" r:id="rId9"/>
    <p:sldId id="324" r:id="rId10"/>
    <p:sldId id="311" r:id="rId11"/>
    <p:sldId id="312" r:id="rId12"/>
    <p:sldId id="313" r:id="rId13"/>
    <p:sldId id="314" r:id="rId14"/>
    <p:sldId id="31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VnTime" panose="020B7200000000000000"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19"/>
    <a:srgbClr val="FF7707"/>
    <a:srgbClr val="FFAF6C"/>
    <a:srgbClr val="FFFFFF"/>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p:cViewPr varScale="1">
        <p:scale>
          <a:sx n="79" d="100"/>
          <a:sy n="79" d="100"/>
        </p:scale>
        <p:origin x="120"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8B27D-DEBB-4E30-8071-9F32B71333DE}" type="datetimeFigureOut">
              <a:rPr lang="en-US" smtClean="0"/>
              <a:t>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DAA26-E148-46EF-9F03-4E1981EEB57E}" type="slidenum">
              <a:rPr lang="en-US" smtClean="0"/>
              <a:t>‹#›</a:t>
            </a:fld>
            <a:endParaRPr lang="en-US"/>
          </a:p>
        </p:txBody>
      </p:sp>
    </p:spTree>
    <p:extLst>
      <p:ext uri="{BB962C8B-B14F-4D97-AF65-F5344CB8AC3E}">
        <p14:creationId xmlns:p14="http://schemas.microsoft.com/office/powerpoint/2010/main" val="65683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CA6DE69D-A7EE-4D55-AB83-E9E0448BC2CC}" type="datetime1">
              <a:rPr lang="en-US" smtClean="0"/>
              <a:t>12/2/2024</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5FB2EA51-6D94-4D93-84F8-BBB4B206C6A8}" type="datetime1">
              <a:rPr lang="en-US" smtClean="0"/>
              <a:t>12/2/2024</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90F1B562-7EF2-4816-A74D-228169BB6827}" type="datetime1">
              <a:rPr lang="en-US" smtClean="0"/>
              <a:t>12/2/2024</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CBB1E393-F139-4437-A81C-86BE25AA2FCB}" type="datetime1">
              <a:rPr lang="en-US" smtClean="0"/>
              <a:t>12/2/2024</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3076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06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611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562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881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700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83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C80F2DC-882D-4575-9281-AA5E2362841F}" type="datetime1">
              <a:rPr lang="en-US" smtClean="0"/>
              <a:t>12/2/2024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4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10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509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196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753046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2673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114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48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0845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52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CF17437F-A320-41AE-8AEE-03388B65FC54}" type="datetime1">
              <a:rPr lang="en-US" smtClean="0"/>
              <a:t>12/2/2024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278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623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800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978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512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242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99600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7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87F114CE-CD91-4F36-95A8-B85BE9BA5B64}" type="datetime1">
              <a:rPr lang="en-US" smtClean="0"/>
              <a:t>12/2/2024</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CE1CF650-3993-43CC-95BC-CEC83406881A}" type="datetime1">
              <a:rPr lang="en-US" smtClean="0"/>
              <a:t>12/2/2024</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952187DD-1B37-4B19-9E52-9A4211092FF7}" type="datetime1">
              <a:rPr lang="en-US" smtClean="0"/>
              <a:t>12/2/2024</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1818ED38-7277-4220-9891-A6CA0FF6ACD2}" type="datetime1">
              <a:rPr lang="en-US" smtClean="0"/>
              <a:t>12/2/2024</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BB1360E7-427B-44A8-B07B-A74978C2E29D}" type="datetime1">
              <a:rPr lang="en-US" smtClean="0"/>
              <a:t>12/2/2024</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61A9B-6D0A-4353-BFF8-564EB26CF951}" type="datetime1">
              <a:rPr lang="en-US" smtClean="0"/>
              <a:t>12/2/2024</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52" r:id="rId4"/>
    <p:sldLayoutId id="2147483651" r:id="rId5"/>
    <p:sldLayoutId id="2147483654" r:id="rId6"/>
    <p:sldLayoutId id="2147483655" r:id="rId7"/>
    <p:sldLayoutId id="2147483656" r:id="rId8"/>
    <p:sldLayoutId id="2147483657" r:id="rId9"/>
    <p:sldLayoutId id="2147483658" r:id="rId10"/>
    <p:sldLayoutId id="2147483659" r:id="rId11"/>
    <p:sldLayoutId id="214748365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8859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18146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8738592" y="181195"/>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rPr>
              <a:t>TIẾNG VIỆT 2</a:t>
            </a:r>
          </a:p>
        </p:txBody>
      </p:sp>
      <p:sp>
        <p:nvSpPr>
          <p:cNvPr id="8" name="Rectangle 7">
            <a:extLst>
              <a:ext uri="{FF2B5EF4-FFF2-40B4-BE49-F238E27FC236}">
                <a16:creationId xmlns:a16="http://schemas.microsoft.com/office/drawing/2014/main" id="{43101047-25E6-45B1-9FAC-C1D2B827DC01}"/>
              </a:ext>
            </a:extLst>
          </p:cNvPr>
          <p:cNvSpPr/>
          <p:nvPr/>
        </p:nvSpPr>
        <p:spPr>
          <a:xfrm>
            <a:off x="10288695" y="628964"/>
            <a:ext cx="1013419"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rPr>
              <a:t>Tập</a:t>
            </a:r>
            <a:r>
              <a:rPr lang="en-US" sz="2400" dirty="0">
                <a:solidFill>
                  <a:schemeClr val="bg1"/>
                </a:solidFill>
                <a:effectLst>
                  <a:outerShdw blurRad="38100" dist="38100" dir="2700000" algn="tl">
                    <a:srgbClr val="000000">
                      <a:alpha val="43137"/>
                    </a:srgbClr>
                  </a:outerShdw>
                </a:effectLst>
              </a:rPr>
              <a:t> 1</a:t>
            </a:r>
          </a:p>
        </p:txBody>
      </p:sp>
      <p:sp>
        <p:nvSpPr>
          <p:cNvPr id="6" name="Slide Number Placeholder 5"/>
          <p:cNvSpPr>
            <a:spLocks noGrp="1"/>
          </p:cNvSpPr>
          <p:nvPr>
            <p:ph type="sldNum" sz="quarter" idx="12"/>
          </p:nvPr>
        </p:nvSpPr>
        <p:spPr/>
        <p:txBody>
          <a:bodyPr/>
          <a:lstStyle/>
          <a:p>
            <a:fld id="{9306B73E-E889-4101-943F-C932486AC50A}" type="slidenum">
              <a:rPr lang="en-US" smtClean="0"/>
              <a:t>1</a:t>
            </a:fld>
            <a:endParaRPr lang="en-US"/>
          </a:p>
        </p:txBody>
      </p:sp>
      <p:sp>
        <p:nvSpPr>
          <p:cNvPr id="9" name="Hộp Văn bản 8">
            <a:extLst>
              <a:ext uri="{FF2B5EF4-FFF2-40B4-BE49-F238E27FC236}">
                <a16:creationId xmlns:a16="http://schemas.microsoft.com/office/drawing/2014/main" id="{564686DE-B445-47CD-B817-89992B054E20}"/>
              </a:ext>
            </a:extLst>
          </p:cNvPr>
          <p:cNvSpPr txBox="1"/>
          <p:nvPr/>
        </p:nvSpPr>
        <p:spPr>
          <a:xfrm>
            <a:off x="-238539" y="2055371"/>
            <a:ext cx="13053391" cy="2003625"/>
          </a:xfrm>
          <a:prstGeom prst="rect">
            <a:avLst/>
          </a:prstGeom>
          <a:noFill/>
        </p:spPr>
        <p:txBody>
          <a:bodyPr wrap="square">
            <a:spAutoFit/>
          </a:bodyPr>
          <a:lstStyle/>
          <a:p>
            <a:pPr marL="0" indent="0" algn="ctr">
              <a:lnSpc>
                <a:spcPct val="115000"/>
              </a:lnSpc>
              <a:spcBef>
                <a:spcPts val="0"/>
              </a:spcBef>
              <a:buSzPts val="990"/>
            </a:pPr>
            <a:r>
              <a:rPr lang="en-US" sz="5400" b="1" u="sng" kern="0" smtClean="0">
                <a:solidFill>
                  <a:srgbClr val="002060"/>
                </a:solidFill>
                <a:latin typeface="UTM Avo (Headings)"/>
              </a:rPr>
              <a:t>Tiếng Việt</a:t>
            </a:r>
          </a:p>
          <a:p>
            <a:pPr marL="0" indent="0" algn="ctr">
              <a:lnSpc>
                <a:spcPct val="115000"/>
              </a:lnSpc>
              <a:spcBef>
                <a:spcPts val="0"/>
              </a:spcBef>
              <a:buSzPts val="990"/>
            </a:pPr>
            <a:r>
              <a:rPr lang="en-US" sz="5400" b="1" u="sng" kern="0" smtClean="0">
                <a:solidFill>
                  <a:srgbClr val="002060"/>
                </a:solidFill>
                <a:effectLst>
                  <a:outerShdw blurRad="38100" dist="38100" dir="2700000" algn="tl">
                    <a:srgbClr val="000000">
                      <a:alpha val="43137"/>
                    </a:srgbClr>
                  </a:outerShdw>
                </a:effectLst>
                <a:latin typeface="UTM Avo (Headings)"/>
              </a:rPr>
              <a:t>Bài đọc 2: </a:t>
            </a:r>
            <a:r>
              <a:rPr lang="en-US" sz="5400" b="1" kern="0" smtClean="0">
                <a:solidFill>
                  <a:srgbClr val="FF0000"/>
                </a:solidFill>
                <a:effectLst>
                  <a:outerShdw blurRad="38100" dist="38100" dir="2700000" algn="tl">
                    <a:srgbClr val="000000">
                      <a:alpha val="43137"/>
                    </a:srgbClr>
                  </a:outerShdw>
                </a:effectLst>
                <a:latin typeface="UTM Avo (Headings)"/>
              </a:rPr>
              <a:t>Vầng </a:t>
            </a:r>
            <a:r>
              <a:rPr lang="en-US" sz="5400" b="1" kern="0">
                <a:solidFill>
                  <a:srgbClr val="FF0000"/>
                </a:solidFill>
                <a:effectLst>
                  <a:outerShdw blurRad="38100" dist="38100" dir="2700000" algn="tl">
                    <a:srgbClr val="000000">
                      <a:alpha val="43137"/>
                    </a:srgbClr>
                  </a:outerShdw>
                </a:effectLst>
                <a:latin typeface="UTM Avo (Headings)"/>
              </a:rPr>
              <a:t>trăng của ngoại</a:t>
            </a:r>
            <a:endParaRPr lang="en-US" sz="5400" b="1" kern="0" dirty="0">
              <a:solidFill>
                <a:srgbClr val="FF0000"/>
              </a:solidFill>
              <a:effectLst>
                <a:outerShdw blurRad="38100" dist="38100" dir="2700000" algn="tl">
                  <a:srgbClr val="000000">
                    <a:alpha val="43137"/>
                  </a:srgbClr>
                </a:outerShdw>
              </a:effectLst>
              <a:latin typeface="UTM Avo (Headings)"/>
            </a:endParaRPr>
          </a:p>
        </p:txBody>
      </p:sp>
    </p:spTree>
    <p:extLst>
      <p:ext uri="{BB962C8B-B14F-4D97-AF65-F5344CB8AC3E}">
        <p14:creationId xmlns:p14="http://schemas.microsoft.com/office/powerpoint/2010/main" val="527002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83" y="572975"/>
            <a:ext cx="11038555" cy="2369880"/>
          </a:xfrm>
          <a:prstGeom prst="rect">
            <a:avLst/>
          </a:prstGeom>
        </p:spPr>
        <p:txBody>
          <a:bodyPr wrap="square">
            <a:spAutoFit/>
          </a:bodyPr>
          <a:lstStyle/>
          <a:p>
            <a:pPr>
              <a:spcBef>
                <a:spcPts val="600"/>
              </a:spcBef>
              <a:spcAft>
                <a:spcPts val="600"/>
              </a:spcAft>
            </a:pPr>
            <a:r>
              <a:rPr lang="en-US" sz="3200" dirty="0">
                <a:solidFill>
                  <a:srgbClr val="0000FF"/>
                </a:solidFill>
                <a:latin typeface="UTM Avo (Body)"/>
                <a:cs typeface="Times New Roman" pitchFamily="18" charset="0"/>
              </a:rPr>
              <a:t>2. </a:t>
            </a:r>
            <a:r>
              <a:rPr lang="vi-VN" sz="3200" dirty="0">
                <a:solidFill>
                  <a:srgbClr val="0000FF"/>
                </a:solidFill>
                <a:latin typeface="UTM Avo (Body)"/>
                <a:cs typeface="Times New Roman" pitchFamily="18" charset="0"/>
              </a:rPr>
              <a:t>Dùng từ chỉ đặc điểm, nêu nhận xét của em về câu nói của bạn My:</a:t>
            </a:r>
            <a:endParaRPr lang="en-US" sz="3200" dirty="0">
              <a:solidFill>
                <a:srgbClr val="0000FF"/>
              </a:solidFill>
              <a:latin typeface="UTM Avo (Body)"/>
              <a:cs typeface="Times New Roman" pitchFamily="18" charset="0"/>
            </a:endParaRPr>
          </a:p>
          <a:p>
            <a:pPr>
              <a:spcBef>
                <a:spcPts val="600"/>
              </a:spcBef>
              <a:spcAft>
                <a:spcPts val="600"/>
              </a:spcAft>
            </a:pPr>
            <a:r>
              <a:rPr lang="vi-VN" sz="3200" dirty="0">
                <a:solidFill>
                  <a:srgbClr val="0000FF"/>
                </a:solidFill>
                <a:latin typeface="UTM Avo (Body)"/>
                <a:cs typeface="Times New Roman" pitchFamily="18" charset="0"/>
              </a:rPr>
              <a:t> “Ngoại ơi, hóa ra đấy là vầng trăng của</a:t>
            </a:r>
            <a:r>
              <a:rPr lang="en-US" sz="3200" dirty="0">
                <a:solidFill>
                  <a:srgbClr val="0000FF"/>
                </a:solidFill>
                <a:latin typeface="UTM Avo (Body)"/>
                <a:cs typeface="Times New Roman" pitchFamily="18" charset="0"/>
              </a:rPr>
              <a:t> </a:t>
            </a:r>
            <a:r>
              <a:rPr lang="vi-VN" sz="3200" dirty="0">
                <a:solidFill>
                  <a:srgbClr val="0000FF"/>
                </a:solidFill>
                <a:latin typeface="UTM Avo (Body)"/>
                <a:cs typeface="Times New Roman" pitchFamily="18" charset="0"/>
              </a:rPr>
              <a:t>ngoại!”</a:t>
            </a:r>
          </a:p>
          <a:p>
            <a:pPr>
              <a:spcBef>
                <a:spcPts val="600"/>
              </a:spcBef>
              <a:spcAft>
                <a:spcPts val="600"/>
              </a:spcAft>
            </a:pPr>
            <a:r>
              <a:rPr lang="vi-VN" sz="3200" dirty="0">
                <a:solidFill>
                  <a:srgbClr val="0000FF"/>
                </a:solidFill>
                <a:latin typeface="UTM Avo (Body)"/>
                <a:cs typeface="Times New Roman" pitchFamily="18" charset="0"/>
              </a:rPr>
              <a:t>	 Câu nói của bạn My </a:t>
            </a:r>
            <a:r>
              <a:rPr lang="vi-VN" sz="3200" b="1" dirty="0">
                <a:solidFill>
                  <a:srgbClr val="0000FF"/>
                </a:solidFill>
                <a:latin typeface="UTM Avo (Body)"/>
                <a:cs typeface="Times New Roman" pitchFamily="18" charset="0"/>
              </a:rPr>
              <a:t>rất hay!</a:t>
            </a:r>
            <a:endParaRPr lang="en-US" sz="3200" b="1" dirty="0">
              <a:solidFill>
                <a:srgbClr val="0000FF"/>
              </a:solidFill>
              <a:latin typeface="UTM Avo (Body)"/>
              <a:cs typeface="Times New Roman" pitchFamily="18" charset="0"/>
            </a:endParaRPr>
          </a:p>
        </p:txBody>
      </p:sp>
      <p:sp>
        <p:nvSpPr>
          <p:cNvPr id="3" name="Rectangle 2"/>
          <p:cNvSpPr/>
          <p:nvPr/>
        </p:nvSpPr>
        <p:spPr>
          <a:xfrm>
            <a:off x="188246" y="2850561"/>
            <a:ext cx="7311769" cy="2677656"/>
          </a:xfrm>
          <a:prstGeom prst="rect">
            <a:avLst/>
          </a:prstGeom>
        </p:spPr>
        <p:txBody>
          <a:bodyPr wrap="square">
            <a:spAutoFit/>
          </a:bodyPr>
          <a:lstStyle/>
          <a:p>
            <a:pPr lvl="0">
              <a:lnSpc>
                <a:spcPct val="150000"/>
              </a:lnSpc>
            </a:pPr>
            <a:r>
              <a:rPr lang="vi-VN" sz="2800" dirty="0">
                <a:latin typeface="UTM Avo (Body)"/>
                <a:cs typeface="Times New Roman" pitchFamily="18" charset="0"/>
              </a:rPr>
              <a:t>Câu nói của bạn My </a:t>
            </a:r>
            <a:r>
              <a:rPr lang="vi-VN" sz="2800" b="1" dirty="0">
                <a:latin typeface="UTM Avo (Body)"/>
                <a:cs typeface="Times New Roman" pitchFamily="18" charset="0"/>
              </a:rPr>
              <a:t>rất trong sáng</a:t>
            </a:r>
            <a:r>
              <a:rPr lang="vi-VN" sz="2800" dirty="0">
                <a:latin typeface="UTM Avo (Body)"/>
                <a:cs typeface="Times New Roman" pitchFamily="18" charset="0"/>
              </a:rPr>
              <a:t>!</a:t>
            </a:r>
          </a:p>
          <a:p>
            <a:pPr lvl="0">
              <a:lnSpc>
                <a:spcPct val="150000"/>
              </a:lnSpc>
            </a:pPr>
            <a:r>
              <a:rPr lang="vi-VN" sz="2800" dirty="0">
                <a:latin typeface="UTM Avo (Body)"/>
                <a:cs typeface="Times New Roman" pitchFamily="18" charset="0"/>
              </a:rPr>
              <a:t>Câu nói của bạn My </a:t>
            </a:r>
            <a:r>
              <a:rPr lang="vi-VN" sz="2800" b="1" dirty="0">
                <a:latin typeface="UTM Avo (Body)"/>
                <a:cs typeface="Times New Roman" pitchFamily="18" charset="0"/>
              </a:rPr>
              <a:t>rất </a:t>
            </a:r>
            <a:r>
              <a:rPr lang="en-US" sz="2800" b="1" dirty="0" err="1">
                <a:latin typeface="UTM Avo (Body)"/>
                <a:cs typeface="Times New Roman" pitchFamily="18" charset="0"/>
              </a:rPr>
              <a:t>thú</a:t>
            </a:r>
            <a:r>
              <a:rPr lang="en-US" sz="2800" b="1" dirty="0">
                <a:latin typeface="UTM Avo (Body)"/>
                <a:cs typeface="Times New Roman" pitchFamily="18" charset="0"/>
              </a:rPr>
              <a:t> </a:t>
            </a:r>
            <a:r>
              <a:rPr lang="en-US" sz="2800" b="1" dirty="0" err="1">
                <a:latin typeface="UTM Avo (Body)"/>
                <a:cs typeface="Times New Roman" pitchFamily="18" charset="0"/>
              </a:rPr>
              <a:t>vị</a:t>
            </a:r>
            <a:r>
              <a:rPr lang="vi-VN" sz="2800" dirty="0">
                <a:latin typeface="UTM Avo (Body)"/>
                <a:cs typeface="Times New Roman" pitchFamily="18" charset="0"/>
              </a:rPr>
              <a:t>!</a:t>
            </a:r>
            <a:endParaRPr lang="en-US" sz="2800" dirty="0">
              <a:latin typeface="UTM Avo (Body)"/>
              <a:cs typeface="Times New Roman" pitchFamily="18" charset="0"/>
            </a:endParaRPr>
          </a:p>
          <a:p>
            <a:pPr>
              <a:lnSpc>
                <a:spcPct val="150000"/>
              </a:lnSpc>
            </a:pPr>
            <a:r>
              <a:rPr lang="vi-VN" sz="2800" dirty="0">
                <a:latin typeface="UTM Avo (Body)"/>
                <a:cs typeface="Times New Roman" pitchFamily="18" charset="0"/>
              </a:rPr>
              <a:t>Câu nói của bạn My </a:t>
            </a:r>
            <a:r>
              <a:rPr lang="en-US" sz="2800" b="1" dirty="0" err="1">
                <a:latin typeface="UTM Avo (Body)"/>
                <a:cs typeface="Times New Roman" pitchFamily="18" charset="0"/>
              </a:rPr>
              <a:t>cảm</a:t>
            </a:r>
            <a:r>
              <a:rPr lang="en-US" sz="2800" b="1" dirty="0">
                <a:latin typeface="UTM Avo (Body)"/>
                <a:cs typeface="Times New Roman" pitchFamily="18" charset="0"/>
              </a:rPr>
              <a:t> </a:t>
            </a:r>
            <a:r>
              <a:rPr lang="en-US" sz="2800" b="1" dirty="0" err="1">
                <a:latin typeface="UTM Avo (Body)"/>
                <a:cs typeface="Times New Roman" pitchFamily="18" charset="0"/>
              </a:rPr>
              <a:t>động</a:t>
            </a:r>
            <a:r>
              <a:rPr lang="vi-VN" sz="2800" dirty="0">
                <a:latin typeface="UTM Avo (Body)"/>
                <a:cs typeface="Times New Roman" pitchFamily="18" charset="0"/>
              </a:rPr>
              <a:t>!</a:t>
            </a:r>
            <a:endParaRPr lang="en-US" sz="2800" dirty="0">
              <a:latin typeface="UTM Avo (Body)"/>
              <a:cs typeface="Times New Roman" pitchFamily="18" charset="0"/>
            </a:endParaRPr>
          </a:p>
          <a:p>
            <a:pPr lvl="0">
              <a:lnSpc>
                <a:spcPct val="150000"/>
              </a:lnSpc>
            </a:pPr>
            <a:endParaRPr lang="vi-VN" sz="2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238" b="96558" l="10000" r="89875">
                        <a14:foregroundMark x1="44625" y1="31325" x2="40375" y2="39329"/>
                        <a14:foregroundMark x1="60125" y1="33133" x2="66250" y2="41136"/>
                      </a14:backgroundRemoval>
                    </a14:imgEffect>
                    <a14:imgEffect>
                      <a14:colorTemperature colorTemp="7200"/>
                    </a14:imgEffect>
                    <a14:imgEffect>
                      <a14:saturation sat="200000"/>
                    </a14:imgEffect>
                  </a14:imgLayer>
                </a14:imgProps>
              </a:ext>
            </a:extLst>
          </a:blip>
          <a:stretch>
            <a:fillRect/>
          </a:stretch>
        </p:blipFill>
        <p:spPr>
          <a:xfrm>
            <a:off x="10695038" y="251153"/>
            <a:ext cx="1676400" cy="2434971"/>
          </a:xfrm>
          <a:prstGeom prst="rect">
            <a:avLst/>
          </a:prstGeom>
        </p:spPr>
      </p:pic>
      <p:sp>
        <p:nvSpPr>
          <p:cNvPr id="5" name="AutoShape 2" descr="Ãng trÄng Æ¡i! BÃ i thÆ¡ Ãng trÄng Æ¡i! (Nguyá»n LÃ£m Tháº¯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135" y="4892040"/>
            <a:ext cx="415904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135" y="2716468"/>
            <a:ext cx="4159045" cy="191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254" y="2296524"/>
            <a:ext cx="50641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6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81" y="600254"/>
            <a:ext cx="11842954" cy="4985980"/>
          </a:xfrm>
          <a:prstGeom prst="rect">
            <a:avLst/>
          </a:prstGeom>
        </p:spPr>
        <p:txBody>
          <a:bodyPr wrap="square">
            <a:spAutoFit/>
          </a:bodyPr>
          <a:lstStyle/>
          <a:p>
            <a:pPr>
              <a:spcBef>
                <a:spcPts val="600"/>
              </a:spcBef>
              <a:spcAft>
                <a:spcPts val="600"/>
              </a:spcAft>
            </a:pPr>
            <a:r>
              <a:rPr lang="en-US" sz="3600" dirty="0">
                <a:solidFill>
                  <a:srgbClr val="0000FF"/>
                </a:solidFill>
                <a:latin typeface="UTM Avo (Body)"/>
                <a:cs typeface="Times New Roman" pitchFamily="18" charset="0"/>
              </a:rPr>
              <a:t>3. </a:t>
            </a:r>
            <a:r>
              <a:rPr lang="vi-VN" sz="3600" dirty="0">
                <a:solidFill>
                  <a:srgbClr val="0000FF"/>
                </a:solidFill>
                <a:latin typeface="UTM Avo (Body)"/>
                <a:cs typeface="Times New Roman" pitchFamily="18" charset="0"/>
              </a:rPr>
              <a:t>Dấu câu nào phù hợp với ô trống: dấu chấm hay dấu chấm hỏi?</a:t>
            </a:r>
          </a:p>
          <a:p>
            <a:pPr>
              <a:spcBef>
                <a:spcPts val="600"/>
              </a:spcBef>
              <a:spcAft>
                <a:spcPts val="600"/>
              </a:spcAft>
            </a:pPr>
            <a:r>
              <a:rPr lang="en-US" sz="3600" dirty="0">
                <a:latin typeface="UTM Avo (Body)"/>
                <a:cs typeface="Times New Roman" pitchFamily="18" charset="0"/>
              </a:rPr>
              <a:t>     </a:t>
            </a:r>
            <a:r>
              <a:rPr lang="vi-VN" sz="3600" dirty="0">
                <a:latin typeface="UTM Avo (Body)"/>
                <a:cs typeface="Times New Roman" pitchFamily="18" charset="0"/>
              </a:rPr>
              <a:t>Trung mới vào lớp 1 nên chưa biết viết      Em nhờ chị</a:t>
            </a:r>
            <a:r>
              <a:rPr lang="en-US" sz="3600" dirty="0">
                <a:latin typeface="UTM Avo (Body)"/>
                <a:cs typeface="Times New Roman" pitchFamily="18" charset="0"/>
              </a:rPr>
              <a:t> </a:t>
            </a:r>
            <a:r>
              <a:rPr lang="vi-VN" sz="3600" dirty="0">
                <a:latin typeface="UTM Avo (Body)"/>
                <a:cs typeface="Times New Roman" pitchFamily="18" charset="0"/>
              </a:rPr>
              <a:t>viết giúp lá thư thăm ông bà      Chị viết xong hỏi:</a:t>
            </a:r>
          </a:p>
          <a:p>
            <a:pPr>
              <a:spcBef>
                <a:spcPts val="600"/>
              </a:spcBef>
              <a:spcAft>
                <a:spcPts val="600"/>
              </a:spcAft>
            </a:pPr>
            <a:r>
              <a:rPr lang="vi-VN" sz="3600" dirty="0">
                <a:latin typeface="UTM Avo (Body)"/>
                <a:cs typeface="Times New Roman" pitchFamily="18" charset="0"/>
              </a:rPr>
              <a:t>- Em còn muốn thêm gì nữa không</a:t>
            </a:r>
          </a:p>
          <a:p>
            <a:pPr>
              <a:spcBef>
                <a:spcPts val="600"/>
              </a:spcBef>
              <a:spcAft>
                <a:spcPts val="600"/>
              </a:spcAft>
            </a:pPr>
            <a:r>
              <a:rPr lang="vi-VN" sz="3600" dirty="0">
                <a:latin typeface="UTM Avo (Body)"/>
                <a:cs typeface="Times New Roman" pitchFamily="18" charset="0"/>
              </a:rPr>
              <a:t>- Chị viết thêm cho em: Cháu xin lỗi ông bà vì chữ cháu còn xấu ạ</a:t>
            </a:r>
            <a:r>
              <a:rPr lang="en-US" sz="3600" dirty="0">
                <a:latin typeface="UTM Avo (Body)"/>
                <a:cs typeface="Times New Roman" pitchFamily="18" charset="0"/>
              </a:rPr>
              <a:t>.</a:t>
            </a:r>
            <a:endParaRPr lang="vi-VN" sz="3600" dirty="0">
              <a:latin typeface="UTM Avo (Body)"/>
              <a:cs typeface="Times New Roman" pitchFamily="18" charset="0"/>
            </a:endParaRPr>
          </a:p>
        </p:txBody>
      </p:sp>
      <p:sp>
        <p:nvSpPr>
          <p:cNvPr id="3" name="Rectangle 2"/>
          <p:cNvSpPr/>
          <p:nvPr/>
        </p:nvSpPr>
        <p:spPr>
          <a:xfrm>
            <a:off x="8949242" y="1952399"/>
            <a:ext cx="381000" cy="38100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 name="Rectangle 3"/>
          <p:cNvSpPr/>
          <p:nvPr/>
        </p:nvSpPr>
        <p:spPr>
          <a:xfrm>
            <a:off x="6109286" y="2526511"/>
            <a:ext cx="381000" cy="38100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 name="Rectangle 4"/>
          <p:cNvSpPr/>
          <p:nvPr/>
        </p:nvSpPr>
        <p:spPr>
          <a:xfrm>
            <a:off x="7490950" y="3208142"/>
            <a:ext cx="381000" cy="381000"/>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 name="TextBox 5"/>
          <p:cNvSpPr txBox="1"/>
          <p:nvPr/>
        </p:nvSpPr>
        <p:spPr>
          <a:xfrm>
            <a:off x="8989653" y="1748624"/>
            <a:ext cx="304800" cy="584775"/>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a:t>
            </a:r>
          </a:p>
        </p:txBody>
      </p:sp>
      <p:sp>
        <p:nvSpPr>
          <p:cNvPr id="7" name="TextBox 6"/>
          <p:cNvSpPr txBox="1"/>
          <p:nvPr/>
        </p:nvSpPr>
        <p:spPr>
          <a:xfrm>
            <a:off x="6126365" y="2374144"/>
            <a:ext cx="390832" cy="584775"/>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a:t>
            </a:r>
          </a:p>
        </p:txBody>
      </p:sp>
      <p:sp>
        <p:nvSpPr>
          <p:cNvPr id="8" name="TextBox 7"/>
          <p:cNvSpPr txBox="1"/>
          <p:nvPr/>
        </p:nvSpPr>
        <p:spPr>
          <a:xfrm>
            <a:off x="7444905" y="3137032"/>
            <a:ext cx="304800" cy="523220"/>
          </a:xfrm>
          <a:prstGeom prst="rect">
            <a:avLst/>
          </a:prstGeom>
          <a:noFill/>
        </p:spPr>
        <p:txBody>
          <a:bodyPr wrap="square" rtlCol="0">
            <a:spAutoFit/>
          </a:bodyPr>
          <a:lstStyle/>
          <a:p>
            <a:r>
              <a:rPr lang="vi-VN"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555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524000" y="2855369"/>
            <a:ext cx="9144000" cy="899928"/>
          </a:xfrm>
        </p:spPr>
        <p:txBody>
          <a:bodyPr>
            <a:normAutofit/>
          </a:bodyPr>
          <a:lstStyle/>
          <a:p>
            <a:r>
              <a:rPr lang="en-US" sz="4800" b="1" dirty="0">
                <a:solidFill>
                  <a:srgbClr val="FF8119"/>
                </a:solidFill>
                <a:latin typeface="Arial" panose="020B0604020202020204" pitchFamily="34" charset="0"/>
                <a:cs typeface="Arial" panose="020B0604020202020204" pitchFamily="34" charset="0"/>
              </a:rPr>
              <a:t>Hoc10 </a:t>
            </a:r>
            <a:r>
              <a:rPr lang="en-US" sz="4800" b="1" dirty="0" err="1">
                <a:solidFill>
                  <a:srgbClr val="FF8119"/>
                </a:solidFill>
                <a:latin typeface="Arial" panose="020B0604020202020204" pitchFamily="34" charset="0"/>
                <a:cs typeface="Arial" panose="020B0604020202020204" pitchFamily="34" charset="0"/>
              </a:rPr>
              <a:t>chúc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các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em</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học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tốt</a:t>
            </a:r>
            <a:r>
              <a:rPr lang="en-US" sz="4800" b="1" dirty="0">
                <a:solidFill>
                  <a:srgbClr val="FF811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45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224" y="735795"/>
            <a:ext cx="8912326" cy="677104"/>
          </a:xfrm>
          <a:prstGeom prst="rect">
            <a:avLst/>
          </a:prstGeom>
        </p:spPr>
        <p:style>
          <a:lnRef idx="1">
            <a:schemeClr val="accent2"/>
          </a:lnRef>
          <a:fillRef idx="2">
            <a:schemeClr val="accent2"/>
          </a:fillRef>
          <a:effectRef idx="1">
            <a:schemeClr val="accent2"/>
          </a:effectRef>
          <a:fontRef idx="minor">
            <a:schemeClr val="dk1"/>
          </a:fontRef>
        </p:style>
        <p:txBody>
          <a:bodyPr wrap="square" lIns="121917" tIns="60958" rIns="121917" bIns="60958">
            <a:spAutoFit/>
          </a:bodyPr>
          <a:lstStyle/>
          <a:p>
            <a:r>
              <a:rPr lang="vi-VN" sz="3600" b="1">
                <a:solidFill>
                  <a:schemeClr val="tx1"/>
                </a:solidFill>
                <a:latin typeface="UTM Avo (Body)"/>
                <a:cs typeface="Times New Roman" pitchFamily="18" charset="0"/>
              </a:rPr>
              <a:t> </a:t>
            </a:r>
            <a:r>
              <a:rPr lang="vi-VN" sz="3600" b="1" smtClean="0">
                <a:solidFill>
                  <a:schemeClr val="tx1"/>
                </a:solidFill>
                <a:latin typeface="UTM Avo (Body)"/>
                <a:cs typeface="Times New Roman" pitchFamily="18" charset="0"/>
              </a:rPr>
              <a:t>            </a:t>
            </a:r>
            <a:r>
              <a:rPr lang="en-US" sz="3600" b="1" smtClean="0">
                <a:solidFill>
                  <a:schemeClr val="tx1"/>
                </a:solidFill>
                <a:latin typeface="UTM Avo (Body)"/>
                <a:cs typeface="Times New Roman" pitchFamily="18" charset="0"/>
              </a:rPr>
              <a:t>   </a:t>
            </a:r>
            <a:r>
              <a:rPr lang="en-US" sz="3600" b="1" dirty="0" err="1">
                <a:solidFill>
                  <a:srgbClr val="FF0000"/>
                </a:solidFill>
                <a:latin typeface="UTM Avo (Body)"/>
                <a:cs typeface="Times New Roman" pitchFamily="18" charset="0"/>
              </a:rPr>
              <a:t>Vầng</a:t>
            </a:r>
            <a:r>
              <a:rPr lang="en-US" sz="3600" b="1" dirty="0">
                <a:solidFill>
                  <a:srgbClr val="FF0000"/>
                </a:solidFill>
                <a:latin typeface="UTM Avo (Body)"/>
                <a:cs typeface="Times New Roman" pitchFamily="18" charset="0"/>
              </a:rPr>
              <a:t> </a:t>
            </a:r>
            <a:r>
              <a:rPr lang="en-US" sz="3600" b="1" dirty="0" err="1">
                <a:solidFill>
                  <a:srgbClr val="FF0000"/>
                </a:solidFill>
                <a:latin typeface="UTM Avo (Body)"/>
                <a:cs typeface="Times New Roman" pitchFamily="18" charset="0"/>
              </a:rPr>
              <a:t>trăng</a:t>
            </a:r>
            <a:r>
              <a:rPr lang="en-US" sz="3600" b="1" dirty="0">
                <a:solidFill>
                  <a:srgbClr val="FF0000"/>
                </a:solidFill>
                <a:latin typeface="UTM Avo (Body)"/>
                <a:cs typeface="Times New Roman" pitchFamily="18" charset="0"/>
              </a:rPr>
              <a:t> </a:t>
            </a:r>
            <a:r>
              <a:rPr lang="en-US" sz="3600" b="1" dirty="0" err="1">
                <a:solidFill>
                  <a:srgbClr val="FF0000"/>
                </a:solidFill>
                <a:latin typeface="UTM Avo (Body)"/>
                <a:cs typeface="Times New Roman" pitchFamily="18" charset="0"/>
              </a:rPr>
              <a:t>của</a:t>
            </a:r>
            <a:r>
              <a:rPr lang="en-US" sz="3600" b="1" dirty="0">
                <a:solidFill>
                  <a:srgbClr val="FF0000"/>
                </a:solidFill>
                <a:latin typeface="UTM Avo (Body)"/>
                <a:cs typeface="Times New Roman" pitchFamily="18" charset="0"/>
              </a:rPr>
              <a:t> </a:t>
            </a:r>
            <a:r>
              <a:rPr lang="en-US" sz="3600" b="1" dirty="0" err="1">
                <a:solidFill>
                  <a:srgbClr val="FF0000"/>
                </a:solidFill>
                <a:latin typeface="UTM Avo (Body)"/>
                <a:cs typeface="Times New Roman" pitchFamily="18" charset="0"/>
              </a:rPr>
              <a:t>ngoại</a:t>
            </a:r>
            <a:endParaRPr lang="vi-VN" sz="3600" b="1" dirty="0">
              <a:solidFill>
                <a:srgbClr val="FF0000"/>
              </a:solidFill>
              <a:latin typeface="UTM Avo (Body)"/>
              <a:cs typeface="Times New Roman" pitchFamily="18" charset="0"/>
            </a:endParaRPr>
          </a:p>
        </p:txBody>
      </p:sp>
      <p:sp>
        <p:nvSpPr>
          <p:cNvPr id="5" name="Rectangle 4"/>
          <p:cNvSpPr/>
          <p:nvPr/>
        </p:nvSpPr>
        <p:spPr>
          <a:xfrm>
            <a:off x="283497" y="1828564"/>
            <a:ext cx="11679903" cy="4555089"/>
          </a:xfrm>
          <a:prstGeom prst="rect">
            <a:avLst/>
          </a:prstGeom>
        </p:spPr>
        <p:txBody>
          <a:bodyPr wrap="square" lIns="121917" tIns="60958" rIns="121917" bIns="60958">
            <a:spAutoFit/>
          </a:bodyPr>
          <a:lstStyle/>
          <a:p>
            <a:pPr algn="just"/>
            <a:r>
              <a:rPr lang="vi-VN" sz="3200" dirty="0">
                <a:solidFill>
                  <a:prstClr val="black"/>
                </a:solidFill>
                <a:latin typeface="UTM Avo (Body)"/>
                <a:cs typeface="Times New Roman" pitchFamily="18" charset="0"/>
              </a:rPr>
              <a:t>1. Nghỉ hè, ba má cho chị em My về quê với ông ngoại nửa tháng. Sáng sớm, My và Bin được tiếng gáy của chú gà trống đánh thức. Hai chị em vùng dậy, gấp chăn màn thật nhanh, rồi ra sân tập thể dục </a:t>
            </a:r>
            <a:r>
              <a:rPr lang="en-US" sz="3200" dirty="0">
                <a:solidFill>
                  <a:prstClr val="black"/>
                </a:solidFill>
                <a:latin typeface="UTM Avo (Body)"/>
                <a:cs typeface="Times New Roman" pitchFamily="18" charset="0"/>
              </a:rPr>
              <a:t>v</a:t>
            </a:r>
            <a:r>
              <a:rPr lang="vi-VN" sz="3200" dirty="0">
                <a:solidFill>
                  <a:prstClr val="black"/>
                </a:solidFill>
                <a:latin typeface="UTM Avo (Body)"/>
                <a:cs typeface="Times New Roman" pitchFamily="18" charset="0"/>
              </a:rPr>
              <a:t>ới ông.</a:t>
            </a:r>
          </a:p>
          <a:p>
            <a:pPr algn="just"/>
            <a:r>
              <a:rPr lang="en-US" sz="3200" dirty="0">
                <a:solidFill>
                  <a:prstClr val="black"/>
                </a:solidFill>
                <a:latin typeface="UTM Avo (Body)"/>
                <a:cs typeface="Times New Roman" pitchFamily="18" charset="0"/>
              </a:rPr>
              <a:t>    </a:t>
            </a:r>
            <a:r>
              <a:rPr lang="vi-VN" sz="3200" dirty="0">
                <a:solidFill>
                  <a:prstClr val="black"/>
                </a:solidFill>
                <a:latin typeface="UTM Avo (Body)"/>
                <a:cs typeface="Times New Roman" pitchFamily="18" charset="0"/>
              </a:rPr>
              <a:t>Ăn sáng xong, ba ông cháu ra vườn, quét lá rụng, vun gốc cây, tìm những trái cây chín vàng.</a:t>
            </a:r>
          </a:p>
          <a:p>
            <a:pPr algn="just"/>
            <a:r>
              <a:rPr lang="vi-VN" sz="3200" dirty="0">
                <a:solidFill>
                  <a:prstClr val="black"/>
                </a:solidFill>
                <a:latin typeface="UTM Avo (Body)"/>
                <a:cs typeface="Times New Roman" pitchFamily="18" charset="0"/>
              </a:rPr>
              <a:t>Buổi tối, ba ông cháu kê chõng tre ra sân. Ông dạy chị em My tìm các Vì sao trên trời. Mãi đến khuya, hai chị em mới chịu vào nhà và lập tức chìm vào giấc ngủ.</a:t>
            </a:r>
          </a:p>
        </p:txBody>
      </p:sp>
    </p:spTree>
    <p:extLst>
      <p:ext uri="{BB962C8B-B14F-4D97-AF65-F5344CB8AC3E}">
        <p14:creationId xmlns:p14="http://schemas.microsoft.com/office/powerpoint/2010/main" val="350066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497" y="1708640"/>
            <a:ext cx="11908503" cy="4939810"/>
          </a:xfrm>
          <a:prstGeom prst="rect">
            <a:avLst/>
          </a:prstGeom>
        </p:spPr>
        <p:txBody>
          <a:bodyPr wrap="square" lIns="121917" tIns="60958" rIns="121917" bIns="60958">
            <a:spAutoFit/>
          </a:bodyPr>
          <a:lstStyle/>
          <a:p>
            <a:pPr algn="just"/>
            <a:r>
              <a:rPr lang="vi-VN" sz="3200" dirty="0">
                <a:solidFill>
                  <a:prstClr val="black"/>
                </a:solidFill>
                <a:latin typeface="UTM Avo (Body)"/>
                <a:cs typeface="Times New Roman" pitchFamily="18" charset="0"/>
              </a:rPr>
              <a:t>2. Có đêm, My chợt tỉnh giấc, thấy một quầng sáng bên bàn. Mắt nhắm mắt mở, cô bé gọi:</a:t>
            </a:r>
          </a:p>
          <a:p>
            <a:pPr algn="just"/>
            <a:r>
              <a:rPr lang="vi-VN" sz="3200" dirty="0">
                <a:solidFill>
                  <a:prstClr val="black"/>
                </a:solidFill>
                <a:latin typeface="UTM Avo (Body)"/>
                <a:cs typeface="Times New Roman" pitchFamily="18" charset="0"/>
              </a:rPr>
              <a:t>- Ngoại ơi, trăng này!</a:t>
            </a:r>
          </a:p>
          <a:p>
            <a:pPr algn="just"/>
            <a:r>
              <a:rPr lang="vi-VN" sz="3200" dirty="0">
                <a:solidFill>
                  <a:prstClr val="black"/>
                </a:solidFill>
                <a:latin typeface="UTM Avo (Body)"/>
                <a:cs typeface="Times New Roman" pitchFamily="18" charset="0"/>
              </a:rPr>
              <a:t>Ông ngoại dịu dàng:</a:t>
            </a:r>
          </a:p>
          <a:p>
            <a:pPr algn="just"/>
            <a:r>
              <a:rPr lang="vi-VN" sz="3200" dirty="0">
                <a:solidFill>
                  <a:prstClr val="black"/>
                </a:solidFill>
                <a:latin typeface="UTM Avo (Body)"/>
                <a:cs typeface="Times New Roman" pitchFamily="18" charset="0"/>
              </a:rPr>
              <a:t>- Ngủ đi con! Đèn bàn của ông đấy mà.</a:t>
            </a:r>
          </a:p>
          <a:p>
            <a:pPr algn="just"/>
            <a:r>
              <a:rPr lang="vi-VN" sz="3200" dirty="0">
                <a:solidFill>
                  <a:prstClr val="black"/>
                </a:solidFill>
                <a:latin typeface="UTM Avo (Body)"/>
                <a:cs typeface="Times New Roman" pitchFamily="18" charset="0"/>
              </a:rPr>
              <a:t>My tỉnh hẳn. Cô bé nhìn chiếc đèn được che cẩn thận. Hoá ra ông đang khâu lại cái quần của cu Bin bị rách. Cô bé mỉm cười:</a:t>
            </a:r>
          </a:p>
          <a:p>
            <a:pPr algn="just"/>
            <a:r>
              <a:rPr lang="vi-VN" sz="3200" dirty="0">
                <a:solidFill>
                  <a:prstClr val="black"/>
                </a:solidFill>
                <a:latin typeface="UTM Avo (Body)"/>
                <a:cs typeface="Times New Roman" pitchFamily="18" charset="0"/>
              </a:rPr>
              <a:t>- Ngoại ơi, hoá ra đấy là vầng trăng của ngoại!</a:t>
            </a:r>
          </a:p>
          <a:p>
            <a:pPr algn="r"/>
            <a:r>
              <a:rPr lang="vi-VN" sz="2500" i="1" dirty="0">
                <a:solidFill>
                  <a:prstClr val="black"/>
                </a:solidFill>
                <a:latin typeface="UTM Avo (Body)"/>
                <a:cs typeface="Times New Roman" pitchFamily="18" charset="0"/>
              </a:rPr>
              <a:t>Theo LÊ THANH NGA</a:t>
            </a:r>
            <a:endParaRPr lang="vi-VN" sz="2500" dirty="0">
              <a:solidFill>
                <a:prstClr val="black"/>
              </a:solidFill>
              <a:latin typeface="UTM Avo (Body)"/>
            </a:endParaRPr>
          </a:p>
        </p:txBody>
      </p:sp>
    </p:spTree>
    <p:extLst>
      <p:ext uri="{BB962C8B-B14F-4D97-AF65-F5344CB8AC3E}">
        <p14:creationId xmlns:p14="http://schemas.microsoft.com/office/powerpoint/2010/main" val="209707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3028230-3F9B-4BE6-883B-F48055337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457"/>
            <a:ext cx="12192000" cy="6393543"/>
          </a:xfrm>
          <a:prstGeom prst="rect">
            <a:avLst/>
          </a:prstGeom>
        </p:spPr>
      </p:pic>
      <p:sp>
        <p:nvSpPr>
          <p:cNvPr id="4" name="Rectangle 3"/>
          <p:cNvSpPr/>
          <p:nvPr/>
        </p:nvSpPr>
        <p:spPr>
          <a:xfrm>
            <a:off x="6349849" y="2153563"/>
            <a:ext cx="3503750" cy="2782091"/>
          </a:xfrm>
          <a:prstGeom prst="rect">
            <a:avLst/>
          </a:prstGeom>
        </p:spPr>
        <p:txBody>
          <a:bodyPr wrap="square">
            <a:spAutoFit/>
          </a:bodyPr>
          <a:lstStyle/>
          <a:p>
            <a:pPr algn="ctr"/>
            <a:r>
              <a:rPr lang="en-US" sz="8741"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ĐỌC </a:t>
            </a:r>
          </a:p>
          <a:p>
            <a:pPr algn="ctr"/>
            <a:r>
              <a:rPr lang="en-US" sz="8741"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HIỂU</a:t>
            </a:r>
            <a:endParaRPr lang="vi-VN" sz="8741"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0573604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06B73E-E889-4101-943F-C932486AC50A}" type="slidenum">
              <a:rPr lang="en-US" smtClean="0"/>
              <a:t>5</a:t>
            </a:fld>
            <a:endParaRPr lang="en-US"/>
          </a:p>
        </p:txBody>
      </p:sp>
      <p:sp>
        <p:nvSpPr>
          <p:cNvPr id="3" name="Rectangle 2"/>
          <p:cNvSpPr/>
          <p:nvPr/>
        </p:nvSpPr>
        <p:spPr>
          <a:xfrm>
            <a:off x="227196" y="545688"/>
            <a:ext cx="10142538" cy="584775"/>
          </a:xfrm>
          <a:prstGeom prst="rect">
            <a:avLst/>
          </a:prstGeom>
        </p:spPr>
        <p:txBody>
          <a:bodyPr wrap="square">
            <a:spAutoFit/>
          </a:bodyPr>
          <a:lstStyle/>
          <a:p>
            <a:r>
              <a:rPr lang="en-US" sz="3200" dirty="0">
                <a:solidFill>
                  <a:srgbClr val="0000FF"/>
                </a:solidFill>
                <a:latin typeface="UTM Avo (Body)"/>
                <a:cs typeface="Times New Roman" pitchFamily="18" charset="0"/>
              </a:rPr>
              <a:t>1. </a:t>
            </a:r>
            <a:r>
              <a:rPr lang="vi-VN" sz="3200" dirty="0">
                <a:solidFill>
                  <a:srgbClr val="0000FF"/>
                </a:solidFill>
                <a:latin typeface="UTM Avo (Body)"/>
                <a:cs typeface="Times New Roman" pitchFamily="18" charset="0"/>
              </a:rPr>
              <a:t>Nghỉ hè, ba má cho chị em My về quê ở với ai?</a:t>
            </a:r>
          </a:p>
        </p:txBody>
      </p:sp>
      <p:sp>
        <p:nvSpPr>
          <p:cNvPr id="4" name="Rectangle 3"/>
          <p:cNvSpPr/>
          <p:nvPr/>
        </p:nvSpPr>
        <p:spPr>
          <a:xfrm>
            <a:off x="227195" y="1195139"/>
            <a:ext cx="8946301" cy="1077218"/>
          </a:xfrm>
          <a:prstGeom prst="rect">
            <a:avLst/>
          </a:prstGeom>
        </p:spPr>
        <p:txBody>
          <a:bodyPr wrap="square">
            <a:spAutoFit/>
          </a:bodyPr>
          <a:lstStyle/>
          <a:p>
            <a:r>
              <a:rPr lang="en-US" sz="3200" dirty="0">
                <a:latin typeface="UTM Avo (Body)"/>
                <a:cs typeface="Times New Roman" pitchFamily="18" charset="0"/>
              </a:rPr>
              <a:t>- </a:t>
            </a:r>
            <a:r>
              <a:rPr lang="vi-VN" sz="3200" dirty="0">
                <a:latin typeface="UTM Avo (Body)"/>
                <a:cs typeface="Times New Roman" pitchFamily="18" charset="0"/>
              </a:rPr>
              <a:t> Nghỉ hè, ba má cho chị em My về quê ở với ông ngoại.</a:t>
            </a:r>
            <a:endParaRPr lang="vi-VN" sz="3200" b="1" dirty="0">
              <a:latin typeface="UTM Avo (Body)"/>
              <a:cs typeface="Times New Roman" pitchFamily="18" charset="0"/>
            </a:endParaRPr>
          </a:p>
        </p:txBody>
      </p:sp>
      <p:sp>
        <p:nvSpPr>
          <p:cNvPr id="5" name="Rectangle 4"/>
          <p:cNvSpPr/>
          <p:nvPr/>
        </p:nvSpPr>
        <p:spPr>
          <a:xfrm>
            <a:off x="89561" y="2372187"/>
            <a:ext cx="8144934" cy="584775"/>
          </a:xfrm>
          <a:prstGeom prst="rect">
            <a:avLst/>
          </a:prstGeom>
        </p:spPr>
        <p:txBody>
          <a:bodyPr wrap="square">
            <a:spAutoFit/>
          </a:bodyPr>
          <a:lstStyle/>
          <a:p>
            <a:r>
              <a:rPr lang="en-US" sz="3200" dirty="0">
                <a:solidFill>
                  <a:srgbClr val="0000FF"/>
                </a:solidFill>
                <a:latin typeface="UTM Avo (Body)"/>
                <a:cs typeface="Times New Roman" pitchFamily="18" charset="0"/>
              </a:rPr>
              <a:t>2. </a:t>
            </a:r>
            <a:r>
              <a:rPr lang="vi-VN" sz="3200" dirty="0">
                <a:solidFill>
                  <a:srgbClr val="0000FF"/>
                </a:solidFill>
                <a:latin typeface="UTM Avo (Body)"/>
                <a:cs typeface="Times New Roman" pitchFamily="18" charset="0"/>
              </a:rPr>
              <a:t>Hằng ngày, ba ông cháu làm gì?</a:t>
            </a:r>
          </a:p>
        </p:txBody>
      </p:sp>
      <p:sp>
        <p:nvSpPr>
          <p:cNvPr id="6" name="Rectangle 5"/>
          <p:cNvSpPr/>
          <p:nvPr/>
        </p:nvSpPr>
        <p:spPr>
          <a:xfrm>
            <a:off x="227196" y="3198240"/>
            <a:ext cx="6612906" cy="3046988"/>
          </a:xfrm>
          <a:prstGeom prst="rect">
            <a:avLst/>
          </a:prstGeom>
        </p:spPr>
        <p:txBody>
          <a:bodyPr wrap="square">
            <a:spAutoFit/>
          </a:bodyPr>
          <a:lstStyle/>
          <a:p>
            <a:pPr algn="just"/>
            <a:r>
              <a:rPr lang="en-US" sz="3200" dirty="0">
                <a:latin typeface="UTM Avo (Body)"/>
                <a:cs typeface="Times New Roman" pitchFamily="18" charset="0"/>
              </a:rPr>
              <a:t>- </a:t>
            </a:r>
            <a:r>
              <a:rPr lang="vi-VN" sz="3200" dirty="0">
                <a:latin typeface="UTM Avo (Body)"/>
                <a:cs typeface="Times New Roman" pitchFamily="18" charset="0"/>
              </a:rPr>
              <a:t>Hằng ngày, buổi sáng, ăn sáng xong, ba ông cháu ra vườn, quét lá rụng, vun gốc cây, tìm những trái cây chín vàng. Buổi tối, va ông cháu kê chõng tre ra sân, tìm các vì sao trên trời.</a:t>
            </a:r>
          </a:p>
        </p:txBody>
      </p:sp>
      <p:grpSp>
        <p:nvGrpSpPr>
          <p:cNvPr id="7" name="Group 6"/>
          <p:cNvGrpSpPr/>
          <p:nvPr/>
        </p:nvGrpSpPr>
        <p:grpSpPr>
          <a:xfrm>
            <a:off x="9173497" y="545690"/>
            <a:ext cx="2861052" cy="1607576"/>
            <a:chOff x="5791200" y="533887"/>
            <a:chExt cx="2209800" cy="220980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9951" b="89968" l="9951" r="97249">
                          <a14:backgroundMark x1="19822" y1="36165" x2="20146" y2="55583"/>
                          <a14:backgroundMark x1="23706" y1="35761" x2="26861" y2="41828"/>
                          <a14:backgroundMark x1="27994" y1="39887" x2="26618" y2="44498"/>
                          <a14:backgroundMark x1="18932" y1="50162" x2="15534" y2="71278"/>
                          <a14:backgroundMark x1="15049" y1="52023" x2="17961" y2="76294"/>
                          <a14:backgroundMark x1="16828" y1="77589" x2="14968" y2="83333"/>
                          <a14:backgroundMark x1="24676" y1="62945" x2="27751" y2="77104"/>
                          <a14:backgroundMark x1="20712" y1="51375" x2="24434" y2="56715"/>
                          <a14:backgroundMark x1="29854" y1="59466" x2="33172" y2="58576"/>
                          <a14:backgroundMark x1="33900" y1="60194" x2="34061" y2="60194"/>
                          <a14:backgroundMark x1="29045" y1="40777" x2="29207" y2="41828"/>
                          <a14:backgroundMark x1="5340" y1="38026" x2="5340" y2="38026"/>
                        </a14:backgroundRemoval>
                      </a14:imgEffect>
                    </a14:imgLayer>
                  </a14:imgProps>
                </a:ext>
                <a:ext uri="{28A0092B-C50C-407E-A947-70E740481C1C}">
                  <a14:useLocalDpi xmlns:a14="http://schemas.microsoft.com/office/drawing/2010/main" val="0"/>
                </a:ext>
              </a:extLst>
            </a:blip>
            <a:stretch>
              <a:fillRect/>
            </a:stretch>
          </p:blipFill>
          <p:spPr>
            <a:xfrm>
              <a:off x="5791200" y="533887"/>
              <a:ext cx="2209800" cy="22098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555" t="19260" r="31852" b="21481"/>
            <a:stretch/>
          </p:blipFill>
          <p:spPr>
            <a:xfrm flipH="1">
              <a:off x="6167290" y="1500066"/>
              <a:ext cx="547851" cy="996093"/>
            </a:xfrm>
            <a:prstGeom prst="rect">
              <a:avLst/>
            </a:prstGeom>
          </p:spPr>
        </p:pic>
      </p:grpSp>
      <p:pic>
        <p:nvPicPr>
          <p:cNvPr id="10"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492" r="2500" b="2184"/>
          <a:stretch/>
        </p:blipFill>
        <p:spPr bwMode="auto">
          <a:xfrm>
            <a:off x="7448537" y="4291563"/>
            <a:ext cx="3667930" cy="231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4853" y="2081278"/>
            <a:ext cx="224413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8991" y="2082414"/>
            <a:ext cx="2292378"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15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1752600" y="952598"/>
            <a:ext cx="8686800" cy="647603"/>
          </a:xfrm>
        </p:spPr>
        <p:txBody>
          <a:bodyPr>
            <a:normAutofit fontScale="90000"/>
          </a:bodyPr>
          <a:lstStyle/>
          <a:p>
            <a:r>
              <a:rPr lang="en-US" altLang="en-US" sz="3600" b="1" dirty="0" smtClean="0">
                <a:latin typeface="Times New Roman" panose="02020603050405020304" pitchFamily="18" charset="0"/>
                <a:cs typeface="Times New Roman" panose="02020603050405020304" pitchFamily="18" charset="0"/>
              </a:rPr>
              <a:t/>
            </a:r>
            <a:br>
              <a:rPr lang="en-US" altLang="en-US" sz="3600" b="1" dirty="0" smtClean="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
            </a:r>
            <a:br>
              <a:rPr lang="en-US" altLang="en-US" sz="3600" b="1" dirty="0">
                <a:latin typeface="Times New Roman" panose="02020603050405020304" pitchFamily="18" charset="0"/>
                <a:cs typeface="Times New Roman" panose="02020603050405020304" pitchFamily="18" charset="0"/>
              </a:rPr>
            </a:br>
            <a:r>
              <a:rPr lang="en-US" altLang="en-US" sz="3600" b="1" dirty="0" smtClean="0">
                <a:latin typeface="Times New Roman" panose="02020603050405020304" pitchFamily="18" charset="0"/>
                <a:cs typeface="Times New Roman" panose="02020603050405020304" pitchFamily="18" charset="0"/>
              </a:rPr>
              <a:t/>
            </a:r>
            <a:br>
              <a:rPr lang="en-US" altLang="en-US" sz="3600" b="1" dirty="0" smtClean="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
            </a:r>
            <a:br>
              <a:rPr lang="en-US" altLang="en-US" sz="3600" b="1" dirty="0">
                <a:latin typeface="Times New Roman" panose="02020603050405020304" pitchFamily="18" charset="0"/>
                <a:cs typeface="Times New Roman" panose="02020603050405020304" pitchFamily="18" charset="0"/>
              </a:rPr>
            </a:br>
            <a:r>
              <a:rPr lang="en-US" altLang="en-US" sz="3600" b="1" dirty="0" err="1" smtClean="0">
                <a:latin typeface="Times New Roman" panose="02020603050405020304" pitchFamily="18" charset="0"/>
                <a:cs typeface="Times New Roman" panose="02020603050405020304" pitchFamily="18" charset="0"/>
              </a:rPr>
              <a:t>Câu</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3</a:t>
            </a:r>
            <a:r>
              <a:rPr lang="en-US" altLang="en-US" sz="3600" b="1" dirty="0" smtClean="0">
                <a:latin typeface="Times New Roman" panose="02020603050405020304" pitchFamily="18" charset="0"/>
                <a:cs typeface="Times New Roman" panose="02020603050405020304" pitchFamily="18" charset="0"/>
              </a:rPr>
              <a:t>:</a:t>
            </a:r>
            <a:r>
              <a:rPr lang="vi-VN" sz="3600" dirty="0">
                <a:solidFill>
                  <a:srgbClr val="0000FF"/>
                </a:solidFill>
                <a:latin typeface="UTM Avo (Body)"/>
                <a:cs typeface="Times New Roman" pitchFamily="18" charset="0"/>
              </a:rPr>
              <a:t>Quầng sáng My nhìn thấy khi tỉnh giấc là gì? Chọn ý đúng:</a:t>
            </a:r>
            <a:br>
              <a:rPr lang="vi-VN" sz="3600" dirty="0">
                <a:solidFill>
                  <a:srgbClr val="0000FF"/>
                </a:solidFill>
                <a:latin typeface="UTM Avo (Body)"/>
                <a:cs typeface="Times New Roman" pitchFamily="18" charset="0"/>
              </a:rPr>
            </a:br>
            <a:endParaRPr lang="en-US" altLang="en-US" sz="3600" b="1" dirty="0">
              <a:solidFill>
                <a:srgbClr val="FF00FF"/>
              </a:solidFill>
              <a:latin typeface="Times New Roman" panose="02020603050405020304" pitchFamily="18" charset="0"/>
              <a:cs typeface="Times New Roman" panose="02020603050405020304" pitchFamily="18" charset="0"/>
            </a:endParaRPr>
          </a:p>
        </p:txBody>
      </p:sp>
      <p:sp>
        <p:nvSpPr>
          <p:cNvPr id="36868" name="Text Box 4"/>
          <p:cNvSpPr txBox="1">
            <a:spLocks noChangeArrowheads="1"/>
          </p:cNvSpPr>
          <p:nvPr/>
        </p:nvSpPr>
        <p:spPr bwMode="auto">
          <a:xfrm>
            <a:off x="1524000" y="16764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4000">
                <a:solidFill>
                  <a:srgbClr val="0000CC"/>
                </a:solidFill>
                <a:cs typeface="Arial" panose="020B0604020202020204" pitchFamily="34" charset="0"/>
              </a:rPr>
              <a:t>		</a:t>
            </a:r>
            <a:endParaRPr lang="en-US" altLang="en-US" sz="4000">
              <a:solidFill>
                <a:srgbClr val="0000CC"/>
              </a:solidFill>
              <a:latin typeface="Arial" panose="020B0604020202020204" pitchFamily="34" charset="0"/>
            </a:endParaRPr>
          </a:p>
        </p:txBody>
      </p:sp>
      <p:sp>
        <p:nvSpPr>
          <p:cNvPr id="144388" name="Text Box 5"/>
          <p:cNvSpPr txBox="1">
            <a:spLocks noChangeArrowheads="1"/>
          </p:cNvSpPr>
          <p:nvPr/>
        </p:nvSpPr>
        <p:spPr bwMode="auto">
          <a:xfrm>
            <a:off x="3657600" y="6019801"/>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latin typeface=".VnTime" panose="020B7200000000000000" pitchFamily="34" charset="0"/>
            </a:endParaRPr>
          </a:p>
        </p:txBody>
      </p:sp>
      <p:sp>
        <p:nvSpPr>
          <p:cNvPr id="36870" name="Text Box 6"/>
          <p:cNvSpPr txBox="1">
            <a:spLocks noChangeArrowheads="1"/>
          </p:cNvSpPr>
          <p:nvPr/>
        </p:nvSpPr>
        <p:spPr bwMode="auto">
          <a:xfrm>
            <a:off x="4145973" y="5622926"/>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dirty="0" err="1">
                <a:solidFill>
                  <a:srgbClr val="FF3300"/>
                </a:solidFill>
                <a:cs typeface="Times New Roman" panose="02020603050405020304" pitchFamily="18" charset="0"/>
              </a:rPr>
              <a:t>Đáp</a:t>
            </a:r>
            <a:r>
              <a:rPr lang="en-US" altLang="en-US" sz="4000" b="1" dirty="0">
                <a:solidFill>
                  <a:srgbClr val="FF3300"/>
                </a:solidFill>
                <a:cs typeface="Times New Roman" panose="02020603050405020304" pitchFamily="18" charset="0"/>
              </a:rPr>
              <a:t> </a:t>
            </a:r>
            <a:r>
              <a:rPr lang="en-US" altLang="en-US" sz="4000" b="1" dirty="0" err="1">
                <a:solidFill>
                  <a:srgbClr val="FF3300"/>
                </a:solidFill>
                <a:cs typeface="Times New Roman" panose="02020603050405020304" pitchFamily="18" charset="0"/>
              </a:rPr>
              <a:t>án</a:t>
            </a:r>
            <a:r>
              <a:rPr lang="en-US" altLang="en-US" sz="4000" b="1" dirty="0">
                <a:solidFill>
                  <a:srgbClr val="FF3300"/>
                </a:solidFill>
                <a:cs typeface="Times New Roman" panose="02020603050405020304" pitchFamily="18" charset="0"/>
              </a:rPr>
              <a:t>: C</a:t>
            </a:r>
          </a:p>
        </p:txBody>
      </p:sp>
      <p:pic>
        <p:nvPicPr>
          <p:cNvPr id="144390" name="Picture 80" descr="F9849DCFA90C473196ECD16214E770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524000" y="5943600"/>
            <a:ext cx="281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81" descr="F9849DCFA90C473196ECD16214E770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848600" y="5943600"/>
            <a:ext cx="281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38"/>
          <p:cNvSpPr>
            <a:spLocks noChangeArrowheads="1"/>
          </p:cNvSpPr>
          <p:nvPr/>
        </p:nvSpPr>
        <p:spPr bwMode="auto">
          <a:xfrm>
            <a:off x="9220200" y="5410200"/>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400" b="1">
                <a:solidFill>
                  <a:srgbClr val="FF0000"/>
                </a:solidFill>
                <a:latin typeface="Arial" panose="020B0604020202020204" pitchFamily="34" charset="0"/>
              </a:rPr>
              <a:t>0</a:t>
            </a:r>
          </a:p>
        </p:txBody>
      </p:sp>
      <p:sp>
        <p:nvSpPr>
          <p:cNvPr id="30" name="AutoShape 39"/>
          <p:cNvSpPr>
            <a:spLocks noChangeArrowheads="1"/>
          </p:cNvSpPr>
          <p:nvPr/>
        </p:nvSpPr>
        <p:spPr bwMode="auto">
          <a:xfrm>
            <a:off x="9220200" y="5410200"/>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400" b="1">
                <a:solidFill>
                  <a:srgbClr val="800000"/>
                </a:solidFill>
                <a:latin typeface="Arial" panose="020B0604020202020204" pitchFamily="34" charset="0"/>
              </a:rPr>
              <a:t>1</a:t>
            </a:r>
          </a:p>
        </p:txBody>
      </p:sp>
      <p:sp>
        <p:nvSpPr>
          <p:cNvPr id="31" name="AutoShape 40"/>
          <p:cNvSpPr>
            <a:spLocks noChangeArrowheads="1"/>
          </p:cNvSpPr>
          <p:nvPr/>
        </p:nvSpPr>
        <p:spPr bwMode="auto">
          <a:xfrm>
            <a:off x="9220200" y="54102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400" b="1">
                <a:solidFill>
                  <a:srgbClr val="0033CC"/>
                </a:solidFill>
                <a:latin typeface="Arial" panose="020B0604020202020204" pitchFamily="34" charset="0"/>
              </a:rPr>
              <a:t>2</a:t>
            </a:r>
          </a:p>
        </p:txBody>
      </p:sp>
      <p:sp>
        <p:nvSpPr>
          <p:cNvPr id="32" name="AutoShape 41"/>
          <p:cNvSpPr>
            <a:spLocks noChangeArrowheads="1"/>
          </p:cNvSpPr>
          <p:nvPr/>
        </p:nvSpPr>
        <p:spPr bwMode="auto">
          <a:xfrm>
            <a:off x="9220200" y="54102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400" b="1">
                <a:solidFill>
                  <a:srgbClr val="0033CC"/>
                </a:solidFill>
                <a:latin typeface="Arial" panose="020B0604020202020204" pitchFamily="34" charset="0"/>
              </a:rPr>
              <a:t>3</a:t>
            </a:r>
          </a:p>
        </p:txBody>
      </p:sp>
      <p:sp>
        <p:nvSpPr>
          <p:cNvPr id="33" name="AutoShape 75"/>
          <p:cNvSpPr>
            <a:spLocks noChangeArrowheads="1"/>
          </p:cNvSpPr>
          <p:nvPr/>
        </p:nvSpPr>
        <p:spPr bwMode="auto">
          <a:xfrm>
            <a:off x="9220200" y="54102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400" b="1">
                <a:solidFill>
                  <a:srgbClr val="0033CC"/>
                </a:solidFill>
                <a:latin typeface="Arial" panose="020B0604020202020204" pitchFamily="34" charset="0"/>
              </a:rPr>
              <a:t>4</a:t>
            </a:r>
          </a:p>
        </p:txBody>
      </p:sp>
      <p:sp>
        <p:nvSpPr>
          <p:cNvPr id="34" name="AutoShape 76"/>
          <p:cNvSpPr>
            <a:spLocks noChangeArrowheads="1"/>
          </p:cNvSpPr>
          <p:nvPr/>
        </p:nvSpPr>
        <p:spPr bwMode="auto">
          <a:xfrm>
            <a:off x="9220200" y="54102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400" b="1">
                <a:solidFill>
                  <a:srgbClr val="0033CC"/>
                </a:solidFill>
                <a:latin typeface="Arial" panose="020B0604020202020204" pitchFamily="34" charset="0"/>
              </a:rPr>
              <a:t>5</a:t>
            </a:r>
          </a:p>
        </p:txBody>
      </p:sp>
      <p:sp>
        <p:nvSpPr>
          <p:cNvPr id="144398" name="Rectangle 23"/>
          <p:cNvSpPr>
            <a:spLocks noChangeArrowheads="1"/>
          </p:cNvSpPr>
          <p:nvPr/>
        </p:nvSpPr>
        <p:spPr bwMode="auto">
          <a:xfrm>
            <a:off x="1524000" y="2781301"/>
            <a:ext cx="86441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600" dirty="0">
                <a:cs typeface="Times New Roman" panose="02020603050405020304" pitchFamily="18" charset="0"/>
              </a:rPr>
              <a:t>A. </a:t>
            </a:r>
            <a:r>
              <a:rPr lang="vi-VN" sz="3600" dirty="0">
                <a:latin typeface="UTM Avo (Body)"/>
                <a:cs typeface="Times New Roman" pitchFamily="18" charset="0"/>
              </a:rPr>
              <a:t>Vầng trăng lọt vào nhà.</a:t>
            </a:r>
          </a:p>
          <a:p>
            <a:pPr eaLnBrk="1" hangingPunct="1"/>
            <a:r>
              <a:rPr lang="vi-VN" altLang="en-US" sz="3600" dirty="0" smtClean="0">
                <a:cs typeface="Times New Roman" panose="02020603050405020304" pitchFamily="18" charset="0"/>
              </a:rPr>
              <a:t>B</a:t>
            </a:r>
            <a:r>
              <a:rPr lang="vi-VN" altLang="en-US" sz="3600" dirty="0">
                <a:cs typeface="Times New Roman" panose="02020603050405020304" pitchFamily="18" charset="0"/>
              </a:rPr>
              <a:t>. </a:t>
            </a:r>
            <a:r>
              <a:rPr lang="vi-VN" sz="3600" dirty="0">
                <a:latin typeface="UTM Avo (Body)"/>
                <a:cs typeface="Times New Roman" pitchFamily="18" charset="0"/>
              </a:rPr>
              <a:t>Ánh </a:t>
            </a:r>
            <a:r>
              <a:rPr lang="en-US" sz="3600" dirty="0" err="1">
                <a:latin typeface="UTM Avo (Body)"/>
                <a:cs typeface="Times New Roman" pitchFamily="18" charset="0"/>
              </a:rPr>
              <a:t>trăng</a:t>
            </a:r>
            <a:r>
              <a:rPr lang="en-US" sz="3600" dirty="0">
                <a:latin typeface="UTM Avo (Body)"/>
                <a:cs typeface="Times New Roman" pitchFamily="18" charset="0"/>
              </a:rPr>
              <a:t> </a:t>
            </a:r>
            <a:r>
              <a:rPr lang="en-US" sz="3600" dirty="0" err="1">
                <a:latin typeface="UTM Avo (Body)"/>
                <a:cs typeface="Times New Roman" pitchFamily="18" charset="0"/>
              </a:rPr>
              <a:t>chiếu</a:t>
            </a:r>
            <a:r>
              <a:rPr lang="en-US" sz="3600" dirty="0">
                <a:latin typeface="UTM Avo (Body)"/>
                <a:cs typeface="Times New Roman" pitchFamily="18" charset="0"/>
              </a:rPr>
              <a:t> </a:t>
            </a:r>
            <a:r>
              <a:rPr lang="en-US" sz="3600" dirty="0" err="1">
                <a:latin typeface="UTM Avo (Body)"/>
                <a:cs typeface="Times New Roman" pitchFamily="18" charset="0"/>
              </a:rPr>
              <a:t>vào</a:t>
            </a:r>
            <a:r>
              <a:rPr lang="en-US" sz="3600" dirty="0">
                <a:latin typeface="UTM Avo (Body)"/>
                <a:cs typeface="Times New Roman" pitchFamily="18" charset="0"/>
              </a:rPr>
              <a:t> </a:t>
            </a:r>
            <a:r>
              <a:rPr lang="en-US" sz="3600" dirty="0" err="1">
                <a:latin typeface="UTM Avo (Body)"/>
                <a:cs typeface="Times New Roman" pitchFamily="18" charset="0"/>
              </a:rPr>
              <a:t>nhà</a:t>
            </a:r>
            <a:r>
              <a:rPr lang="en-US" sz="3600" dirty="0" smtClean="0">
                <a:latin typeface="UTM Avo (Body)"/>
                <a:cs typeface="Times New Roman" pitchFamily="18" charset="0"/>
              </a:rPr>
              <a:t>.</a:t>
            </a:r>
            <a:endParaRPr lang="vi-VN" altLang="en-US" sz="3600" dirty="0">
              <a:cs typeface="Times New Roman" panose="02020603050405020304" pitchFamily="18" charset="0"/>
            </a:endParaRPr>
          </a:p>
          <a:p>
            <a:pPr eaLnBrk="1" hangingPunct="1"/>
            <a:r>
              <a:rPr lang="vi-VN" altLang="en-US" sz="3600" dirty="0">
                <a:cs typeface="Times New Roman" panose="02020603050405020304" pitchFamily="18" charset="0"/>
              </a:rPr>
              <a:t>C. </a:t>
            </a:r>
            <a:r>
              <a:rPr lang="vi-VN" sz="3600" dirty="0">
                <a:latin typeface="UTM Avo (Body)"/>
                <a:cs typeface="Times New Roman" pitchFamily="18" charset="0"/>
              </a:rPr>
              <a:t>Ánh sáng từ chiếc đèn bàn của ông.</a:t>
            </a:r>
          </a:p>
          <a:p>
            <a:pPr eaLnBrk="1" hangingPunct="1"/>
            <a:endParaRPr lang="vi-VN" altLang="en-US" sz="3600" dirty="0">
              <a:cs typeface="Times New Roman" panose="02020603050405020304" pitchFamily="18" charset="0"/>
            </a:endParaRPr>
          </a:p>
        </p:txBody>
      </p:sp>
    </p:spTree>
    <p:extLst>
      <p:ext uri="{BB962C8B-B14F-4D97-AF65-F5344CB8AC3E}">
        <p14:creationId xmlns:p14="http://schemas.microsoft.com/office/powerpoint/2010/main" val="30974878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ppt_x"/>
                                          </p:val>
                                        </p:tav>
                                        <p:tav tm="100000">
                                          <p:val>
                                            <p:strVal val="#ppt_x"/>
                                          </p:val>
                                        </p:tav>
                                      </p:tavLst>
                                    </p:anim>
                                    <p:anim calcmode="lin" valueType="num">
                                      <p:cBhvr additive="base">
                                        <p:cTn id="8" dur="500" fill="hold"/>
                                        <p:tgtEl>
                                          <p:spTgt spid="3686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4" presetClass="exit" presetSubtype="0" decel="100000" fill="hold" grpId="0" nodeType="afterEffect">
                                  <p:stCondLst>
                                    <p:cond delay="0"/>
                                  </p:stCondLst>
                                  <p:childTnLst>
                                    <p:anim calcmode="lin" valueType="num">
                                      <p:cBhvr>
                                        <p:cTn id="11" dur="1000"/>
                                        <p:tgtEl>
                                          <p:spTgt spid="34"/>
                                        </p:tgtEl>
                                        <p:attrNameLst>
                                          <p:attrName>ppt_w</p:attrName>
                                        </p:attrNameLst>
                                      </p:cBhvr>
                                      <p:tavLst>
                                        <p:tav tm="0">
                                          <p:val>
                                            <p:strVal val="ppt_w"/>
                                          </p:val>
                                        </p:tav>
                                        <p:tav tm="100000">
                                          <p:val>
                                            <p:strVal val="ppt_w*0.05"/>
                                          </p:val>
                                        </p:tav>
                                      </p:tavLst>
                                    </p:anim>
                                    <p:anim calcmode="lin" valueType="num">
                                      <p:cBhvr>
                                        <p:cTn id="12" dur="1000"/>
                                        <p:tgtEl>
                                          <p:spTgt spid="34"/>
                                        </p:tgtEl>
                                        <p:attrNameLst>
                                          <p:attrName>ppt_h</p:attrName>
                                        </p:attrNameLst>
                                      </p:cBhvr>
                                      <p:tavLst>
                                        <p:tav tm="0">
                                          <p:val>
                                            <p:strVal val="ppt_h"/>
                                          </p:val>
                                        </p:tav>
                                        <p:tav tm="100000">
                                          <p:val>
                                            <p:strVal val="ppt_h"/>
                                          </p:val>
                                        </p:tav>
                                      </p:tavLst>
                                    </p:anim>
                                    <p:anim calcmode="lin" valueType="num">
                                      <p:cBhvr>
                                        <p:cTn id="13" dur="1000"/>
                                        <p:tgtEl>
                                          <p:spTgt spid="34"/>
                                        </p:tgtEl>
                                        <p:attrNameLst>
                                          <p:attrName>ppt_x</p:attrName>
                                        </p:attrNameLst>
                                      </p:cBhvr>
                                      <p:tavLst>
                                        <p:tav tm="0">
                                          <p:val>
                                            <p:strVal val="ppt_x"/>
                                          </p:val>
                                        </p:tav>
                                        <p:tav tm="100000">
                                          <p:val>
                                            <p:strVal val="ppt_x-.2"/>
                                          </p:val>
                                        </p:tav>
                                      </p:tavLst>
                                    </p:anim>
                                    <p:anim calcmode="lin" valueType="num">
                                      <p:cBhvr>
                                        <p:cTn id="14" dur="1000"/>
                                        <p:tgtEl>
                                          <p:spTgt spid="34"/>
                                        </p:tgtEl>
                                        <p:attrNameLst>
                                          <p:attrName>ppt_y</p:attrName>
                                        </p:attrNameLst>
                                      </p:cBhvr>
                                      <p:tavLst>
                                        <p:tav tm="0">
                                          <p:val>
                                            <p:strVal val="ppt_y"/>
                                          </p:val>
                                        </p:tav>
                                        <p:tav tm="100000">
                                          <p:val>
                                            <p:strVal val="ppt_y"/>
                                          </p:val>
                                        </p:tav>
                                      </p:tavLst>
                                    </p:anim>
                                    <p:animEffect transition="out" filter="fade">
                                      <p:cBhvr>
                                        <p:cTn id="15" dur="1000"/>
                                        <p:tgtEl>
                                          <p:spTgt spid="34"/>
                                        </p:tgtEl>
                                      </p:cBhvr>
                                    </p:animEffect>
                                    <p:set>
                                      <p:cBhvr>
                                        <p:cTn id="16"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500"/>
                            </p:stCondLst>
                            <p:childTnLst>
                              <p:par>
                                <p:cTn id="18" presetID="54" presetClass="exit" presetSubtype="0" decel="100000" fill="hold" grpId="0" nodeType="afterEffect">
                                  <p:stCondLst>
                                    <p:cond delay="0"/>
                                  </p:stCondLst>
                                  <p:childTnLst>
                                    <p:anim calcmode="lin" valueType="num">
                                      <p:cBhvr>
                                        <p:cTn id="19" dur="1000"/>
                                        <p:tgtEl>
                                          <p:spTgt spid="33"/>
                                        </p:tgtEl>
                                        <p:attrNameLst>
                                          <p:attrName>ppt_w</p:attrName>
                                        </p:attrNameLst>
                                      </p:cBhvr>
                                      <p:tavLst>
                                        <p:tav tm="0">
                                          <p:val>
                                            <p:strVal val="ppt_w"/>
                                          </p:val>
                                        </p:tav>
                                        <p:tav tm="100000">
                                          <p:val>
                                            <p:strVal val="ppt_w*0.05"/>
                                          </p:val>
                                        </p:tav>
                                      </p:tavLst>
                                    </p:anim>
                                    <p:anim calcmode="lin" valueType="num">
                                      <p:cBhvr>
                                        <p:cTn id="20" dur="1000"/>
                                        <p:tgtEl>
                                          <p:spTgt spid="33"/>
                                        </p:tgtEl>
                                        <p:attrNameLst>
                                          <p:attrName>ppt_h</p:attrName>
                                        </p:attrNameLst>
                                      </p:cBhvr>
                                      <p:tavLst>
                                        <p:tav tm="0">
                                          <p:val>
                                            <p:strVal val="ppt_h"/>
                                          </p:val>
                                        </p:tav>
                                        <p:tav tm="100000">
                                          <p:val>
                                            <p:strVal val="ppt_h"/>
                                          </p:val>
                                        </p:tav>
                                      </p:tavLst>
                                    </p:anim>
                                    <p:anim calcmode="lin" valueType="num">
                                      <p:cBhvr>
                                        <p:cTn id="21" dur="1000"/>
                                        <p:tgtEl>
                                          <p:spTgt spid="33"/>
                                        </p:tgtEl>
                                        <p:attrNameLst>
                                          <p:attrName>ppt_x</p:attrName>
                                        </p:attrNameLst>
                                      </p:cBhvr>
                                      <p:tavLst>
                                        <p:tav tm="0">
                                          <p:val>
                                            <p:strVal val="ppt_x"/>
                                          </p:val>
                                        </p:tav>
                                        <p:tav tm="100000">
                                          <p:val>
                                            <p:strVal val="ppt_x-.2"/>
                                          </p:val>
                                        </p:tav>
                                      </p:tavLst>
                                    </p:anim>
                                    <p:anim calcmode="lin" valueType="num">
                                      <p:cBhvr>
                                        <p:cTn id="22" dur="1000"/>
                                        <p:tgtEl>
                                          <p:spTgt spid="33"/>
                                        </p:tgtEl>
                                        <p:attrNameLst>
                                          <p:attrName>ppt_y</p:attrName>
                                        </p:attrNameLst>
                                      </p:cBhvr>
                                      <p:tavLst>
                                        <p:tav tm="0">
                                          <p:val>
                                            <p:strVal val="ppt_y"/>
                                          </p:val>
                                        </p:tav>
                                        <p:tav tm="100000">
                                          <p:val>
                                            <p:strVal val="ppt_y"/>
                                          </p:val>
                                        </p:tav>
                                      </p:tavLst>
                                    </p:anim>
                                    <p:animEffect transition="out" filter="fade">
                                      <p:cBhvr>
                                        <p:cTn id="23" dur="1000"/>
                                        <p:tgtEl>
                                          <p:spTgt spid="33"/>
                                        </p:tgtEl>
                                      </p:cBhvr>
                                    </p:animEffect>
                                    <p:set>
                                      <p:cBhvr>
                                        <p:cTn id="24"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500"/>
                            </p:stCondLst>
                            <p:childTnLst>
                              <p:par>
                                <p:cTn id="26" presetID="54" presetClass="exit" presetSubtype="0" decel="100000" fill="hold" grpId="0" nodeType="afterEffect">
                                  <p:stCondLst>
                                    <p:cond delay="0"/>
                                  </p:stCondLst>
                                  <p:childTnLst>
                                    <p:anim calcmode="lin" valueType="num">
                                      <p:cBhvr>
                                        <p:cTn id="27" dur="1000"/>
                                        <p:tgtEl>
                                          <p:spTgt spid="32"/>
                                        </p:tgtEl>
                                        <p:attrNameLst>
                                          <p:attrName>ppt_w</p:attrName>
                                        </p:attrNameLst>
                                      </p:cBhvr>
                                      <p:tavLst>
                                        <p:tav tm="0">
                                          <p:val>
                                            <p:strVal val="ppt_w"/>
                                          </p:val>
                                        </p:tav>
                                        <p:tav tm="100000">
                                          <p:val>
                                            <p:strVal val="ppt_w*0.05"/>
                                          </p:val>
                                        </p:tav>
                                      </p:tavLst>
                                    </p:anim>
                                    <p:anim calcmode="lin" valueType="num">
                                      <p:cBhvr>
                                        <p:cTn id="28" dur="1000"/>
                                        <p:tgtEl>
                                          <p:spTgt spid="32"/>
                                        </p:tgtEl>
                                        <p:attrNameLst>
                                          <p:attrName>ppt_h</p:attrName>
                                        </p:attrNameLst>
                                      </p:cBhvr>
                                      <p:tavLst>
                                        <p:tav tm="0">
                                          <p:val>
                                            <p:strVal val="ppt_h"/>
                                          </p:val>
                                        </p:tav>
                                        <p:tav tm="100000">
                                          <p:val>
                                            <p:strVal val="ppt_h"/>
                                          </p:val>
                                        </p:tav>
                                      </p:tavLst>
                                    </p:anim>
                                    <p:anim calcmode="lin" valueType="num">
                                      <p:cBhvr>
                                        <p:cTn id="29" dur="1000"/>
                                        <p:tgtEl>
                                          <p:spTgt spid="32"/>
                                        </p:tgtEl>
                                        <p:attrNameLst>
                                          <p:attrName>ppt_x</p:attrName>
                                        </p:attrNameLst>
                                      </p:cBhvr>
                                      <p:tavLst>
                                        <p:tav tm="0">
                                          <p:val>
                                            <p:strVal val="ppt_x"/>
                                          </p:val>
                                        </p:tav>
                                        <p:tav tm="100000">
                                          <p:val>
                                            <p:strVal val="ppt_x-.2"/>
                                          </p:val>
                                        </p:tav>
                                      </p:tavLst>
                                    </p:anim>
                                    <p:anim calcmode="lin" valueType="num">
                                      <p:cBhvr>
                                        <p:cTn id="30" dur="1000"/>
                                        <p:tgtEl>
                                          <p:spTgt spid="32"/>
                                        </p:tgtEl>
                                        <p:attrNameLst>
                                          <p:attrName>ppt_y</p:attrName>
                                        </p:attrNameLst>
                                      </p:cBhvr>
                                      <p:tavLst>
                                        <p:tav tm="0">
                                          <p:val>
                                            <p:strVal val="ppt_y"/>
                                          </p:val>
                                        </p:tav>
                                        <p:tav tm="100000">
                                          <p:val>
                                            <p:strVal val="ppt_y"/>
                                          </p:val>
                                        </p:tav>
                                      </p:tavLst>
                                    </p:anim>
                                    <p:animEffect transition="out" filter="fade">
                                      <p:cBhvr>
                                        <p:cTn id="31" dur="1000"/>
                                        <p:tgtEl>
                                          <p:spTgt spid="32"/>
                                        </p:tgtEl>
                                      </p:cBhvr>
                                    </p:animEffect>
                                    <p:set>
                                      <p:cBhvr>
                                        <p:cTn id="32"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500"/>
                            </p:stCondLst>
                            <p:childTnLst>
                              <p:par>
                                <p:cTn id="34" presetID="54" presetClass="exit" presetSubtype="0" decel="100000" fill="hold" grpId="0" nodeType="afterEffect">
                                  <p:stCondLst>
                                    <p:cond delay="0"/>
                                  </p:stCondLst>
                                  <p:childTnLst>
                                    <p:anim calcmode="lin" valueType="num">
                                      <p:cBhvr>
                                        <p:cTn id="35" dur="1000"/>
                                        <p:tgtEl>
                                          <p:spTgt spid="31"/>
                                        </p:tgtEl>
                                        <p:attrNameLst>
                                          <p:attrName>ppt_w</p:attrName>
                                        </p:attrNameLst>
                                      </p:cBhvr>
                                      <p:tavLst>
                                        <p:tav tm="0">
                                          <p:val>
                                            <p:strVal val="ppt_w"/>
                                          </p:val>
                                        </p:tav>
                                        <p:tav tm="100000">
                                          <p:val>
                                            <p:strVal val="ppt_w*0.05"/>
                                          </p:val>
                                        </p:tav>
                                      </p:tavLst>
                                    </p:anim>
                                    <p:anim calcmode="lin" valueType="num">
                                      <p:cBhvr>
                                        <p:cTn id="36" dur="1000"/>
                                        <p:tgtEl>
                                          <p:spTgt spid="31"/>
                                        </p:tgtEl>
                                        <p:attrNameLst>
                                          <p:attrName>ppt_h</p:attrName>
                                        </p:attrNameLst>
                                      </p:cBhvr>
                                      <p:tavLst>
                                        <p:tav tm="0">
                                          <p:val>
                                            <p:strVal val="ppt_h"/>
                                          </p:val>
                                        </p:tav>
                                        <p:tav tm="100000">
                                          <p:val>
                                            <p:strVal val="ppt_h"/>
                                          </p:val>
                                        </p:tav>
                                      </p:tavLst>
                                    </p:anim>
                                    <p:anim calcmode="lin" valueType="num">
                                      <p:cBhvr>
                                        <p:cTn id="37" dur="1000"/>
                                        <p:tgtEl>
                                          <p:spTgt spid="31"/>
                                        </p:tgtEl>
                                        <p:attrNameLst>
                                          <p:attrName>ppt_x</p:attrName>
                                        </p:attrNameLst>
                                      </p:cBhvr>
                                      <p:tavLst>
                                        <p:tav tm="0">
                                          <p:val>
                                            <p:strVal val="ppt_x"/>
                                          </p:val>
                                        </p:tav>
                                        <p:tav tm="100000">
                                          <p:val>
                                            <p:strVal val="ppt_x-.2"/>
                                          </p:val>
                                        </p:tav>
                                      </p:tavLst>
                                    </p:anim>
                                    <p:anim calcmode="lin" valueType="num">
                                      <p:cBhvr>
                                        <p:cTn id="38" dur="1000"/>
                                        <p:tgtEl>
                                          <p:spTgt spid="31"/>
                                        </p:tgtEl>
                                        <p:attrNameLst>
                                          <p:attrName>ppt_y</p:attrName>
                                        </p:attrNameLst>
                                      </p:cBhvr>
                                      <p:tavLst>
                                        <p:tav tm="0">
                                          <p:val>
                                            <p:strVal val="ppt_y"/>
                                          </p:val>
                                        </p:tav>
                                        <p:tav tm="100000">
                                          <p:val>
                                            <p:strVal val="ppt_y"/>
                                          </p:val>
                                        </p:tav>
                                      </p:tavLst>
                                    </p:anim>
                                    <p:animEffect transition="out" filter="fade">
                                      <p:cBhvr>
                                        <p:cTn id="39" dur="1000"/>
                                        <p:tgtEl>
                                          <p:spTgt spid="31"/>
                                        </p:tgtEl>
                                      </p:cBhvr>
                                    </p:animEffect>
                                    <p:set>
                                      <p:cBhvr>
                                        <p:cTn id="40"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500"/>
                            </p:stCondLst>
                            <p:childTnLst>
                              <p:par>
                                <p:cTn id="42" presetID="54" presetClass="exit" presetSubtype="0" decel="100000" fill="hold" grpId="0" nodeType="afterEffect">
                                  <p:stCondLst>
                                    <p:cond delay="0"/>
                                  </p:stCondLst>
                                  <p:childTnLst>
                                    <p:anim calcmode="lin" valueType="num">
                                      <p:cBhvr>
                                        <p:cTn id="43" dur="1000"/>
                                        <p:tgtEl>
                                          <p:spTgt spid="30"/>
                                        </p:tgtEl>
                                        <p:attrNameLst>
                                          <p:attrName>ppt_w</p:attrName>
                                        </p:attrNameLst>
                                      </p:cBhvr>
                                      <p:tavLst>
                                        <p:tav tm="0">
                                          <p:val>
                                            <p:strVal val="ppt_w"/>
                                          </p:val>
                                        </p:tav>
                                        <p:tav tm="100000">
                                          <p:val>
                                            <p:strVal val="ppt_w*0.05"/>
                                          </p:val>
                                        </p:tav>
                                      </p:tavLst>
                                    </p:anim>
                                    <p:anim calcmode="lin" valueType="num">
                                      <p:cBhvr>
                                        <p:cTn id="44" dur="1000"/>
                                        <p:tgtEl>
                                          <p:spTgt spid="30"/>
                                        </p:tgtEl>
                                        <p:attrNameLst>
                                          <p:attrName>ppt_h</p:attrName>
                                        </p:attrNameLst>
                                      </p:cBhvr>
                                      <p:tavLst>
                                        <p:tav tm="0">
                                          <p:val>
                                            <p:strVal val="ppt_h"/>
                                          </p:val>
                                        </p:tav>
                                        <p:tav tm="100000">
                                          <p:val>
                                            <p:strVal val="ppt_h"/>
                                          </p:val>
                                        </p:tav>
                                      </p:tavLst>
                                    </p:anim>
                                    <p:anim calcmode="lin" valueType="num">
                                      <p:cBhvr>
                                        <p:cTn id="45" dur="1000"/>
                                        <p:tgtEl>
                                          <p:spTgt spid="30"/>
                                        </p:tgtEl>
                                        <p:attrNameLst>
                                          <p:attrName>ppt_x</p:attrName>
                                        </p:attrNameLst>
                                      </p:cBhvr>
                                      <p:tavLst>
                                        <p:tav tm="0">
                                          <p:val>
                                            <p:strVal val="ppt_x"/>
                                          </p:val>
                                        </p:tav>
                                        <p:tav tm="100000">
                                          <p:val>
                                            <p:strVal val="ppt_x-.2"/>
                                          </p:val>
                                        </p:tav>
                                      </p:tavLst>
                                    </p:anim>
                                    <p:anim calcmode="lin" valueType="num">
                                      <p:cBhvr>
                                        <p:cTn id="46" dur="1000"/>
                                        <p:tgtEl>
                                          <p:spTgt spid="30"/>
                                        </p:tgtEl>
                                        <p:attrNameLst>
                                          <p:attrName>ppt_y</p:attrName>
                                        </p:attrNameLst>
                                      </p:cBhvr>
                                      <p:tavLst>
                                        <p:tav tm="0">
                                          <p:val>
                                            <p:strVal val="ppt_y"/>
                                          </p:val>
                                        </p:tav>
                                        <p:tav tm="100000">
                                          <p:val>
                                            <p:strVal val="ppt_y"/>
                                          </p:val>
                                        </p:tav>
                                      </p:tavLst>
                                    </p:anim>
                                    <p:animEffect transition="out" filter="fade">
                                      <p:cBhvr>
                                        <p:cTn id="47" dur="1000"/>
                                        <p:tgtEl>
                                          <p:spTgt spid="30"/>
                                        </p:tgtEl>
                                      </p:cBhvr>
                                    </p:animEffect>
                                    <p:set>
                                      <p:cBhvr>
                                        <p:cTn id="48"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nodeType="afterGroup">
                            <p:stCondLst>
                              <p:cond delay="5500"/>
                            </p:stCondLst>
                            <p:childTnLst>
                              <p:par>
                                <p:cTn id="50" presetID="6" presetClass="emph" presetSubtype="0" fill="hold" grpId="0" nodeType="afterEffect">
                                  <p:stCondLst>
                                    <p:cond delay="0"/>
                                  </p:stCondLst>
                                  <p:childTnLst>
                                    <p:animScale>
                                      <p:cBhvr>
                                        <p:cTn id="51" dur="1000" fill="hold"/>
                                        <p:tgtEl>
                                          <p:spTgt spid="29"/>
                                        </p:tgtEl>
                                      </p:cBhvr>
                                      <p:by x="130000" y="130000"/>
                                    </p:animScale>
                                  </p:childTnLst>
                                  <p:subTnLst>
                                    <p:audio>
                                      <p:cMediaNode>
                                        <p:cTn display="0" masterRel="sameClick">
                                          <p:stCondLst>
                                            <p:cond evt="begin" delay="0">
                                              <p:tn val="50"/>
                                            </p:cond>
                                          </p:stCondLst>
                                          <p:endCondLst>
                                            <p:cond evt="onStopAudio" delay="0">
                                              <p:tgtEl>
                                                <p:sldTgt/>
                                              </p:tgtEl>
                                            </p:cond>
                                          </p:endCondLst>
                                        </p:cTn>
                                        <p:tgtEl>
                                          <p:sndTgt r:embed="rId3" name="BELL.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6870"/>
                                        </p:tgtEl>
                                        <p:attrNameLst>
                                          <p:attrName>style.visibility</p:attrName>
                                        </p:attrNameLst>
                                      </p:cBhvr>
                                      <p:to>
                                        <p:strVal val="visible"/>
                                      </p:to>
                                    </p:set>
                                    <p:animEffect transition="in" filter="blinds(horizontal)">
                                      <p:cBhvr>
                                        <p:cTn id="56" dur="500"/>
                                        <p:tgtEl>
                                          <p:spTgt spid="36870"/>
                                        </p:tgtEl>
                                      </p:cBhvr>
                                    </p:animEffect>
                                  </p:childTnLst>
                                  <p:subTnLst>
                                    <p:audio>
                                      <p:cMediaNode>
                                        <p:cTn display="0" masterRel="sameClick">
                                          <p:stCondLst>
                                            <p:cond evt="begin" delay="0">
                                              <p:tn val="54"/>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70" grpId="0"/>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06B73E-E889-4101-943F-C932486AC50A}" type="slidenum">
              <a:rPr lang="en-US" smtClean="0"/>
              <a:t>7</a:t>
            </a:fld>
            <a:endParaRPr lang="en-US"/>
          </a:p>
        </p:txBody>
      </p:sp>
      <p:sp>
        <p:nvSpPr>
          <p:cNvPr id="3" name="TextBox 2"/>
          <p:cNvSpPr txBox="1"/>
          <p:nvPr/>
        </p:nvSpPr>
        <p:spPr>
          <a:xfrm>
            <a:off x="1597152" y="1938528"/>
            <a:ext cx="890016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Qua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giúp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hiểu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được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điều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gì</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97152" y="3718560"/>
            <a:ext cx="9180576" cy="1323439"/>
          </a:xfrm>
          <a:prstGeom prst="rect">
            <a:avLst/>
          </a:prstGeom>
          <a:noFill/>
        </p:spPr>
        <p:txBody>
          <a:bodyPr wrap="squar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Liên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hệ:Kể</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lại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việc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ông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bà</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đã</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làm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thể</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hiện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sự</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quan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tâm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chăm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sóc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em</a:t>
            </a:r>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1C2BB23-1A6B-4774-8394-4E8567F9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943"/>
            <a:ext cx="12192000" cy="6408057"/>
          </a:xfrm>
          <a:prstGeom prst="rect">
            <a:avLst/>
          </a:prstGeom>
        </p:spPr>
      </p:pic>
      <p:sp>
        <p:nvSpPr>
          <p:cNvPr id="4" name="Rectangle 3"/>
          <p:cNvSpPr/>
          <p:nvPr/>
        </p:nvSpPr>
        <p:spPr>
          <a:xfrm>
            <a:off x="4934857" y="3185887"/>
            <a:ext cx="7474857"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err="1">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9600" b="1" spc="5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tập</a:t>
            </a:r>
            <a:endParaRPr lang="vi-VN" sz="96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7735154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8" y="418766"/>
            <a:ext cx="11783961" cy="1200329"/>
          </a:xfrm>
          <a:prstGeom prst="rect">
            <a:avLst/>
          </a:prstGeom>
        </p:spPr>
        <p:txBody>
          <a:bodyPr wrap="square">
            <a:spAutoFit/>
          </a:bodyPr>
          <a:lstStyle/>
          <a:p>
            <a:pPr algn="ctr"/>
            <a:r>
              <a:rPr lang="en-US" sz="3600" dirty="0">
                <a:solidFill>
                  <a:srgbClr val="0000FF"/>
                </a:solidFill>
                <a:latin typeface="UTM Avo (Body)"/>
                <a:cs typeface="Times New Roman" pitchFamily="18" charset="0"/>
              </a:rPr>
              <a:t>1. </a:t>
            </a:r>
            <a:r>
              <a:rPr lang="en-US" sz="3600" dirty="0" err="1">
                <a:solidFill>
                  <a:srgbClr val="0000FF"/>
                </a:solidFill>
                <a:latin typeface="UTM Avo (Body)"/>
                <a:cs typeface="Times New Roman" pitchFamily="18" charset="0"/>
              </a:rPr>
              <a:t>Đặt</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một</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câu</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nói</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về</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tình</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cảm</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của</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ông</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với</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hai</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cháu</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thể</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hiện</a:t>
            </a:r>
            <a:r>
              <a:rPr lang="en-US" sz="3600" dirty="0">
                <a:solidFill>
                  <a:srgbClr val="0000FF"/>
                </a:solidFill>
                <a:latin typeface="UTM Avo (Body)"/>
                <a:cs typeface="Times New Roman" pitchFamily="18" charset="0"/>
              </a:rPr>
              <a:t> qua </a:t>
            </a:r>
            <a:r>
              <a:rPr lang="en-US" sz="3600" dirty="0" err="1">
                <a:solidFill>
                  <a:srgbClr val="0000FF"/>
                </a:solidFill>
                <a:latin typeface="UTM Avo (Body)"/>
                <a:cs typeface="Times New Roman" pitchFamily="18" charset="0"/>
              </a:rPr>
              <a:t>câu</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chuyện</a:t>
            </a:r>
            <a:r>
              <a:rPr lang="en-US" sz="3600" dirty="0">
                <a:solidFill>
                  <a:srgbClr val="0000FF"/>
                </a:solidFill>
                <a:latin typeface="UTM Avo (Body)"/>
                <a:cs typeface="Times New Roman" pitchFamily="18" charset="0"/>
              </a:rPr>
              <a:t> </a:t>
            </a:r>
            <a:r>
              <a:rPr lang="en-US" sz="3600" dirty="0" err="1">
                <a:solidFill>
                  <a:srgbClr val="0000FF"/>
                </a:solidFill>
                <a:latin typeface="UTM Avo (Body)"/>
                <a:cs typeface="Times New Roman" pitchFamily="18" charset="0"/>
              </a:rPr>
              <a:t>trên</a:t>
            </a:r>
            <a:r>
              <a:rPr lang="en-US" sz="3600" dirty="0">
                <a:solidFill>
                  <a:srgbClr val="0000FF"/>
                </a:solidFill>
                <a:latin typeface="UTM Avo (Body)"/>
                <a:cs typeface="Times New Roman" pitchFamily="18" charset="0"/>
              </a:rPr>
              <a:t> </a:t>
            </a:r>
          </a:p>
        </p:txBody>
      </p:sp>
      <p:sp>
        <p:nvSpPr>
          <p:cNvPr id="3" name="Rectangle 2"/>
          <p:cNvSpPr/>
          <p:nvPr/>
        </p:nvSpPr>
        <p:spPr>
          <a:xfrm>
            <a:off x="552448" y="1781565"/>
            <a:ext cx="9620252" cy="584775"/>
          </a:xfrm>
          <a:prstGeom prst="rect">
            <a:avLst/>
          </a:prstGeom>
        </p:spPr>
        <p:txBody>
          <a:bodyPr wrap="square">
            <a:spAutoFit/>
          </a:bodyPr>
          <a:lstStyle/>
          <a:p>
            <a:pPr lvl="0"/>
            <a:r>
              <a:rPr lang="en-US" sz="3200" dirty="0">
                <a:latin typeface="UTM Avo (Body)"/>
                <a:cs typeface="Times New Roman" pitchFamily="18" charset="0"/>
              </a:rPr>
              <a:t> - </a:t>
            </a:r>
            <a:r>
              <a:rPr lang="vi-VN" sz="3200" dirty="0">
                <a:latin typeface="UTM Avo (Body)"/>
                <a:cs typeface="Times New Roman" pitchFamily="18" charset="0"/>
              </a:rPr>
              <a:t>Ông ngoại rất </a:t>
            </a:r>
            <a:r>
              <a:rPr lang="en-US" sz="3200" dirty="0" err="1">
                <a:latin typeface="UTM Avo (Body)"/>
                <a:cs typeface="Times New Roman" pitchFamily="18" charset="0"/>
              </a:rPr>
              <a:t>yêu</a:t>
            </a:r>
            <a:r>
              <a:rPr lang="en-US" sz="3200" dirty="0">
                <a:latin typeface="UTM Avo (Body)"/>
                <a:cs typeface="Times New Roman" pitchFamily="18" charset="0"/>
              </a:rPr>
              <a:t> </a:t>
            </a:r>
            <a:r>
              <a:rPr lang="en-US" sz="3200" dirty="0" err="1">
                <a:latin typeface="UTM Avo (Body)"/>
                <a:cs typeface="Times New Roman" pitchFamily="18" charset="0"/>
              </a:rPr>
              <a:t>quý</a:t>
            </a:r>
            <a:r>
              <a:rPr lang="en-US" sz="3200" dirty="0">
                <a:latin typeface="UTM Avo (Body)"/>
                <a:cs typeface="Times New Roman" pitchFamily="18" charset="0"/>
              </a:rPr>
              <a:t> </a:t>
            </a:r>
            <a:r>
              <a:rPr lang="en-US" sz="3200" dirty="0" err="1">
                <a:latin typeface="UTM Avo (Body)"/>
                <a:cs typeface="Times New Roman" pitchFamily="18" charset="0"/>
              </a:rPr>
              <a:t>các</a:t>
            </a:r>
            <a:r>
              <a:rPr lang="en-US" sz="3200" dirty="0">
                <a:latin typeface="UTM Avo (Body)"/>
                <a:cs typeface="Times New Roman" pitchFamily="18" charset="0"/>
              </a:rPr>
              <a:t> </a:t>
            </a:r>
            <a:r>
              <a:rPr lang="en-US" sz="3200" dirty="0" err="1">
                <a:latin typeface="UTM Avo (Body)"/>
                <a:cs typeface="Times New Roman" pitchFamily="18" charset="0"/>
              </a:rPr>
              <a:t>cháu</a:t>
            </a:r>
            <a:r>
              <a:rPr lang="en-US" sz="3200" dirty="0">
                <a:latin typeface="UTM Avo (Body)"/>
                <a:cs typeface="Times New Roman" pitchFamily="18" charset="0"/>
              </a:rPr>
              <a:t>. </a:t>
            </a:r>
            <a:endParaRPr lang="vi-VN" sz="3200" dirty="0">
              <a:latin typeface="UTM Avo (Body)"/>
              <a:cs typeface="Times New Roman" pitchFamily="18" charset="0"/>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8042" y="4374362"/>
            <a:ext cx="2344182" cy="2456615"/>
          </a:xfrm>
          <a:prstGeom prst="rect">
            <a:avLst/>
          </a:prstGeom>
        </p:spPr>
      </p:pic>
      <p:sp>
        <p:nvSpPr>
          <p:cNvPr id="5" name="Rectangle 4"/>
          <p:cNvSpPr/>
          <p:nvPr/>
        </p:nvSpPr>
        <p:spPr>
          <a:xfrm>
            <a:off x="577746" y="2476662"/>
            <a:ext cx="10776053" cy="584775"/>
          </a:xfrm>
          <a:prstGeom prst="rect">
            <a:avLst/>
          </a:prstGeom>
        </p:spPr>
        <p:txBody>
          <a:bodyPr wrap="square">
            <a:spAutoFit/>
          </a:bodyPr>
          <a:lstStyle/>
          <a:p>
            <a:pPr lvl="0"/>
            <a:r>
              <a:rPr lang="en-US" sz="3200" dirty="0">
                <a:latin typeface="UTM Avo (Body)"/>
                <a:cs typeface="Times New Roman" pitchFamily="18" charset="0"/>
              </a:rPr>
              <a:t>- </a:t>
            </a:r>
            <a:r>
              <a:rPr lang="en-US" sz="3200" dirty="0" err="1">
                <a:latin typeface="UTM Avo (Body)"/>
                <a:cs typeface="Times New Roman" pitchFamily="18" charset="0"/>
              </a:rPr>
              <a:t>Ông</a:t>
            </a:r>
            <a:r>
              <a:rPr lang="en-US" sz="3200" dirty="0">
                <a:latin typeface="UTM Avo (Body)"/>
                <a:cs typeface="Times New Roman" pitchFamily="18" charset="0"/>
              </a:rPr>
              <a:t> </a:t>
            </a:r>
            <a:r>
              <a:rPr lang="en-US" sz="3200" dirty="0" err="1">
                <a:latin typeface="UTM Avo (Body)"/>
                <a:cs typeface="Times New Roman" pitchFamily="18" charset="0"/>
              </a:rPr>
              <a:t>luôn</a:t>
            </a:r>
            <a:r>
              <a:rPr lang="en-US" sz="3200" dirty="0">
                <a:latin typeface="UTM Avo (Body)"/>
                <a:cs typeface="Times New Roman" pitchFamily="18" charset="0"/>
              </a:rPr>
              <a:t> </a:t>
            </a:r>
            <a:r>
              <a:rPr lang="en-US" sz="3200" dirty="0" err="1">
                <a:latin typeface="UTM Avo (Body)"/>
                <a:cs typeface="Times New Roman" pitchFamily="18" charset="0"/>
              </a:rPr>
              <a:t>quan</a:t>
            </a:r>
            <a:r>
              <a:rPr lang="en-US" sz="3200" dirty="0">
                <a:latin typeface="UTM Avo (Body)"/>
                <a:cs typeface="Times New Roman" pitchFamily="18" charset="0"/>
              </a:rPr>
              <a:t> </a:t>
            </a:r>
            <a:r>
              <a:rPr lang="en-US" sz="3200" dirty="0" err="1">
                <a:latin typeface="UTM Avo (Body)"/>
                <a:cs typeface="Times New Roman" pitchFamily="18" charset="0"/>
              </a:rPr>
              <a:t>tâm</a:t>
            </a:r>
            <a:r>
              <a:rPr lang="en-US" sz="3200" dirty="0">
                <a:latin typeface="UTM Avo (Body)"/>
                <a:cs typeface="Times New Roman" pitchFamily="18" charset="0"/>
              </a:rPr>
              <a:t> </a:t>
            </a:r>
            <a:r>
              <a:rPr lang="en-US" sz="3200" dirty="0" err="1">
                <a:latin typeface="UTM Avo (Body)"/>
                <a:cs typeface="Times New Roman" pitchFamily="18" charset="0"/>
              </a:rPr>
              <a:t>và</a:t>
            </a:r>
            <a:r>
              <a:rPr lang="en-US" sz="3200" dirty="0">
                <a:latin typeface="UTM Avo (Body)"/>
                <a:cs typeface="Times New Roman" pitchFamily="18" charset="0"/>
              </a:rPr>
              <a:t> </a:t>
            </a:r>
            <a:r>
              <a:rPr lang="en-US" sz="3200" dirty="0" err="1">
                <a:latin typeface="UTM Avo (Body)"/>
                <a:cs typeface="Times New Roman" pitchFamily="18" charset="0"/>
              </a:rPr>
              <a:t>thương</a:t>
            </a:r>
            <a:r>
              <a:rPr lang="en-US" sz="3200" dirty="0">
                <a:latin typeface="UTM Avo (Body)"/>
                <a:cs typeface="Times New Roman" pitchFamily="18" charset="0"/>
              </a:rPr>
              <a:t> </a:t>
            </a:r>
            <a:r>
              <a:rPr lang="en-US" sz="3200" dirty="0" err="1">
                <a:latin typeface="UTM Avo (Body)"/>
                <a:cs typeface="Times New Roman" pitchFamily="18" charset="0"/>
              </a:rPr>
              <a:t>yêu</a:t>
            </a:r>
            <a:r>
              <a:rPr lang="en-US" sz="3200" dirty="0">
                <a:latin typeface="UTM Avo (Body)"/>
                <a:cs typeface="Times New Roman" pitchFamily="18" charset="0"/>
              </a:rPr>
              <a:t> </a:t>
            </a:r>
            <a:r>
              <a:rPr lang="en-US" sz="3200" dirty="0" err="1">
                <a:latin typeface="UTM Avo (Body)"/>
                <a:cs typeface="Times New Roman" pitchFamily="18" charset="0"/>
              </a:rPr>
              <a:t>hai</a:t>
            </a:r>
            <a:r>
              <a:rPr lang="en-US" sz="3200" dirty="0">
                <a:latin typeface="UTM Avo (Body)"/>
                <a:cs typeface="Times New Roman" pitchFamily="18" charset="0"/>
              </a:rPr>
              <a:t> </a:t>
            </a:r>
            <a:r>
              <a:rPr lang="en-US" sz="3200" dirty="0" err="1">
                <a:latin typeface="UTM Avo (Body)"/>
                <a:cs typeface="Times New Roman" pitchFamily="18" charset="0"/>
              </a:rPr>
              <a:t>chị</a:t>
            </a:r>
            <a:r>
              <a:rPr lang="en-US" sz="3200" dirty="0">
                <a:latin typeface="UTM Avo (Body)"/>
                <a:cs typeface="Times New Roman" pitchFamily="18" charset="0"/>
              </a:rPr>
              <a:t> </a:t>
            </a:r>
            <a:r>
              <a:rPr lang="en-US" sz="3200" dirty="0" err="1">
                <a:latin typeface="UTM Avo (Body)"/>
                <a:cs typeface="Times New Roman" pitchFamily="18" charset="0"/>
              </a:rPr>
              <a:t>em</a:t>
            </a:r>
            <a:r>
              <a:rPr lang="en-US" sz="3200" dirty="0">
                <a:latin typeface="UTM Avo (Body)"/>
                <a:cs typeface="Times New Roman" pitchFamily="18" charset="0"/>
              </a:rPr>
              <a:t>. </a:t>
            </a:r>
            <a:endParaRPr lang="vi-VN" sz="3200" dirty="0">
              <a:latin typeface="UTM Avo (Body)"/>
              <a:cs typeface="Times New Roman" pitchFamily="18" charset="0"/>
            </a:endParaRPr>
          </a:p>
        </p:txBody>
      </p:sp>
      <p:pic>
        <p:nvPicPr>
          <p:cNvPr id="6" name="Picture 2" descr="Đưa ông Nội Trở Lại Lễ Hội Hoạt Hình Chongyang Hình ảnh | Định dạng hình  ảnh PSD 611244995| vn.lovepik.co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t="11492" b="7578"/>
          <a:stretch/>
        </p:blipFill>
        <p:spPr bwMode="auto">
          <a:xfrm>
            <a:off x="2133405" y="4579649"/>
            <a:ext cx="1996144" cy="22850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ình ảnh Phim Hoạt Hình Cháu Trai Vẽ Tay Và Hai Yếu Tố Thương Mại, ông Nội,  Hoạt Hình, Sơn miễn phí tải tập tin PNG PSDComment và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083" l="10000" r="94917">
                        <a14:foregroundMark x1="48667" y1="13167" x2="59833" y2="6750"/>
                        <a14:foregroundMark x1="59833" y1="6750" x2="66250" y2="13667"/>
                        <a14:foregroundMark x1="57000" y1="8500" x2="46417" y2="10833"/>
                        <a14:foregroundMark x1="45083" y1="12917" x2="56667" y2="3833"/>
                        <a14:foregroundMark x1="45083" y1="8250" x2="61083" y2="4167"/>
                        <a14:foregroundMark x1="61333" y1="4917" x2="66750" y2="9250"/>
                        <a14:foregroundMark x1="67000" y1="12417" x2="68083" y2="18333"/>
                        <a14:foregroundMark x1="46917" y1="10833" x2="43250" y2="18333"/>
                        <a14:foregroundMark x1="43583" y1="11333" x2="42250" y2="16500"/>
                        <a14:foregroundMark x1="43833" y1="12417" x2="45333" y2="20417"/>
                        <a14:foregroundMark x1="82750" y1="45917" x2="85583" y2="65000"/>
                      </a14:backgroundRemoval>
                    </a14:imgEffect>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95878" y="4429163"/>
            <a:ext cx="2511425" cy="25114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0697" y="4163777"/>
            <a:ext cx="2561303" cy="265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8284" y="4374362"/>
            <a:ext cx="3052916" cy="238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3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537</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UTM Avo (Headings)</vt:lpstr>
      <vt:lpstr>UTM Avo</vt:lpstr>
      <vt:lpstr>Calibri</vt:lpstr>
      <vt:lpstr>.VnTime</vt:lpstr>
      <vt:lpstr>Times New Roman</vt:lpstr>
      <vt:lpstr>UTM Avo (Body)</vt:lpstr>
      <vt:lpstr>Office Theme</vt:lpstr>
      <vt:lpstr>2_Office Theme</vt:lpstr>
      <vt:lpstr>4_Office Theme</vt:lpstr>
      <vt:lpstr>PowerPoint Presentation</vt:lpstr>
      <vt:lpstr>PowerPoint Presentation</vt:lpstr>
      <vt:lpstr>PowerPoint Presentation</vt:lpstr>
      <vt:lpstr>PowerPoint Presentation</vt:lpstr>
      <vt:lpstr>PowerPoint Presentation</vt:lpstr>
      <vt:lpstr>    Câu 3:Quầng sáng My nhìn thấy khi tỉnh giấc là gì? Chọn ý đúng: </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CTY REDSTAR</cp:lastModifiedBy>
  <cp:revision>76</cp:revision>
  <dcterms:created xsi:type="dcterms:W3CDTF">2021-11-01T08:16:43Z</dcterms:created>
  <dcterms:modified xsi:type="dcterms:W3CDTF">2024-12-02T15:31:28Z</dcterms:modified>
</cp:coreProperties>
</file>