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2" r:id="rId3"/>
    <p:sldMasterId id="2147483724" r:id="rId4"/>
    <p:sldMasterId id="2147483736" r:id="rId5"/>
    <p:sldMasterId id="2147483748" r:id="rId6"/>
  </p:sldMasterIdLst>
  <p:notesMasterIdLst>
    <p:notesMasterId r:id="rId29"/>
  </p:notesMasterIdLst>
  <p:handoutMasterIdLst>
    <p:handoutMasterId r:id="rId30"/>
  </p:handoutMasterIdLst>
  <p:sldIdLst>
    <p:sldId id="258" r:id="rId7"/>
    <p:sldId id="302" r:id="rId8"/>
    <p:sldId id="303" r:id="rId9"/>
    <p:sldId id="259" r:id="rId10"/>
    <p:sldId id="304" r:id="rId11"/>
    <p:sldId id="261" r:id="rId12"/>
    <p:sldId id="257" r:id="rId13"/>
    <p:sldId id="260" r:id="rId14"/>
    <p:sldId id="305" r:id="rId15"/>
    <p:sldId id="265" r:id="rId16"/>
    <p:sldId id="309" r:id="rId17"/>
    <p:sldId id="266" r:id="rId18"/>
    <p:sldId id="403" r:id="rId19"/>
    <p:sldId id="404" r:id="rId20"/>
    <p:sldId id="405" r:id="rId21"/>
    <p:sldId id="307" r:id="rId22"/>
    <p:sldId id="314" r:id="rId23"/>
    <p:sldId id="315" r:id="rId24"/>
    <p:sldId id="299" r:id="rId25"/>
    <p:sldId id="406" r:id="rId26"/>
    <p:sldId id="407"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1" d="100"/>
          <a:sy n="91" d="100"/>
        </p:scale>
        <p:origin x="370" y="72"/>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11/25/2025</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658177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96259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23951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84871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37765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707284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3657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39155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74907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50368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85024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8BA8-FDDE-A5FE-57A2-8CE4F20F8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F5B97-1FAF-1223-0AB3-FF19AA16F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4DE526-A226-F230-7DED-3EB4C7FE4ED5}"/>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5" name="Footer Placeholder 4">
            <a:extLst>
              <a:ext uri="{FF2B5EF4-FFF2-40B4-BE49-F238E27FC236}">
                <a16:creationId xmlns:a16="http://schemas.microsoft.com/office/drawing/2014/main" id="{E8B03522-BB21-7DB8-30B5-16C268E18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97619-C04D-53A1-4D9D-A1FC2223170B}"/>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179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8A0E-C4BE-872C-6341-0F8BAC896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B6431-2F08-558D-28D1-82750A344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28549-9203-4CAD-C584-D0CB013116DB}"/>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5" name="Footer Placeholder 4">
            <a:extLst>
              <a:ext uri="{FF2B5EF4-FFF2-40B4-BE49-F238E27FC236}">
                <a16:creationId xmlns:a16="http://schemas.microsoft.com/office/drawing/2014/main" id="{D87B9343-A299-0B1E-07BE-CE850EF8F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069A-6962-7701-8EB1-069AC4A14B4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923922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ADD4-EAB7-ED1A-2568-943EBF1AF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D3C91-D260-7C62-AE41-26EA4CB081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AE198-3E50-F90D-9DC9-F5DD23E668E9}"/>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5" name="Footer Placeholder 4">
            <a:extLst>
              <a:ext uri="{FF2B5EF4-FFF2-40B4-BE49-F238E27FC236}">
                <a16:creationId xmlns:a16="http://schemas.microsoft.com/office/drawing/2014/main" id="{8E7BEE3D-6668-5EFD-B417-8671FD085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872B1-AF46-42A8-FECB-595C1FE1804F}"/>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94203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CFBF-2DCB-984C-9FA3-BD17C960B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C54BF-B6C6-BF7E-1D6C-0B2E3FFC1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4DFB2-7C8A-1F4D-CD6F-CE0036E34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86C03-E947-9A31-3FBD-FAA1076EB6CF}"/>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6" name="Footer Placeholder 5">
            <a:extLst>
              <a:ext uri="{FF2B5EF4-FFF2-40B4-BE49-F238E27FC236}">
                <a16:creationId xmlns:a16="http://schemas.microsoft.com/office/drawing/2014/main" id="{C7E43C2C-9808-4C1B-5D93-BDCE10F6E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9A21B-91E3-15E4-45E5-FE06DB929031}"/>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7311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7856-C5A6-8B5D-25F4-0BDCE57588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1C081-3F6E-C64E-EA7F-007091286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9D777-93EC-36BD-C998-EBAC55268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26EA8-9546-2DCC-ABEF-15DF01A57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8E3D1-B7F6-0988-ADD9-F5B1B46E2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B1106-0C1E-05F5-97D4-D82F8EBC983C}"/>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8" name="Footer Placeholder 7">
            <a:extLst>
              <a:ext uri="{FF2B5EF4-FFF2-40B4-BE49-F238E27FC236}">
                <a16:creationId xmlns:a16="http://schemas.microsoft.com/office/drawing/2014/main" id="{A646B21E-AE49-2A83-8DAB-BF83A87E5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63A768-A69E-08F2-B9FC-108B754FDD1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886438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D48-45CA-0CB2-5762-91B6C5590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42D234-08D4-5C9F-B8DC-B8BFF4A96F73}"/>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4" name="Footer Placeholder 3">
            <a:extLst>
              <a:ext uri="{FF2B5EF4-FFF2-40B4-BE49-F238E27FC236}">
                <a16:creationId xmlns:a16="http://schemas.microsoft.com/office/drawing/2014/main" id="{4FC0BDC3-690E-8C1C-FDBF-5BCEAF949B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CAF56-F958-9AED-6B05-5040E364298A}"/>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590185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46A2F-2010-FAF4-2567-4F4200E72F69}"/>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3" name="Footer Placeholder 2">
            <a:extLst>
              <a:ext uri="{FF2B5EF4-FFF2-40B4-BE49-F238E27FC236}">
                <a16:creationId xmlns:a16="http://schemas.microsoft.com/office/drawing/2014/main" id="{94E77605-30A0-EEE5-E121-CD592217F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8BF67D-7808-2F51-3C5D-B5C36088AF5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106408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FE0-3A45-AB29-E3D5-3D31616F2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1611D-E47B-2D83-E754-10CE8A499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5EFAE1-5A4C-BC04-72FF-EAFB31970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BA359-E951-DCDD-1084-96244C3C32A6}"/>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6" name="Footer Placeholder 5">
            <a:extLst>
              <a:ext uri="{FF2B5EF4-FFF2-40B4-BE49-F238E27FC236}">
                <a16:creationId xmlns:a16="http://schemas.microsoft.com/office/drawing/2014/main" id="{17E69FB7-5FDB-E153-FCA5-3149886AA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B1A13-C1B4-B68F-BFAD-69D8941E73B7}"/>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1479980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8168-9BC2-03FD-035F-30502EB9F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AA517-46DD-8A75-91B6-78E48352D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CDD07-A0CB-8AE4-2B13-A232BE6C1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443E4-2FDA-B5FB-327E-0AD4370487E9}"/>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6" name="Footer Placeholder 5">
            <a:extLst>
              <a:ext uri="{FF2B5EF4-FFF2-40B4-BE49-F238E27FC236}">
                <a16:creationId xmlns:a16="http://schemas.microsoft.com/office/drawing/2014/main" id="{B7E75030-C561-3167-DD37-780300C68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A9DD4-F610-AE30-6F04-68148678DBF4}"/>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0815826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3EA6-5440-3211-8225-89F6B9AFD7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C5F206-F41E-10D5-1107-8AF40949A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29AC6-2E3E-4632-1F71-BB19701EEFD6}"/>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5" name="Footer Placeholder 4">
            <a:extLst>
              <a:ext uri="{FF2B5EF4-FFF2-40B4-BE49-F238E27FC236}">
                <a16:creationId xmlns:a16="http://schemas.microsoft.com/office/drawing/2014/main" id="{E2755C39-D584-9785-0E17-336D6940A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222A4-8769-072F-6AE7-7EE98450AFC9}"/>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2269561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82C84-F417-791E-65EC-4DB0A7E039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956AC3-866E-50E3-319B-810D0CDBD0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A07FB-80DF-FBBA-FC51-23166A252F78}"/>
              </a:ext>
            </a:extLst>
          </p:cNvPr>
          <p:cNvSpPr>
            <a:spLocks noGrp="1"/>
          </p:cNvSpPr>
          <p:nvPr>
            <p:ph type="dt" sz="half" idx="10"/>
          </p:nvPr>
        </p:nvSpPr>
        <p:spPr/>
        <p:txBody>
          <a:bodyPr/>
          <a:lstStyle/>
          <a:p>
            <a:fld id="{BDF0C7A8-E103-4758-A2D5-B301D69E19BA}" type="datetimeFigureOut">
              <a:rPr lang="en-US" smtClean="0"/>
              <a:t>11/25/2025</a:t>
            </a:fld>
            <a:endParaRPr lang="en-US"/>
          </a:p>
        </p:txBody>
      </p:sp>
      <p:sp>
        <p:nvSpPr>
          <p:cNvPr id="5" name="Footer Placeholder 4">
            <a:extLst>
              <a:ext uri="{FF2B5EF4-FFF2-40B4-BE49-F238E27FC236}">
                <a16:creationId xmlns:a16="http://schemas.microsoft.com/office/drawing/2014/main" id="{C856FC73-5DB9-6D71-2496-8024B18D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163E-9279-0882-FBD5-01994CA64C3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18025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4B4FC69-8C70-D4EE-612F-E1308C6304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6E26D2AC-BE5E-2403-7623-96A68FE2E1E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11/25/2025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414672615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072DEF1-B34C-AD28-1E55-A5EAAD4B3B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CE9D7D1-131A-D1AA-E69B-9C1E150B9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45409-55CA-0ED6-D0A9-5FF7DAE77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A2EDD-1998-CA79-DD57-A493147CD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F0C7A8-E103-4758-A2D5-B301D69E19BA}" type="datetimeFigureOut">
              <a:rPr lang="en-US" smtClean="0"/>
              <a:t>11/25/2025</a:t>
            </a:fld>
            <a:endParaRPr lang="en-US"/>
          </a:p>
        </p:txBody>
      </p:sp>
      <p:sp>
        <p:nvSpPr>
          <p:cNvPr id="5" name="Footer Placeholder 4">
            <a:extLst>
              <a:ext uri="{FF2B5EF4-FFF2-40B4-BE49-F238E27FC236}">
                <a16:creationId xmlns:a16="http://schemas.microsoft.com/office/drawing/2014/main" id="{F0EF913D-1450-2BFC-AFEF-878ECB89C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49C0E8-D116-2222-6249-13F6CE180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81210A-87EF-43E9-AC1C-9C1400EF591F}" type="slidenum">
              <a:rPr lang="en-US" smtClean="0"/>
              <a:t>‹#›</a:t>
            </a:fld>
            <a:endParaRPr lang="en-US"/>
          </a:p>
        </p:txBody>
      </p:sp>
    </p:spTree>
    <p:extLst>
      <p:ext uri="{BB962C8B-B14F-4D97-AF65-F5344CB8AC3E}">
        <p14:creationId xmlns:p14="http://schemas.microsoft.com/office/powerpoint/2010/main" val="26093556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image" Target="../media/image39.jpeg"/><Relationship Id="rId1" Type="http://schemas.openxmlformats.org/officeDocument/2006/relationships/slideLayout" Target="../slideLayouts/slideLayout54.xml"/><Relationship Id="rId6" Type="http://schemas.openxmlformats.org/officeDocument/2006/relationships/image" Target="../media/image59.png"/><Relationship Id="rId11" Type="http://schemas.openxmlformats.org/officeDocument/2006/relationships/image" Target="../media/image63.sv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40.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65.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5.xml"/><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audio" Target="../media/audio2.wav"/><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0.jpg"/><Relationship Id="rId1" Type="http://schemas.openxmlformats.org/officeDocument/2006/relationships/slideLayout" Target="../slideLayouts/slideLayout32.xml"/><Relationship Id="rId5" Type="http://schemas.microsoft.com/office/2007/relationships/hdphoto" Target="../media/hdphoto2.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5.xml"/><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audio" Target="../media/audio2.wav"/><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5.xml"/><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audio" Target="../media/audio2.wav"/><Relationship Id="rId9"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5.png"/><Relationship Id="rId11" Type="http://schemas.openxmlformats.org/officeDocument/2006/relationships/slide" Target="slide6.xml"/><Relationship Id="rId5" Type="http://schemas.openxmlformats.org/officeDocument/2006/relationships/image" Target="../media/image14.png"/><Relationship Id="rId10" Type="http://schemas.openxmlformats.org/officeDocument/2006/relationships/slide" Target="slide4.xml"/><Relationship Id="rId4" Type="http://schemas.openxmlformats.org/officeDocument/2006/relationships/image" Target="../media/image13.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4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2800" b="1" dirty="0">
                <a:solidFill>
                  <a:srgbClr val="002060"/>
                </a:solidFill>
                <a:latin typeface="Calibri" panose="020F0502020204030204" pitchFamily="34" charset="0"/>
                <a:cs typeface="Calibri" panose="020F0502020204030204" pitchFamily="34" charset="0"/>
              </a:rPr>
              <a:t>1. </a:t>
            </a:r>
            <a:r>
              <a:rPr lang="vi-VN" altLang="en-US" sz="2800" b="1" dirty="0">
                <a:solidFill>
                  <a:srgbClr val="002060"/>
                </a:solidFill>
                <a:latin typeface="Calibri" panose="020F0502020204030204" pitchFamily="34" charset="0"/>
                <a:cs typeface="Calibri" panose="020F0502020204030204" pitchFamily="34" charset="0"/>
              </a:rPr>
              <a:t>Những quả trong hình 1 và hình 2 được hình thành từ cơ quan nào của cây? Cơ quan sinh sản của thực vật có hoa là gì?</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F532EEC-34C1-029E-72C7-58E5C22026CC}"/>
              </a:ext>
            </a:extLst>
          </p:cNvPr>
          <p:cNvPicPr>
            <a:picLocks noChangeAspect="1"/>
          </p:cNvPicPr>
          <p:nvPr/>
        </p:nvPicPr>
        <p:blipFill>
          <a:blip r:embed="rId2"/>
          <a:stretch>
            <a:fillRect/>
          </a:stretch>
        </p:blipFill>
        <p:spPr>
          <a:xfrm>
            <a:off x="862012" y="1482498"/>
            <a:ext cx="10620375" cy="40671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9EFF698C-2EAE-5A88-88BF-5AFB9866705A}"/>
              </a:ext>
            </a:extLst>
          </p:cNvPr>
          <p:cNvPicPr>
            <a:picLocks noChangeAspect="1"/>
          </p:cNvPicPr>
          <p:nvPr/>
        </p:nvPicPr>
        <p:blipFill>
          <a:blip r:embed="rId2"/>
          <a:stretch>
            <a:fillRect/>
          </a:stretch>
        </p:blipFill>
        <p:spPr>
          <a:xfrm>
            <a:off x="1135516" y="473530"/>
            <a:ext cx="3948113" cy="2921466"/>
          </a:xfrm>
          <a:prstGeom prst="rect">
            <a:avLst/>
          </a:prstGeom>
        </p:spPr>
      </p:pic>
      <p:sp>
        <p:nvSpPr>
          <p:cNvPr id="9" name="Rectangle: Rounded Corners 8">
            <a:extLst>
              <a:ext uri="{FF2B5EF4-FFF2-40B4-BE49-F238E27FC236}">
                <a16:creationId xmlns:a16="http://schemas.microsoft.com/office/drawing/2014/main" id="{0F3B7987-C6F1-86C0-BED6-6C4BEDD2015E}"/>
              </a:ext>
            </a:extLst>
          </p:cNvPr>
          <p:cNvSpPr/>
          <p:nvPr/>
        </p:nvSpPr>
        <p:spPr>
          <a:xfrm>
            <a:off x="5355771" y="1872342"/>
            <a:ext cx="5998028" cy="24492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Quả trong hình 1, 2 được hình thành từ hoa.</a:t>
            </a:r>
            <a:endParaRPr lang="en-US" sz="3600"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Hoa là cơ quan sinh sản của thực vật có hoa.</a:t>
            </a:r>
          </a:p>
        </p:txBody>
      </p:sp>
      <p:pic>
        <p:nvPicPr>
          <p:cNvPr id="11" name="Picture 10">
            <a:extLst>
              <a:ext uri="{FF2B5EF4-FFF2-40B4-BE49-F238E27FC236}">
                <a16:creationId xmlns:a16="http://schemas.microsoft.com/office/drawing/2014/main" id="{DCFD843A-AE03-9979-3701-406BC5260CD0}"/>
              </a:ext>
            </a:extLst>
          </p:cNvPr>
          <p:cNvPicPr>
            <a:picLocks noChangeAspect="1"/>
          </p:cNvPicPr>
          <p:nvPr/>
        </p:nvPicPr>
        <p:blipFill>
          <a:blip r:embed="rId3"/>
          <a:stretch>
            <a:fillRect/>
          </a:stretch>
        </p:blipFill>
        <p:spPr>
          <a:xfrm>
            <a:off x="1197429" y="3467226"/>
            <a:ext cx="3984172" cy="2673678"/>
          </a:xfrm>
          <a:prstGeom prst="rect">
            <a:avLst/>
          </a:prstGeom>
        </p:spPr>
      </p:pic>
    </p:spTree>
    <p:extLst>
      <p:ext uri="{BB962C8B-B14F-4D97-AF65-F5344CB8AC3E}">
        <p14:creationId xmlns:p14="http://schemas.microsoft.com/office/powerpoint/2010/main" val="4289239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8" y="517922"/>
            <a:ext cx="11086094" cy="5974317"/>
          </a:xfrm>
          <a:prstGeom prst="rect">
            <a:avLst/>
          </a:prstGeom>
        </p:spPr>
      </p:pic>
      <p:pic>
        <p:nvPicPr>
          <p:cNvPr id="2050" name="Picture 2" descr="Hình ảnh Cây Cà Chua Có Lá PNG , Cây Cà Chua, Với Lá, Cà Chua PNG trong  suốt và Vector để tải xuống miễn phí">
            <a:extLst>
              <a:ext uri="{FF2B5EF4-FFF2-40B4-BE49-F238E27FC236}">
                <a16:creationId xmlns:a16="http://schemas.microsoft.com/office/drawing/2014/main" id="{806FEDC5-CEAA-55C8-742D-1A91C93B2C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31" b="90469" l="10000" r="90000">
                        <a14:foregroundMark x1="26094" y1="10938" x2="35156" y2="14531"/>
                        <a14:foregroundMark x1="35156" y1="7187" x2="37188" y2="15625"/>
                        <a14:foregroundMark x1="37188" y1="82344" x2="44219" y2="86719"/>
                        <a14:foregroundMark x1="44219" y1="86719" x2="61094" y2="90469"/>
                      </a14:backgroundRemoval>
                    </a14:imgEffect>
                  </a14:imgLayer>
                </a14:imgProps>
              </a:ext>
              <a:ext uri="{28A0092B-C50C-407E-A947-70E740481C1C}">
                <a14:useLocalDpi xmlns:a14="http://schemas.microsoft.com/office/drawing/2010/main" val="0"/>
              </a:ext>
            </a:extLst>
          </a:blip>
          <a:srcRect/>
          <a:stretch>
            <a:fillRect/>
          </a:stretch>
        </p:blipFill>
        <p:spPr bwMode="auto">
          <a:xfrm>
            <a:off x="386080" y="1524000"/>
            <a:ext cx="4820920" cy="48209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5D87E2-91C7-EA9D-57EA-950A1427AF76}"/>
              </a:ext>
            </a:extLst>
          </p:cNvPr>
          <p:cNvSpPr txBox="1"/>
          <p:nvPr/>
        </p:nvSpPr>
        <p:spPr>
          <a:xfrm>
            <a:off x="4343400" y="1122680"/>
            <a:ext cx="6543040" cy="1360757"/>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Cơ quan sinh sản của thực vật có hoa là gì?</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2" name="Arrow: Curved Right 1">
            <a:extLst>
              <a:ext uri="{FF2B5EF4-FFF2-40B4-BE49-F238E27FC236}">
                <a16:creationId xmlns:a16="http://schemas.microsoft.com/office/drawing/2014/main" id="{B1A974D6-1110-71B1-8B4F-5093A29516AA}"/>
              </a:ext>
            </a:extLst>
          </p:cNvPr>
          <p:cNvSpPr/>
          <p:nvPr/>
        </p:nvSpPr>
        <p:spPr>
          <a:xfrm>
            <a:off x="4626429" y="2471057"/>
            <a:ext cx="772885" cy="88174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8B3C6B0C-557C-0259-6A1B-75AB6985258C}"/>
              </a:ext>
            </a:extLst>
          </p:cNvPr>
          <p:cNvSpPr txBox="1"/>
          <p:nvPr/>
        </p:nvSpPr>
        <p:spPr>
          <a:xfrm>
            <a:off x="5366657" y="3082109"/>
            <a:ext cx="5857240" cy="1360757"/>
          </a:xfrm>
          <a:prstGeom prst="rect">
            <a:avLst/>
          </a:prstGeom>
          <a:noFill/>
        </p:spPr>
        <p:txBody>
          <a:bodyPr wrap="square" rtlCol="0">
            <a:spAutoFit/>
          </a:bodyPr>
          <a:lstStyle/>
          <a:p>
            <a:pPr marR="0" algn="just">
              <a:lnSpc>
                <a:spcPct val="120000"/>
              </a:lnSpc>
              <a:spcBef>
                <a:spcPts val="0"/>
              </a:spcBef>
              <a:spcAft>
                <a:spcPts val="0"/>
              </a:spcAft>
            </a:pPr>
            <a:r>
              <a:rPr lang="vi-VN" sz="3600" dirty="0">
                <a:solidFill>
                  <a:srgbClr val="002060"/>
                </a:solidFill>
                <a:latin typeface="Cambria" panose="02040503050406030204" pitchFamily="18" charset="0"/>
                <a:ea typeface="Cambria" panose="02040503050406030204" pitchFamily="18" charset="0"/>
              </a:rPr>
              <a:t>Cơ quan sinh sản của thực vật có hoa là hoa.</a:t>
            </a:r>
            <a:endParaRPr lang="en-US" sz="360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2800" b="1" dirty="0">
                <a:solidFill>
                  <a:srgbClr val="002060"/>
                </a:solidFill>
                <a:latin typeface="Calibri" panose="020F0502020204030204" pitchFamily="34" charset="0"/>
                <a:cs typeface="Calibri" panose="020F0502020204030204" pitchFamily="34" charset="0"/>
              </a:rPr>
              <a:t>2. </a:t>
            </a:r>
            <a:r>
              <a:rPr lang="en-US" altLang="en-US" sz="2800" b="1" dirty="0" err="1">
                <a:solidFill>
                  <a:srgbClr val="002060"/>
                </a:solidFill>
                <a:latin typeface="Calibri" panose="020F0502020204030204" pitchFamily="34" charset="0"/>
                <a:cs typeface="Calibri" panose="020F0502020204030204" pitchFamily="34" charset="0"/>
              </a:rPr>
              <a:t>Nêu</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tên</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một</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số</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bộ</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phận</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của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hoa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trong</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các</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hình</a:t>
            </a:r>
            <a:r>
              <a:rPr lang="en-US" altLang="en-US" sz="2800" b="1" dirty="0">
                <a:solidFill>
                  <a:srgbClr val="002060"/>
                </a:solidFill>
                <a:latin typeface="Calibri" panose="020F0502020204030204" pitchFamily="34" charset="0"/>
                <a:cs typeface="Calibri" panose="020F0502020204030204" pitchFamily="34" charset="0"/>
              </a:rPr>
              <a:t> 3, 4, 5. Hoa </a:t>
            </a:r>
            <a:r>
              <a:rPr lang="en-US" altLang="en-US" sz="2800" b="1" dirty="0" err="1">
                <a:solidFill>
                  <a:srgbClr val="002060"/>
                </a:solidFill>
                <a:latin typeface="Calibri" panose="020F0502020204030204" pitchFamily="34" charset="0"/>
                <a:cs typeface="Calibri" panose="020F0502020204030204" pitchFamily="34" charset="0"/>
              </a:rPr>
              <a:t>nào</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có</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cả</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nhị</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và</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nhụy</a:t>
            </a:r>
            <a:r>
              <a:rPr lang="en-US" altLang="en-US" sz="2800" b="1" dirty="0">
                <a:solidFill>
                  <a:srgbClr val="002060"/>
                </a:solidFill>
                <a:latin typeface="Calibri" panose="020F0502020204030204" pitchFamily="34" charset="0"/>
                <a:cs typeface="Calibri" panose="020F0502020204030204" pitchFamily="34" charset="0"/>
              </a:rPr>
              <a:t>? Hoa </a:t>
            </a:r>
            <a:r>
              <a:rPr lang="en-US" altLang="en-US" sz="2800" b="1" dirty="0" err="1">
                <a:solidFill>
                  <a:srgbClr val="002060"/>
                </a:solidFill>
                <a:latin typeface="Calibri" panose="020F0502020204030204" pitchFamily="34" charset="0"/>
                <a:cs typeface="Calibri" panose="020F0502020204030204" pitchFamily="34" charset="0"/>
              </a:rPr>
              <a:t>nào</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chỉ</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có</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nhị</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hoặc</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nhụy</a:t>
            </a:r>
            <a:r>
              <a:rPr lang="en-US" altLang="en-US" sz="2800" b="1" dirty="0">
                <a:solidFill>
                  <a:srgbClr val="002060"/>
                </a:solidFill>
                <a:latin typeface="Calibri" panose="020F0502020204030204" pitchFamily="34" charset="0"/>
                <a:cs typeface="Calibri" panose="020F0502020204030204" pitchFamily="34" charset="0"/>
              </a:rPr>
              <a:t>?</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CF20105E-5458-F34B-3357-03E516710EE5}"/>
              </a:ext>
            </a:extLst>
          </p:cNvPr>
          <p:cNvPicPr>
            <a:picLocks noChangeAspect="1"/>
          </p:cNvPicPr>
          <p:nvPr/>
        </p:nvPicPr>
        <p:blipFill>
          <a:blip r:embed="rId2"/>
          <a:stretch>
            <a:fillRect/>
          </a:stretch>
        </p:blipFill>
        <p:spPr>
          <a:xfrm>
            <a:off x="598713" y="1641652"/>
            <a:ext cx="11016343" cy="3489940"/>
          </a:xfrm>
          <a:prstGeom prst="rect">
            <a:avLst/>
          </a:prstGeom>
        </p:spPr>
      </p:pic>
    </p:spTree>
    <p:extLst>
      <p:ext uri="{BB962C8B-B14F-4D97-AF65-F5344CB8AC3E}">
        <p14:creationId xmlns:p14="http://schemas.microsoft.com/office/powerpoint/2010/main" val="3792779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4974771" y="990599"/>
            <a:ext cx="5998028" cy="17526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Nhuỵ</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nhị</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896E9-1284-64CE-6ECF-EE6D39BF415E}"/>
              </a:ext>
            </a:extLst>
          </p:cNvPr>
          <p:cNvPicPr>
            <a:picLocks noChangeAspect="1"/>
          </p:cNvPicPr>
          <p:nvPr/>
        </p:nvPicPr>
        <p:blipFill>
          <a:blip r:embed="rId2"/>
          <a:stretch>
            <a:fillRect/>
          </a:stretch>
        </p:blipFill>
        <p:spPr>
          <a:xfrm>
            <a:off x="900114" y="596673"/>
            <a:ext cx="3824286" cy="2943372"/>
          </a:xfrm>
          <a:prstGeom prst="rect">
            <a:avLst/>
          </a:prstGeom>
        </p:spPr>
      </p:pic>
      <p:pic>
        <p:nvPicPr>
          <p:cNvPr id="10" name="Picture 9">
            <a:extLst>
              <a:ext uri="{FF2B5EF4-FFF2-40B4-BE49-F238E27FC236}">
                <a16:creationId xmlns:a16="http://schemas.microsoft.com/office/drawing/2014/main" id="{8D28906B-B3B3-ECFF-DD89-42D5F6655F3D}"/>
              </a:ext>
            </a:extLst>
          </p:cNvPr>
          <p:cNvPicPr>
            <a:picLocks noChangeAspect="1"/>
          </p:cNvPicPr>
          <p:nvPr/>
        </p:nvPicPr>
        <p:blipFill>
          <a:blip r:embed="rId3"/>
          <a:stretch>
            <a:fillRect/>
          </a:stretch>
        </p:blipFill>
        <p:spPr>
          <a:xfrm>
            <a:off x="1121227" y="3536085"/>
            <a:ext cx="3027589" cy="2999425"/>
          </a:xfrm>
          <a:prstGeom prst="rect">
            <a:avLst/>
          </a:prstGeom>
        </p:spPr>
      </p:pic>
      <p:sp>
        <p:nvSpPr>
          <p:cNvPr id="12" name="Rectangle: Rounded Corners 11">
            <a:extLst>
              <a:ext uri="{FF2B5EF4-FFF2-40B4-BE49-F238E27FC236}">
                <a16:creationId xmlns:a16="http://schemas.microsoft.com/office/drawing/2014/main" id="{B507F627-BCF9-8BDE-E3E5-C53A8B6B40B3}"/>
              </a:ext>
            </a:extLst>
          </p:cNvPr>
          <p:cNvSpPr/>
          <p:nvPr/>
        </p:nvSpPr>
        <p:spPr>
          <a:xfrm>
            <a:off x="5018314" y="3864427"/>
            <a:ext cx="5998028" cy="17526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Nhuỵ</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07222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5519057" y="2340428"/>
            <a:ext cx="5998028" cy="16219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nhị</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8CF51F27-B31A-0D3D-C60A-C1F924542B0F}"/>
              </a:ext>
            </a:extLst>
          </p:cNvPr>
          <p:cNvPicPr>
            <a:picLocks noChangeAspect="1"/>
          </p:cNvPicPr>
          <p:nvPr/>
        </p:nvPicPr>
        <p:blipFill>
          <a:blip r:embed="rId2"/>
          <a:stretch>
            <a:fillRect/>
          </a:stretch>
        </p:blipFill>
        <p:spPr>
          <a:xfrm>
            <a:off x="925286" y="1340984"/>
            <a:ext cx="4114800" cy="4067175"/>
          </a:xfrm>
          <a:prstGeom prst="rect">
            <a:avLst/>
          </a:prstGeom>
        </p:spPr>
      </p:pic>
    </p:spTree>
    <p:extLst>
      <p:ext uri="{BB962C8B-B14F-4D97-AF65-F5344CB8AC3E}">
        <p14:creationId xmlns:p14="http://schemas.microsoft.com/office/powerpoint/2010/main" val="1002464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484401" y="471932"/>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2" name="Freeform 20">
            <a:extLst>
              <a:ext uri="{FF2B5EF4-FFF2-40B4-BE49-F238E27FC236}">
                <a16:creationId xmlns:a16="http://schemas.microsoft.com/office/drawing/2014/main" id="{70EC5DB0-12C2-CA3A-565E-87B52871733F}"/>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en-US" sz="3600" b="1" dirty="0">
                <a:solidFill>
                  <a:srgbClr val="000000"/>
                </a:solidFill>
                <a:latin typeface="Cambria" panose="02040503050406030204" pitchFamily="18" charset="0"/>
                <a:ea typeface="Cambria" panose="02040503050406030204" pitchFamily="18" charset="0"/>
              </a:rPr>
              <a:t>   </a:t>
            </a:r>
            <a:r>
              <a:rPr lang="vi-VN" sz="3600" b="1" dirty="0">
                <a:solidFill>
                  <a:srgbClr val="000000"/>
                </a:solidFill>
                <a:latin typeface="Cambria" panose="02040503050406030204" pitchFamily="18" charset="0"/>
                <a:ea typeface="Cambria" panose="02040503050406030204" pitchFamily="18" charset="0"/>
              </a:rPr>
              <a:t>Hoa là cơ quan sinh sản của thực vật có hoa. Các hoa đều có cuống hoa, đài hoa, cánh hoa. Hoa lưỡng tính có cả nhị hoa và nhụy hoa. Hoa đơn tính chỉ có nhị hoa hoặc nhụy hoa. </a:t>
            </a:r>
            <a:endParaRPr lang="en-US" sz="3600" b="1" dirty="0">
              <a:solidFill>
                <a:srgbClr val="000000"/>
              </a:solidFill>
              <a:latin typeface="Cambria" panose="02040503050406030204" pitchFamily="18" charset="0"/>
              <a:ea typeface="Cambria" panose="02040503050406030204" pitchFamily="18" charset="0"/>
            </a:endParaRPr>
          </a:p>
        </p:txBody>
      </p:sp>
      <p:sp>
        <p:nvSpPr>
          <p:cNvPr id="64" name="TextBox 25">
            <a:extLst>
              <a:ext uri="{FF2B5EF4-FFF2-40B4-BE49-F238E27FC236}">
                <a16:creationId xmlns:a16="http://schemas.microsoft.com/office/drawing/2014/main" id="{8D7E0BD3-57B0-C5BD-A9B7-0A32CA3FE2E9}"/>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CFEBB14-9BC6-C594-D5BA-D9676C7EB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9400" y="887832"/>
            <a:ext cx="6253065" cy="5034248"/>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err="1">
                <a:solidFill>
                  <a:srgbClr val="002060"/>
                </a:solidFill>
                <a:latin typeface="Calibri" panose="020F0502020204030204" pitchFamily="34" charset="0"/>
                <a:cs typeface="Calibri" panose="020F0502020204030204" pitchFamily="34" charset="0"/>
              </a:rPr>
              <a:t>Thảo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luận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nhóm</a:t>
            </a:r>
            <a:r>
              <a:rPr lang="en-US" altLang="en-US" sz="3200" b="1" dirty="0">
                <a:solidFill>
                  <a:srgbClr val="002060"/>
                </a:solidFill>
                <a:latin typeface="Calibri" panose="020F0502020204030204" pitchFamily="34" charset="0"/>
                <a:cs typeface="Calibri" panose="020F0502020204030204" pitchFamily="34" charset="0"/>
              </a:rPr>
              <a:t> 4 </a:t>
            </a:r>
            <a:r>
              <a:rPr lang="en-US" altLang="en-US" sz="3200" b="1" dirty="0" err="1">
                <a:solidFill>
                  <a:srgbClr val="002060"/>
                </a:solidFill>
                <a:latin typeface="Calibri" panose="020F0502020204030204" pitchFamily="34" charset="0"/>
                <a:cs typeface="Calibri" panose="020F0502020204030204" pitchFamily="34" charset="0"/>
              </a:rPr>
              <a:t>và</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ghi</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lại</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thảo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luận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vào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8" name="Table 7">
            <a:extLst>
              <a:ext uri="{FF2B5EF4-FFF2-40B4-BE49-F238E27FC236}">
                <a16:creationId xmlns:a16="http://schemas.microsoft.com/office/drawing/2014/main" id="{92B90612-BA94-F769-75F4-95FF487EE82D}"/>
              </a:ext>
            </a:extLst>
          </p:cNvPr>
          <p:cNvGraphicFramePr>
            <a:graphicFrameLocks noGrp="1"/>
          </p:cNvGraphicFramePr>
          <p:nvPr>
            <p:extLst>
              <p:ext uri="{D42A27DB-BD31-4B8C-83A1-F6EECF244321}">
                <p14:modId xmlns:p14="http://schemas.microsoft.com/office/powerpoint/2010/main" val="1782421568"/>
              </p:ext>
            </p:extLst>
          </p:nvPr>
        </p:nvGraphicFramePr>
        <p:xfrm>
          <a:off x="1349828" y="1719943"/>
          <a:ext cx="9764486" cy="4114800"/>
        </p:xfrm>
        <a:graphic>
          <a:graphicData uri="http://schemas.openxmlformats.org/drawingml/2006/table">
            <a:tbl>
              <a:tblPr firstRow="1" firstCol="1" bandRow="1">
                <a:tableStyleId>{5C22544A-7EE6-4342-B048-85BDC9FD1C3A}</a:tableStyleId>
              </a:tblPr>
              <a:tblGrid>
                <a:gridCol w="2440337">
                  <a:extLst>
                    <a:ext uri="{9D8B030D-6E8A-4147-A177-3AD203B41FA5}">
                      <a16:colId xmlns:a16="http://schemas.microsoft.com/office/drawing/2014/main" val="977550890"/>
                    </a:ext>
                  </a:extLst>
                </a:gridCol>
                <a:gridCol w="2441383">
                  <a:extLst>
                    <a:ext uri="{9D8B030D-6E8A-4147-A177-3AD203B41FA5}">
                      <a16:colId xmlns:a16="http://schemas.microsoft.com/office/drawing/2014/main" val="1992882596"/>
                    </a:ext>
                  </a:extLst>
                </a:gridCol>
                <a:gridCol w="2441383">
                  <a:extLst>
                    <a:ext uri="{9D8B030D-6E8A-4147-A177-3AD203B41FA5}">
                      <a16:colId xmlns:a16="http://schemas.microsoft.com/office/drawing/2014/main" val="3172744536"/>
                    </a:ext>
                  </a:extLst>
                </a:gridCol>
                <a:gridCol w="2441383">
                  <a:extLst>
                    <a:ext uri="{9D8B030D-6E8A-4147-A177-3AD203B41FA5}">
                      <a16:colId xmlns:a16="http://schemas.microsoft.com/office/drawing/2014/main" val="349737575"/>
                    </a:ext>
                  </a:extLst>
                </a:gridCol>
              </a:tblGrid>
              <a:tr h="685800">
                <a:tc rowSpan="2">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Tên hoa</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Hoa lưỡng tính</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marR="0" algn="ctr">
                        <a:lnSpc>
                          <a:spcPct val="115000"/>
                        </a:lnSpc>
                        <a:spcBef>
                          <a:spcPts val="0"/>
                        </a:spcBef>
                        <a:spcAft>
                          <a:spcPts val="0"/>
                        </a:spcAft>
                      </a:pPr>
                      <a:r>
                        <a:rPr lang="vi-VN" sz="3200" kern="0">
                          <a:solidFill>
                            <a:srgbClr val="002060"/>
                          </a:solidFill>
                          <a:effectLst/>
                          <a:latin typeface="Cambria" panose="02040503050406030204" pitchFamily="18" charset="0"/>
                          <a:ea typeface="Cambria" panose="02040503050406030204" pitchFamily="18" charset="0"/>
                        </a:rPr>
                        <a:t>Hoa đơn tính</a:t>
                      </a:r>
                      <a:endParaRPr lang="en-US" sz="28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650578229"/>
                  </a:ext>
                </a:extLst>
              </a:tr>
              <a:tr h="68580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vi-VN" sz="3200" kern="0">
                          <a:solidFill>
                            <a:srgbClr val="002060"/>
                          </a:solidFill>
                          <a:effectLst/>
                          <a:latin typeface="Cambria" panose="02040503050406030204" pitchFamily="18" charset="0"/>
                          <a:ea typeface="Cambria" panose="02040503050406030204" pitchFamily="18" charset="0"/>
                        </a:rPr>
                        <a:t>Hoa đực</a:t>
                      </a:r>
                      <a:endParaRPr lang="en-US" sz="28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Hoa cái</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23510179"/>
                  </a:ext>
                </a:extLst>
              </a:tr>
              <a:tr h="685800">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6544068"/>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7080402"/>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4271208"/>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4157445"/>
                  </a:ext>
                </a:extLst>
              </a:tr>
            </a:tbl>
          </a:graphicData>
        </a:graphic>
      </p:graphicFrame>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81296" y="1439009"/>
            <a:ext cx="103193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Cơ quan nào là cơ quan sinh sản của thực vật có hoa?</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800842"/>
            <a:ext cx="8450447" cy="1754326"/>
          </a:xfrm>
          <a:prstGeom prst="rect">
            <a:avLst/>
          </a:prstGeom>
          <a:noFill/>
        </p:spPr>
        <p:txBody>
          <a:bodyPr wrap="square" rtlCol="0">
            <a:spAutoFit/>
          </a:bodyPr>
          <a:lstStyle/>
          <a:p>
            <a:pPr lvl="0" algn="just"/>
            <a:r>
              <a:rPr lang="vi-VN" sz="5400" dirty="0">
                <a:ln w="0"/>
                <a:solidFill>
                  <a:srgbClr val="FF0000"/>
                </a:solidFill>
                <a:latin typeface="Calibri" panose="020F0502020204030204" pitchFamily="34" charset="0"/>
                <a:ea typeface="LNTH-LuoLuoNotangYuanTi 1" pitchFamily="2" charset="-128"/>
                <a:cs typeface="Calibri" panose="020F0502020204030204" pitchFamily="34" charset="0"/>
              </a:rPr>
              <a:t>Hoa là cơ quan sinh sản của thực vật có hoa.</a:t>
            </a:r>
            <a:endParaRPr kumimoji="0" lang="vi-VN" sz="54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2781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937042" y="4581128"/>
            <a:ext cx="6533200" cy="110799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470242" y="2905953"/>
            <a:ext cx="2357024" cy="3350350"/>
          </a:xfrm>
          <a:prstGeom prst="round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59525" y="1754695"/>
            <a:ext cx="103193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Hoa có những loại nào?</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158585"/>
            <a:ext cx="8450447" cy="1938992"/>
          </a:xfrm>
          <a:prstGeom prst="rect">
            <a:avLst/>
          </a:prstGeom>
          <a:noFill/>
        </p:spPr>
        <p:txBody>
          <a:bodyPr wrap="square" rtlCol="0">
            <a:spAutoFit/>
          </a:bodyPr>
          <a:lstStyle/>
          <a:p>
            <a:pPr lvl="0" algn="just"/>
            <a:r>
              <a:rPr lang="vi-VN" sz="6000" dirty="0">
                <a:ln w="0"/>
                <a:solidFill>
                  <a:srgbClr val="FF0000"/>
                </a:solidFill>
                <a:latin typeface="Calibri" panose="020F0502020204030204" pitchFamily="34" charset="0"/>
                <a:ea typeface="LNTH-LuoLuoNotangYuanTi 1" pitchFamily="2" charset="-128"/>
                <a:cs typeface="Calibri" panose="020F0502020204030204" pitchFamily="34" charset="0"/>
              </a:rPr>
              <a:t>Hoa đơn tính và hoa lưỡng tính.</a:t>
            </a:r>
            <a:endParaRPr kumimoji="0" lang="vi-VN" sz="60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3329873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59525" y="1754695"/>
            <a:ext cx="103193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Làm thế nào để phân biệt hoa lưỡng tính và hoa đơn tính?</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805382" y="3746414"/>
            <a:ext cx="8733476" cy="1446550"/>
          </a:xfrm>
          <a:prstGeom prst="rect">
            <a:avLst/>
          </a:prstGeom>
          <a:noFill/>
        </p:spPr>
        <p:txBody>
          <a:bodyPr wrap="square" rtlCol="0">
            <a:spAutoFit/>
          </a:bodyPr>
          <a:lstStyle/>
          <a:p>
            <a:pPr lvl="0" algn="just"/>
            <a:r>
              <a:rPr lang="vi-VN" sz="4400" dirty="0">
                <a:ln w="0"/>
                <a:solidFill>
                  <a:srgbClr val="FF0000"/>
                </a:solidFill>
                <a:latin typeface="Calibri" panose="020F0502020204030204" pitchFamily="34" charset="0"/>
                <a:ea typeface="LNTH-LuoLuoNotangYuanTi 1" pitchFamily="2" charset="-128"/>
                <a:cs typeface="Calibri" panose="020F0502020204030204" pitchFamily="34" charset="0"/>
              </a:rPr>
              <a:t>- Hoa lưỡng tính có cả nhị và nhụy.</a:t>
            </a:r>
          </a:p>
          <a:p>
            <a:pPr lvl="0" algn="just"/>
            <a:r>
              <a:rPr lang="vi-VN" sz="4400" dirty="0">
                <a:ln w="0"/>
                <a:solidFill>
                  <a:srgbClr val="FF0000"/>
                </a:solidFill>
                <a:latin typeface="Calibri" panose="020F0502020204030204" pitchFamily="34" charset="0"/>
                <a:ea typeface="LNTH-LuoLuoNotangYuanTi 1" pitchFamily="2" charset="-128"/>
                <a:cs typeface="Calibri" panose="020F0502020204030204" pitchFamily="34" charset="0"/>
              </a:rPr>
              <a:t>- Hoa đơn tính chỉ có nhị hoặc nhụy.</a:t>
            </a: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58904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6"/>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9"/>
            <a:ext cx="12192000" cy="68580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0"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1"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1"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27" presetClass="emph" presetSubtype="0" fill="remove" nodeType="clickEffect">
                                  <p:stCondLst>
                                    <p:cond delay="0"/>
                                  </p:stCondLst>
                                  <p:childTnLst>
                                    <p:animClr clrSpc="rgb" dir="cw">
                                      <p:cBhvr override="childStyle">
                                        <p:cTn id="49" dur="250" autoRev="1" fill="remove"/>
                                        <p:tgtEl>
                                          <p:spTgt spid="25"/>
                                        </p:tgtEl>
                                        <p:attrNameLst>
                                          <p:attrName>style.color</p:attrName>
                                        </p:attrNameLst>
                                      </p:cBhvr>
                                      <p:to>
                                        <a:schemeClr val="bg1"/>
                                      </p:to>
                                    </p:animClr>
                                    <p:animClr clrSpc="rgb" dir="cw">
                                      <p:cBhvr>
                                        <p:cTn id="50" dur="250" autoRev="1" fill="remove"/>
                                        <p:tgtEl>
                                          <p:spTgt spid="25"/>
                                        </p:tgtEl>
                                        <p:attrNameLst>
                                          <p:attrName>fillcolor</p:attrName>
                                        </p:attrNameLst>
                                      </p:cBhvr>
                                      <p:to>
                                        <a:schemeClr val="bg1"/>
                                      </p:to>
                                    </p:animClr>
                                    <p:set>
                                      <p:cBhvr>
                                        <p:cTn id="51" dur="250" autoRev="1" fill="remove"/>
                                        <p:tgtEl>
                                          <p:spTgt spid="25"/>
                                        </p:tgtEl>
                                        <p:attrNameLst>
                                          <p:attrName>fill.type</p:attrName>
                                        </p:attrNameLst>
                                      </p:cBhvr>
                                      <p:to>
                                        <p:strVal val="solid"/>
                                      </p:to>
                                    </p:set>
                                    <p:set>
                                      <p:cBhvr>
                                        <p:cTn id="5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3770432" y="1555904"/>
            <a:ext cx="8132120"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4" name="Round Diagonal Corner Rectangle 3"/>
          <p:cNvSpPr/>
          <p:nvPr/>
        </p:nvSpPr>
        <p:spPr>
          <a:xfrm>
            <a:off x="5181600" y="3163931"/>
            <a:ext cx="6260892"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Hoa </a:t>
            </a:r>
            <a:r>
              <a:rPr lang="en-US" sz="5400" dirty="0" err="1">
                <a:solidFill>
                  <a:prstClr val="black"/>
                </a:solidFill>
                <a:latin typeface="Calibri"/>
              </a:rPr>
              <a:t>hồng</a:t>
            </a:r>
            <a:endParaRPr lang="en-US" sz="5400" dirty="0">
              <a:solidFill>
                <a:prstClr val="black"/>
              </a:solidFill>
              <a:latin typeface="Calibri"/>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026" name="Picture 2" descr="Bông Hoa Hồng đẹp PNG Images | EPS Free Download - Pikbest">
            <a:extLst>
              <a:ext uri="{FF2B5EF4-FFF2-40B4-BE49-F238E27FC236}">
                <a16:creationId xmlns:a16="http://schemas.microsoft.com/office/drawing/2014/main" id="{F8774B16-B133-5465-7F4B-89F8173A8C9D}"/>
              </a:ext>
            </a:extLst>
          </p:cNvPr>
          <p:cNvPicPr>
            <a:picLocks noChangeAspect="1" noChangeArrowheads="1"/>
          </p:cNvPicPr>
          <p:nvPr/>
        </p:nvPicPr>
        <p:blipFill>
          <a:blip r:embed="rId4">
            <a:biLevel thresh="50000"/>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4680" y="878840"/>
            <a:ext cx="5979160" cy="597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ông Hoa Hồng đẹp PNG Images | EPS Free Download - Pikbest">
            <a:extLst>
              <a:ext uri="{FF2B5EF4-FFF2-40B4-BE49-F238E27FC236}">
                <a16:creationId xmlns:a16="http://schemas.microsoft.com/office/drawing/2014/main" id="{B9867B3D-33A1-220C-EEBA-0629103FE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665480"/>
            <a:ext cx="66294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8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15" name="Round Diagonal Corner Rectangle 1">
            <a:extLst>
              <a:ext uri="{FF2B5EF4-FFF2-40B4-BE49-F238E27FC236}">
                <a16:creationId xmlns:a16="http://schemas.microsoft.com/office/drawing/2014/main" id="{5B1CCB15-B5F6-E58D-5AE0-6F9650AA60C9}"/>
              </a:ext>
            </a:extLst>
          </p:cNvPr>
          <p:cNvSpPr/>
          <p:nvPr/>
        </p:nvSpPr>
        <p:spPr>
          <a:xfrm>
            <a:off x="4389120" y="1555904"/>
            <a:ext cx="7513432"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16" name="Round Diagonal Corner Rectangle 3">
            <a:extLst>
              <a:ext uri="{FF2B5EF4-FFF2-40B4-BE49-F238E27FC236}">
                <a16:creationId xmlns:a16="http://schemas.microsoft.com/office/drawing/2014/main" id="{D287B479-1B5F-647D-D3FA-2F5D4AD014C7}"/>
              </a:ext>
            </a:extLst>
          </p:cNvPr>
          <p:cNvSpPr/>
          <p:nvPr/>
        </p:nvSpPr>
        <p:spPr>
          <a:xfrm>
            <a:off x="5181600" y="3163931"/>
            <a:ext cx="6260892"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a:t>
            </a:r>
          </a:p>
          <a:p>
            <a:pPr algn="ctr"/>
            <a:r>
              <a:rPr lang="en-US" sz="5400" dirty="0">
                <a:solidFill>
                  <a:prstClr val="black"/>
                </a:solidFill>
                <a:latin typeface="Calibri"/>
              </a:rPr>
              <a:t>Hoa </a:t>
            </a:r>
            <a:r>
              <a:rPr lang="en-US" sz="5400" dirty="0" err="1">
                <a:solidFill>
                  <a:prstClr val="black"/>
                </a:solidFill>
                <a:latin typeface="Calibri"/>
              </a:rPr>
              <a:t>hướng</a:t>
            </a:r>
            <a:r>
              <a:rPr lang="en-US" sz="5400" dirty="0">
                <a:solidFill>
                  <a:prstClr val="black"/>
                </a:solidFill>
                <a:latin typeface="Calibri"/>
              </a:rPr>
              <a:t> </a:t>
            </a:r>
            <a:r>
              <a:rPr lang="en-US" sz="5400" dirty="0" err="1">
                <a:solidFill>
                  <a:prstClr val="black"/>
                </a:solidFill>
                <a:latin typeface="Calibri"/>
              </a:rPr>
              <a:t>dương</a:t>
            </a:r>
            <a:endParaRPr lang="en-US" sz="5400" dirty="0">
              <a:solidFill>
                <a:prstClr val="black"/>
              </a:solidFill>
              <a:latin typeface="Calibri"/>
            </a:endParaRPr>
          </a:p>
        </p:txBody>
      </p:sp>
      <p:sp>
        <p:nvSpPr>
          <p:cNvPr id="17" name="Left Arrow 4">
            <a:hlinkClick r:id="rId3" action="ppaction://hlinksldjump"/>
            <a:extLst>
              <a:ext uri="{FF2B5EF4-FFF2-40B4-BE49-F238E27FC236}">
                <a16:creationId xmlns:a16="http://schemas.microsoft.com/office/drawing/2014/main" id="{CA85DBBD-F751-A856-B2D0-C8CB919302F0}"/>
              </a:ext>
            </a:extLst>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8" name="Picture 17" descr="A sunflower with green leaves&#10;&#10;Description automatically generated">
            <a:extLst>
              <a:ext uri="{FF2B5EF4-FFF2-40B4-BE49-F238E27FC236}">
                <a16:creationId xmlns:a16="http://schemas.microsoft.com/office/drawing/2014/main" id="{D2D0498C-5250-75B8-901D-76EDA5A637C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325120"/>
            <a:ext cx="5080000" cy="6858000"/>
          </a:xfrm>
          <a:prstGeom prst="rect">
            <a:avLst/>
          </a:prstGeom>
        </p:spPr>
      </p:pic>
      <p:pic>
        <p:nvPicPr>
          <p:cNvPr id="19" name="Picture 18" descr="A sunflower with green leaves&#10;&#10;Description automatically generated">
            <a:extLst>
              <a:ext uri="{FF2B5EF4-FFF2-40B4-BE49-F238E27FC236}">
                <a16:creationId xmlns:a16="http://schemas.microsoft.com/office/drawing/2014/main" id="{BF2EE617-0F4A-73A6-44BF-5F0723830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5280"/>
            <a:ext cx="5080000" cy="6858000"/>
          </a:xfrm>
          <a:prstGeom prst="rect">
            <a:avLst/>
          </a:prstGeom>
        </p:spPr>
      </p:pic>
    </p:spTree>
    <p:extLst>
      <p:ext uri="{BB962C8B-B14F-4D97-AF65-F5344CB8AC3E}">
        <p14:creationId xmlns:p14="http://schemas.microsoft.com/office/powerpoint/2010/main" val="2791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2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3" name="Round Diagonal Corner Rectangle 1">
            <a:extLst>
              <a:ext uri="{FF2B5EF4-FFF2-40B4-BE49-F238E27FC236}">
                <a16:creationId xmlns:a16="http://schemas.microsoft.com/office/drawing/2014/main" id="{9E592A4A-F3B4-4941-379C-C8F5C74E2D08}"/>
              </a:ext>
            </a:extLst>
          </p:cNvPr>
          <p:cNvSpPr/>
          <p:nvPr/>
        </p:nvSpPr>
        <p:spPr>
          <a:xfrm>
            <a:off x="4389120" y="1555904"/>
            <a:ext cx="7513432"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7" name="Round Diagonal Corner Rectangle 3">
            <a:extLst>
              <a:ext uri="{FF2B5EF4-FFF2-40B4-BE49-F238E27FC236}">
                <a16:creationId xmlns:a16="http://schemas.microsoft.com/office/drawing/2014/main" id="{CBDF931E-42B0-6CF4-F538-8EB9D93CF8C7}"/>
              </a:ext>
            </a:extLst>
          </p:cNvPr>
          <p:cNvSpPr/>
          <p:nvPr/>
        </p:nvSpPr>
        <p:spPr>
          <a:xfrm>
            <a:off x="6278880" y="3377291"/>
            <a:ext cx="4765040" cy="1621429"/>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a:t>
            </a:r>
          </a:p>
          <a:p>
            <a:pPr algn="ctr"/>
            <a:r>
              <a:rPr lang="en-US" sz="5400" dirty="0">
                <a:solidFill>
                  <a:prstClr val="black"/>
                </a:solidFill>
                <a:latin typeface="Calibri"/>
              </a:rPr>
              <a:t>Hoa </a:t>
            </a:r>
            <a:r>
              <a:rPr lang="en-US" sz="5400" dirty="0" err="1">
                <a:solidFill>
                  <a:prstClr val="black"/>
                </a:solidFill>
                <a:latin typeface="Calibri"/>
              </a:rPr>
              <a:t>lan</a:t>
            </a:r>
            <a:endParaRPr lang="en-US" sz="5400" dirty="0">
              <a:solidFill>
                <a:prstClr val="black"/>
              </a:solidFill>
              <a:latin typeface="Calibri"/>
            </a:endParaRPr>
          </a:p>
        </p:txBody>
      </p:sp>
      <p:sp>
        <p:nvSpPr>
          <p:cNvPr id="8" name="Left Arrow 4">
            <a:hlinkClick r:id="rId3" action="ppaction://hlinksldjump"/>
            <a:extLst>
              <a:ext uri="{FF2B5EF4-FFF2-40B4-BE49-F238E27FC236}">
                <a16:creationId xmlns:a16="http://schemas.microsoft.com/office/drawing/2014/main" id="{BFC1EE52-8B58-FF27-511A-19645A94A8F8}"/>
              </a:ext>
            </a:extLst>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2" name="Picture 11" descr="A close up of a flower&#10;&#10;Description automatically generated">
            <a:extLst>
              <a:ext uri="{FF2B5EF4-FFF2-40B4-BE49-F238E27FC236}">
                <a16:creationId xmlns:a16="http://schemas.microsoft.com/office/drawing/2014/main" id="{5F86CE49-A2DF-5BCD-6031-BF3A27A18AC8}"/>
              </a:ext>
            </a:extLst>
          </p:cNvPr>
          <p:cNvPicPr>
            <a:picLocks noChangeAspect="1"/>
          </p:cNvPicPr>
          <p:nvPr/>
        </p:nvPicPr>
        <p:blipFill>
          <a:blip r:embed="rId4" cstate="hqprint">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422388"/>
            <a:ext cx="6040642" cy="5252732"/>
          </a:xfrm>
          <a:prstGeom prst="rect">
            <a:avLst/>
          </a:prstGeom>
        </p:spPr>
      </p:pic>
      <p:pic>
        <p:nvPicPr>
          <p:cNvPr id="14" name="Picture 13" descr="A close up of a flower&#10;&#10;Description automatically generated">
            <a:extLst>
              <a:ext uri="{FF2B5EF4-FFF2-40B4-BE49-F238E27FC236}">
                <a16:creationId xmlns:a16="http://schemas.microsoft.com/office/drawing/2014/main" id="{378FDF18-3456-6464-81C5-B9CF9DC4D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7" y="1249680"/>
            <a:ext cx="6759201" cy="5877566"/>
          </a:xfrm>
          <a:prstGeom prst="rect">
            <a:avLst/>
          </a:prstGeom>
        </p:spPr>
      </p:pic>
    </p:spTree>
    <p:extLst>
      <p:ext uri="{BB962C8B-B14F-4D97-AF65-F5344CB8AC3E}">
        <p14:creationId xmlns:p14="http://schemas.microsoft.com/office/powerpoint/2010/main" val="39661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6"/>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7"/>
          <a:stretch>
            <a:fillRect/>
          </a:stretch>
        </p:blipFill>
        <p:spPr>
          <a:xfrm>
            <a:off x="732816" y="1778602"/>
            <a:ext cx="10290940" cy="2865368"/>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E537DC6-6D09-9677-4335-EF864C227E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33313" y="5370149"/>
            <a:ext cx="994207" cy="99420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39E7D768-944B-BB89-29C4-47F7C36C28BC}"/>
              </a:ext>
            </a:extLst>
          </p:cNvPr>
          <p:cNvPicPr>
            <a:picLocks noChangeAspect="1"/>
          </p:cNvPicPr>
          <p:nvPr/>
        </p:nvPicPr>
        <p:blipFill>
          <a:blip r:embed="rId9"/>
          <a:stretch>
            <a:fillRect/>
          </a:stretch>
        </p:blipFill>
        <p:spPr>
          <a:xfrm>
            <a:off x="6317871" y="1567902"/>
            <a:ext cx="4895512" cy="313361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359</Words>
  <Application>Microsoft Office PowerPoint</Application>
  <PresentationFormat>Widescreen</PresentationFormat>
  <Paragraphs>59</Paragraphs>
  <Slides>22</Slides>
  <Notes>0</Notes>
  <HiddenSlides>0</HiddenSlides>
  <MMClips>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22</vt:i4>
      </vt:variant>
    </vt:vector>
  </HeadingPairs>
  <TitlesOfParts>
    <vt:vector size="42" baseType="lpstr">
      <vt:lpstr>等线</vt:lpstr>
      <vt:lpstr>等线 Light</vt:lpstr>
      <vt:lpstr>Microsoft YaHei</vt:lpstr>
      <vt:lpstr>Aptos</vt:lpstr>
      <vt:lpstr>Aptos Display</vt:lpstr>
      <vt:lpstr>Arial</vt:lpstr>
      <vt:lpstr>Calibri</vt:lpstr>
      <vt:lpstr>Calibri Light</vt:lpstr>
      <vt:lpstr>Cambria</vt:lpstr>
      <vt:lpstr>Just Another Hand</vt:lpstr>
      <vt:lpstr>SVN-Adam Gorry</vt:lpstr>
      <vt:lpstr>SVN-Newton</vt:lpstr>
      <vt:lpstr>Times New Roman</vt:lpstr>
      <vt:lpstr>字魂59号-创粗黑</vt:lpstr>
      <vt:lpstr>1_Office Theme</vt:lpstr>
      <vt:lpstr>Office 主题​​</vt:lpstr>
      <vt:lpstr>Office Theme</vt:lpstr>
      <vt:lpstr>2_Office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OANH</cp:lastModifiedBy>
  <cp:revision>69</cp:revision>
  <dcterms:created xsi:type="dcterms:W3CDTF">2023-10-31T07:14:54Z</dcterms:created>
  <dcterms:modified xsi:type="dcterms:W3CDTF">2025-11-25T08:07:55Z</dcterms:modified>
</cp:coreProperties>
</file>