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57" r:id="rId3"/>
    <p:sldId id="260" r:id="rId4"/>
    <p:sldId id="261" r:id="rId5"/>
    <p:sldId id="275" r:id="rId6"/>
    <p:sldId id="258" r:id="rId7"/>
    <p:sldId id="266" r:id="rId8"/>
    <p:sldId id="273" r:id="rId9"/>
    <p:sldId id="264" r:id="rId10"/>
    <p:sldId id="276" r:id="rId11"/>
    <p:sldId id="277" r:id="rId12"/>
    <p:sldId id="274" r:id="rId13"/>
    <p:sldId id="267" r:id="rId14"/>
    <p:sldId id="278" r:id="rId15"/>
    <p:sldId id="279" r:id="rId16"/>
    <p:sldId id="280" r:id="rId17"/>
    <p:sldId id="268" r:id="rId18"/>
    <p:sldId id="272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  <a:srgbClr val="EAB200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7.sv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6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8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4.svg"/><Relationship Id="rId4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9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9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9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9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3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4.sv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7.sv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6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41" Type="http://schemas.openxmlformats.org/officeDocument/2006/relationships/image" Target="../media/image15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8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4.svg"/><Relationship Id="rId4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4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4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1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24.png"/><Relationship Id="rId3" Type="http://schemas.openxmlformats.org/officeDocument/2006/relationships/image" Target="../media/image2.svg"/><Relationship Id="rId12" Type="http://schemas.openxmlformats.org/officeDocument/2006/relationships/image" Target="../media/image21.png"/><Relationship Id="rId17" Type="http://schemas.openxmlformats.org/officeDocument/2006/relationships/image" Target="../media/image23.jpeg"/><Relationship Id="rId2" Type="http://schemas.openxmlformats.org/officeDocument/2006/relationships/image" Target="../media/image20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5" Type="http://schemas.openxmlformats.org/officeDocument/2006/relationships/image" Target="../media/image12.svg"/><Relationship Id="rId4" Type="http://schemas.openxmlformats.org/officeDocument/2006/relationships/image" Target="../media/image9.pn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1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8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4.svg"/><Relationship Id="rId4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834364" y="2477075"/>
            <a:ext cx="156591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spc="175" dirty="0" smtClean="0">
                <a:solidFill>
                  <a:srgbClr val="EB5D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u="none" spc="175" dirty="0">
              <a:solidFill>
                <a:srgbClr val="EB5D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82109">
            <a:off x="-630730" y="8396905"/>
            <a:ext cx="20589288" cy="124658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056307" y="5595749"/>
            <a:ext cx="3228386" cy="45296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577642">
            <a:off x="16547514" y="6414524"/>
            <a:ext cx="681355" cy="6689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797502">
            <a:off x="11965241" y="858899"/>
            <a:ext cx="770385" cy="7563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577642">
            <a:off x="1660340" y="975349"/>
            <a:ext cx="533173" cy="5234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78644">
            <a:off x="5393007" y="7773159"/>
            <a:ext cx="770385" cy="756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184333" y="876300"/>
            <a:ext cx="16296175" cy="1429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500" b="1" i="1" spc="-144" dirty="0" smtClean="0">
              <a:solidFill>
                <a:srgbClr val="003D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64820" y="3447696"/>
            <a:ext cx="14935200" cy="3657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3800" dirty="0" smtClean="0">
                <a:solidFill>
                  <a:schemeClr val="tx1"/>
                </a:solidFill>
              </a:rPr>
              <a:t>Để </a:t>
            </a:r>
            <a:r>
              <a:rPr lang="vi-VN" sz="3800" dirty="0">
                <a:solidFill>
                  <a:schemeClr val="tx1"/>
                </a:solidFill>
              </a:rPr>
              <a:t>nhớ và kể lại chuyện cho em gái nghe, Rô-linh bắt đâu ghi lại những câu chuyện của mình trên giấy</a:t>
            </a:r>
            <a:r>
              <a:rPr lang="vi-VN" sz="3800" dirty="0" smtClean="0">
                <a:solidFill>
                  <a:schemeClr val="tx1"/>
                </a:solidFill>
              </a:rPr>
              <a:t>.</a:t>
            </a:r>
            <a:endParaRPr lang="en-US" sz="3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3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184333" y="876300"/>
            <a:ext cx="16296175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en-US" sz="4500" b="1" i="1" spc="-144" dirty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Ở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500" b="1" i="1" spc="-144" dirty="0" smtClean="0">
              <a:solidFill>
                <a:srgbClr val="003D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64820" y="3447696"/>
            <a:ext cx="14935200" cy="29912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3800" dirty="0">
                <a:solidFill>
                  <a:schemeClr val="tx1"/>
                </a:solidFill>
              </a:rPr>
              <a:t>Ở trường phổ thông, Rô-linh là học sinh tài năng nhất.</a:t>
            </a:r>
            <a:endParaRPr lang="en-US" sz="3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2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E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77688" y="2788504"/>
            <a:ext cx="10992684" cy="139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55"/>
              </a:lnSpc>
            </a:pPr>
            <a:r>
              <a:rPr lang="en-US" sz="9600" b="1" spc="167" dirty="0" smtClean="0">
                <a:solidFill>
                  <a:srgbClr val="FF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9600" b="1" u="none" spc="167" dirty="0">
              <a:solidFill>
                <a:srgbClr val="FFF9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20202" y="8198174"/>
            <a:ext cx="20267146" cy="64117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3028" flipH="1">
            <a:off x="5002567" y="5590330"/>
            <a:ext cx="4407955" cy="41434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9948093" y="6523410"/>
            <a:ext cx="3386729" cy="33436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577642">
            <a:off x="15540267" y="2714522"/>
            <a:ext cx="823428" cy="8084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577642">
            <a:off x="3878098" y="2160617"/>
            <a:ext cx="770385" cy="756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78644">
            <a:off x="10184948" y="5260714"/>
            <a:ext cx="770385" cy="75637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00000">
            <a:off x="1264805" y="6913795"/>
            <a:ext cx="483605" cy="4748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00000">
            <a:off x="17017497" y="7763514"/>
            <a:ext cx="483605" cy="47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60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634618" flipV="1">
            <a:off x="-2094303" y="-5547988"/>
            <a:ext cx="21411149" cy="848774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895600" y="876300"/>
            <a:ext cx="12328338" cy="1013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6400" b="1" spc="-144" dirty="0" smtClean="0">
                <a:solidFill>
                  <a:srgbClr val="FF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Ý EM THÍCH</a:t>
            </a:r>
            <a:endParaRPr lang="en-US" sz="6400" b="1" spc="-144" dirty="0">
              <a:solidFill>
                <a:srgbClr val="FFF9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8216170">
            <a:off x="682404" y="5703187"/>
            <a:ext cx="692592" cy="67999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326395">
            <a:off x="16233167" y="2167543"/>
            <a:ext cx="909265" cy="8927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20769" y="3075195"/>
            <a:ext cx="14478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Di,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hay?</a:t>
            </a:r>
          </a:p>
          <a:p>
            <a:pPr marL="3200400" lvl="5" indent="-914400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200400" lvl="5" indent="-914400">
              <a:lnSpc>
                <a:spcPct val="200000"/>
              </a:lnSpc>
              <a:buAutoNum type="alphaL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200400" lvl="5" indent="-914400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634618" flipV="1">
            <a:off x="-2094303" y="-5547988"/>
            <a:ext cx="21411149" cy="848774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895600" y="876300"/>
            <a:ext cx="12328338" cy="1013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6400" b="1" spc="-144" dirty="0" smtClean="0">
                <a:solidFill>
                  <a:srgbClr val="FF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Ý EM THÍCH</a:t>
            </a:r>
            <a:endParaRPr lang="en-US" sz="6400" b="1" spc="-144" dirty="0">
              <a:solidFill>
                <a:srgbClr val="FFF9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8216170">
            <a:off x="682404" y="5703187"/>
            <a:ext cx="692592" cy="67999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326395">
            <a:off x="16233167" y="2167543"/>
            <a:ext cx="909265" cy="8927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37670" y="3246620"/>
            <a:ext cx="155010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200400" lvl="5" indent="-914400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200400" lvl="5" indent="-914400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200400" lvl="5" indent="-914400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781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634618" flipV="1">
            <a:off x="-2094303" y="-5547988"/>
            <a:ext cx="21411149" cy="848774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895600" y="876300"/>
            <a:ext cx="12328338" cy="1013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6400" b="1" spc="-144" dirty="0" smtClean="0">
                <a:solidFill>
                  <a:srgbClr val="FF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Ý EM THÍCH</a:t>
            </a:r>
            <a:endParaRPr lang="en-US" sz="6400" b="1" spc="-144" dirty="0">
              <a:solidFill>
                <a:srgbClr val="FFF9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8216170">
            <a:off x="291262" y="5821757"/>
            <a:ext cx="692592" cy="67999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326395">
            <a:off x="16233167" y="2167543"/>
            <a:ext cx="909265" cy="8927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19200" y="3381590"/>
            <a:ext cx="1619906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Pót-tơ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Rô-linh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577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634618" flipV="1">
            <a:off x="-2094303" y="-5547988"/>
            <a:ext cx="21411149" cy="848774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895600" y="876300"/>
            <a:ext cx="12328338" cy="1013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6400" b="1" spc="-144" dirty="0" smtClean="0">
                <a:solidFill>
                  <a:srgbClr val="FF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Ý EM THÍCH</a:t>
            </a:r>
            <a:endParaRPr lang="en-US" sz="6400" b="1" spc="-144" dirty="0">
              <a:solidFill>
                <a:srgbClr val="FFF9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8216170">
            <a:off x="291262" y="5821757"/>
            <a:ext cx="692592" cy="67999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326395">
            <a:off x="16233167" y="2167543"/>
            <a:ext cx="909265" cy="8927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19200" y="3381590"/>
            <a:ext cx="161025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Pót-tơ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Rô-linh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,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,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3581400" y="69723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287000" y="6924675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8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E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4805">
            <a:off x="-1160660" y="8160553"/>
            <a:ext cx="22277642" cy="134881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4953001" y="952500"/>
            <a:ext cx="8382000" cy="1013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6400" b="1" spc="-144" dirty="0" smtClean="0">
                <a:solidFill>
                  <a:srgbClr val="FF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spc="-144" dirty="0">
              <a:solidFill>
                <a:srgbClr val="FFF9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3222491" y="5873564"/>
            <a:ext cx="4213735" cy="416010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577642">
            <a:off x="5227516" y="7389968"/>
            <a:ext cx="778888" cy="76472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700000">
            <a:off x="17146799" y="5283046"/>
            <a:ext cx="483605" cy="474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834364" y="2477075"/>
            <a:ext cx="156591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spc="175" dirty="0" smtClean="0">
                <a:solidFill>
                  <a:srgbClr val="EB5D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spc="175" dirty="0" smtClean="0">
                <a:solidFill>
                  <a:srgbClr val="EB5D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u="none" spc="175" dirty="0">
              <a:solidFill>
                <a:srgbClr val="EB5D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82109">
            <a:off x="-630730" y="8396905"/>
            <a:ext cx="20589288" cy="124658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056307" y="5595749"/>
            <a:ext cx="3228386" cy="45296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577642">
            <a:off x="16547514" y="6414524"/>
            <a:ext cx="681355" cy="6689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797502">
            <a:off x="11965241" y="858899"/>
            <a:ext cx="770385" cy="7563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577642">
            <a:off x="1660340" y="975349"/>
            <a:ext cx="533173" cy="5234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78644">
            <a:off x="5393007" y="7773159"/>
            <a:ext cx="770385" cy="75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223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38397" y="815714"/>
            <a:ext cx="12287405" cy="558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spc="-70" dirty="0" smtClean="0">
                <a:latin typeface="Arial" panose="020B0604020202020204" pitchFamily="34" charset="0"/>
                <a:cs typeface="Arial" panose="020B0604020202020204" pitchFamily="34" charset="0"/>
              </a:rPr>
              <a:t>BÀI 11</a:t>
            </a:r>
          </a:p>
          <a:p>
            <a:pPr algn="ctr">
              <a:lnSpc>
                <a:spcPct val="150000"/>
              </a:lnSpc>
            </a:pPr>
            <a:r>
              <a:rPr lang="en-US" sz="6000" b="1" i="1" spc="-7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6000" b="1" i="1" spc="-7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en-US" sz="6000" b="1" i="1" spc="-7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i="1" spc="-7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6000" b="1" i="1" spc="-7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algn="ctr">
              <a:lnSpc>
                <a:spcPct val="150000"/>
              </a:lnSpc>
            </a:pPr>
            <a:r>
              <a:rPr lang="en-US" sz="11000" b="1" spc="-70" dirty="0" smtClean="0">
                <a:solidFill>
                  <a:srgbClr val="EB5D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ƯƠM MẦM</a:t>
            </a:r>
            <a:endParaRPr lang="en-US" sz="11000" b="1" spc="-70" dirty="0">
              <a:solidFill>
                <a:srgbClr val="EB5D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642493"/>
            <a:ext cx="20267146" cy="64117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239000" y="6401859"/>
            <a:ext cx="3886200" cy="37378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577642">
            <a:off x="16731259" y="7702159"/>
            <a:ext cx="823428" cy="8084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577642">
            <a:off x="13316507" y="912448"/>
            <a:ext cx="770385" cy="7563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577642">
            <a:off x="1454094" y="2555511"/>
            <a:ext cx="770385" cy="7563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78644">
            <a:off x="4383357" y="6364140"/>
            <a:ext cx="770385" cy="756378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362420" y="1816575"/>
            <a:ext cx="2197688" cy="2234249"/>
          </a:xfrm>
          <a:prstGeom prst="rect">
            <a:avLst/>
          </a:prstGeom>
        </p:spPr>
      </p:pic>
      <p:pic>
        <p:nvPicPr>
          <p:cNvPr id="10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1"/>
              </a:ext>
            </a:extLst>
          </a:blip>
          <a:srcRect/>
          <a:stretch>
            <a:fillRect/>
          </a:stretch>
        </p:blipFill>
        <p:spPr>
          <a:xfrm>
            <a:off x="14187302" y="3812297"/>
            <a:ext cx="1568522" cy="1499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E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77688" y="2788504"/>
            <a:ext cx="10992684" cy="139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55"/>
              </a:lnSpc>
            </a:pPr>
            <a:r>
              <a:rPr lang="en-US" sz="9600" b="1" spc="167" dirty="0" smtClean="0">
                <a:solidFill>
                  <a:srgbClr val="FF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9600" b="1" u="none" spc="167" dirty="0">
              <a:solidFill>
                <a:srgbClr val="FFF9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20202" y="8198174"/>
            <a:ext cx="20267146" cy="64117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3028" flipH="1">
            <a:off x="5002567" y="5590330"/>
            <a:ext cx="4407955" cy="41434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9948093" y="6523410"/>
            <a:ext cx="3386729" cy="33436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577642">
            <a:off x="15540267" y="2714522"/>
            <a:ext cx="823428" cy="8084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577642">
            <a:off x="3878098" y="2160617"/>
            <a:ext cx="770385" cy="756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78644">
            <a:off x="10184948" y="5260714"/>
            <a:ext cx="770385" cy="75637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00000">
            <a:off x="1264805" y="6913795"/>
            <a:ext cx="483605" cy="4748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00000">
            <a:off x="17017497" y="7763514"/>
            <a:ext cx="483605" cy="474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6577642">
            <a:off x="11343637" y="949728"/>
            <a:ext cx="545401" cy="5354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078644">
            <a:off x="5370718" y="150844"/>
            <a:ext cx="654903" cy="64299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913647" y="240072"/>
            <a:ext cx="5270189" cy="1324189"/>
            <a:chOff x="0" y="0"/>
            <a:chExt cx="7026920" cy="1765586"/>
          </a:xfrm>
        </p:grpSpPr>
        <p:sp>
          <p:nvSpPr>
            <p:cNvPr id="6" name="TextBox 6"/>
            <p:cNvSpPr txBox="1"/>
            <p:nvPr/>
          </p:nvSpPr>
          <p:spPr>
            <a:xfrm>
              <a:off x="1682479" y="405780"/>
              <a:ext cx="5344441" cy="9917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759"/>
                </a:lnSpc>
              </a:pPr>
              <a:r>
                <a:rPr lang="vi-VN" sz="6000" b="1" spc="-96" dirty="0" smtClean="0">
                  <a:solidFill>
                    <a:srgbClr val="00765B"/>
                  </a:solidFill>
                </a:rPr>
                <a:t>Ư</a:t>
              </a:r>
              <a:r>
                <a:rPr lang="en-US" sz="6000" b="1" spc="-96" dirty="0" smtClean="0">
                  <a:solidFill>
                    <a:srgbClr val="0076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ƠM MẦM</a:t>
              </a:r>
              <a:endParaRPr lang="en-US" sz="6000" b="1" spc="-96" dirty="0">
                <a:solidFill>
                  <a:srgbClr val="0076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65586" cy="176558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002482" y="1546617"/>
            <a:ext cx="16354377" cy="173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150000"/>
              </a:lnSpc>
              <a:buAutoNum type="arabicPeriod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Pót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2482" y="3258869"/>
            <a:ext cx="1058675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ươm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ấu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Di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nỉ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hang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232" y="3391876"/>
            <a:ext cx="7027635" cy="6055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6577642">
            <a:off x="11343636" y="1204956"/>
            <a:ext cx="545401" cy="5354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078644">
            <a:off x="5034472" y="580669"/>
            <a:ext cx="654903" cy="64299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931211" y="495300"/>
            <a:ext cx="5270189" cy="1324189"/>
            <a:chOff x="0" y="0"/>
            <a:chExt cx="7026920" cy="1765586"/>
          </a:xfrm>
        </p:grpSpPr>
        <p:sp>
          <p:nvSpPr>
            <p:cNvPr id="6" name="TextBox 6"/>
            <p:cNvSpPr txBox="1"/>
            <p:nvPr/>
          </p:nvSpPr>
          <p:spPr>
            <a:xfrm>
              <a:off x="1682479" y="405780"/>
              <a:ext cx="5344441" cy="9917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759"/>
                </a:lnSpc>
              </a:pPr>
              <a:r>
                <a:rPr lang="vi-VN" sz="6000" b="1" spc="-96" dirty="0" smtClean="0">
                  <a:solidFill>
                    <a:srgbClr val="00765B"/>
                  </a:solidFill>
                </a:rPr>
                <a:t>Ư</a:t>
              </a:r>
              <a:r>
                <a:rPr lang="en-US" sz="6000" b="1" spc="-96" dirty="0" smtClean="0">
                  <a:solidFill>
                    <a:srgbClr val="0076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ƠM MẦM</a:t>
              </a:r>
              <a:endParaRPr lang="en-US" sz="6000" b="1" spc="-96" dirty="0">
                <a:solidFill>
                  <a:srgbClr val="0076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65586" cy="176558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020046" y="2123824"/>
            <a:ext cx="16354377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sởi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khổng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lồ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ng.</a:t>
            </a:r>
          </a:p>
          <a:p>
            <a:pPr algn="just"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ấu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4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E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248400" y="1349497"/>
            <a:ext cx="4686300" cy="686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20"/>
              </a:lnSpc>
            </a:pPr>
            <a:r>
              <a:rPr lang="en-US" sz="6400" b="1" spc="-86" dirty="0" smtClean="0">
                <a:solidFill>
                  <a:srgbClr val="FF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  <a:endParaRPr lang="en-US" sz="6400" b="1" spc="-86" dirty="0">
              <a:solidFill>
                <a:srgbClr val="FFF9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036368">
            <a:off x="10261741" y="3601517"/>
            <a:ext cx="15560440" cy="32706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663916" y="2957808"/>
            <a:ext cx="2197688" cy="223424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417553">
            <a:off x="16430398" y="7301983"/>
            <a:ext cx="2010075" cy="29798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6577642">
            <a:off x="17023723" y="1108678"/>
            <a:ext cx="823428" cy="80845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6577642">
            <a:off x="17719481" y="5778828"/>
            <a:ext cx="770385" cy="7563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078644">
            <a:off x="11810566" y="4413713"/>
            <a:ext cx="625857" cy="6144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33700"/>
            <a:ext cx="5363794" cy="40675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989" y="2324100"/>
            <a:ext cx="4090988" cy="50411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2950" y="7001243"/>
            <a:ext cx="6721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Pót-tơ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62947" y="7043980"/>
            <a:ext cx="6721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nỉ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dẳng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chối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838200" y="5143500"/>
            <a:ext cx="2931352" cy="46888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577642">
            <a:off x="15844486" y="864223"/>
            <a:ext cx="545401" cy="5354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78644">
            <a:off x="4655241" y="8353069"/>
            <a:ext cx="654903" cy="64299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276599" y="1478188"/>
            <a:ext cx="11430001" cy="2819400"/>
          </a:xfrm>
          <a:prstGeom prst="wedgeRoundRectCallout">
            <a:avLst>
              <a:gd name="adj1" fmla="val -47020"/>
              <a:gd name="adj2" fmla="val 58627"/>
              <a:gd name="adj3" fmla="val 16667"/>
            </a:avLst>
          </a:prstGeom>
          <a:solidFill>
            <a:srgbClr val="F6BB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5334000"/>
            <a:ext cx="10896600" cy="3124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chemeClr val="tx1"/>
                </a:solidFill>
              </a:rPr>
              <a:t>Câu chuyện nói về nhà văn Rô-linh nổi tiếng, tài năng của bà, và tài năng ấy đã được ươm mầm, phát triển như thế nào.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E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77688" y="2788504"/>
            <a:ext cx="10992684" cy="139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55"/>
              </a:lnSpc>
            </a:pPr>
            <a:r>
              <a:rPr lang="en-US" sz="9600" b="1" spc="167" dirty="0" smtClean="0">
                <a:solidFill>
                  <a:srgbClr val="FF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HIỂU</a:t>
            </a:r>
            <a:endParaRPr lang="en-US" sz="9600" b="1" u="none" spc="167" dirty="0">
              <a:solidFill>
                <a:srgbClr val="FFF9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20202" y="8198174"/>
            <a:ext cx="20267146" cy="64117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3028" flipH="1">
            <a:off x="5002567" y="5590330"/>
            <a:ext cx="4407955" cy="41434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9948093" y="6523410"/>
            <a:ext cx="3386729" cy="33436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577642">
            <a:off x="15540267" y="2714522"/>
            <a:ext cx="823428" cy="8084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577642">
            <a:off x="3878098" y="2160617"/>
            <a:ext cx="770385" cy="756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78644">
            <a:off x="10184948" y="5260714"/>
            <a:ext cx="770385" cy="75637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00000">
            <a:off x="1264805" y="6913795"/>
            <a:ext cx="483605" cy="4748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00000">
            <a:off x="17017497" y="7763514"/>
            <a:ext cx="483605" cy="47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76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184333" y="876300"/>
            <a:ext cx="16296175" cy="6578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1.Tài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ươm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500" b="1" i="1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500" b="1" i="1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indent="-742950">
              <a:lnSpc>
                <a:spcPct val="250000"/>
              </a:lnSpc>
              <a:buAutoNum type="alphaLcPeriod"/>
            </a:pP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endParaRPr lang="en-US" sz="4200" spc="-144" dirty="0" smtClean="0">
              <a:solidFill>
                <a:srgbClr val="003D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250000"/>
              </a:lnSpc>
              <a:buAutoNum type="alphaLcPeriod"/>
            </a:pP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en-US" sz="4200" spc="-144" dirty="0" smtClean="0">
              <a:solidFill>
                <a:srgbClr val="003D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250000"/>
              </a:lnSpc>
              <a:buAutoNum type="alphaLcPeriod"/>
            </a:pP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spc="-144" dirty="0" err="1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200" spc="-144" dirty="0" smtClean="0">
                <a:solidFill>
                  <a:srgbClr val="003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spc="-144" dirty="0">
              <a:solidFill>
                <a:srgbClr val="003D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3506">
            <a:off x="-801152" y="8768262"/>
            <a:ext cx="20267146" cy="6411788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14400" y="4762500"/>
            <a:ext cx="838200" cy="838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589</Words>
  <Application>Microsoft Office PowerPoint</Application>
  <PresentationFormat>Custom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Symbol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7</cp:revision>
  <dcterms:created xsi:type="dcterms:W3CDTF">2006-08-16T00:00:00Z</dcterms:created>
  <dcterms:modified xsi:type="dcterms:W3CDTF">2021-10-06T09:23:09Z</dcterms:modified>
  <dc:identifier>DAEsAij5lo8</dc:identifier>
</cp:coreProperties>
</file>