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8" r:id="rId6"/>
    <p:sldId id="269" r:id="rId7"/>
    <p:sldId id="270" r:id="rId8"/>
    <p:sldId id="282" r:id="rId9"/>
    <p:sldId id="281" r:id="rId10"/>
    <p:sldId id="260" r:id="rId11"/>
    <p:sldId id="284" r:id="rId12"/>
    <p:sldId id="285" r:id="rId13"/>
    <p:sldId id="286" r:id="rId14"/>
    <p:sldId id="267" r:id="rId15"/>
    <p:sldId id="288" r:id="rId16"/>
    <p:sldId id="289" r:id="rId17"/>
    <p:sldId id="265" r:id="rId18"/>
    <p:sldId id="266" r:id="rId19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38"/>
      </p:cViewPr>
      <p:guideLst>
        <p:guide orient="horz" pos="218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sv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svg"/><Relationship Id="rId7" Type="http://schemas.openxmlformats.org/officeDocument/2006/relationships/image" Target="../media/image16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svg"/><Relationship Id="rId4" Type="http://schemas.openxmlformats.org/officeDocument/2006/relationships/image" Target="../media/image10.png"/><Relationship Id="rId9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svg"/><Relationship Id="rId7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.svg"/><Relationship Id="rId5" Type="http://schemas.openxmlformats.org/officeDocument/2006/relationships/image" Target="../media/image4.sv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svg"/><Relationship Id="rId7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svg"/><Relationship Id="rId4" Type="http://schemas.openxmlformats.org/officeDocument/2006/relationships/image" Target="../media/image7.png"/><Relationship Id="rId9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920115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84226">
            <a:off x="63711" y="698849"/>
            <a:ext cx="4787743" cy="2446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01226">
            <a:off x="15383031" y="7114487"/>
            <a:ext cx="2596422" cy="260589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209800" y="3543300"/>
            <a:ext cx="14432915" cy="3323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200" y="9534525"/>
            <a:ext cx="15165070" cy="3302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11400" y="8420100"/>
            <a:ext cx="4146550" cy="226187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914400" y="1333500"/>
            <a:ext cx="16970375" cy="1778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91" y="6972583"/>
            <a:ext cx="586408" cy="642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851">
            <a:off x="16805104" y="7313906"/>
            <a:ext cx="758798" cy="831352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2286000" y="2095500"/>
            <a:ext cx="139446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1. Theo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743200" y="4054440"/>
            <a:ext cx="12649200" cy="335280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vi-VN" sz="3800" dirty="0" smtClean="0">
                <a:solidFill>
                  <a:schemeClr val="tx1"/>
                </a:solidFill>
              </a:rPr>
              <a:t>ẹ </a:t>
            </a:r>
            <a:r>
              <a:rPr lang="vi-VN" sz="3800" dirty="0">
                <a:solidFill>
                  <a:schemeClr val="tx1"/>
                </a:solidFill>
              </a:rPr>
              <a:t>dẫn cậu bé đến trường để cậu thích thú đi học.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200" y="9534525"/>
            <a:ext cx="15165070" cy="3302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11400" y="8420100"/>
            <a:ext cx="4146550" cy="226187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914400" y="1333500"/>
            <a:ext cx="16970375" cy="1778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91" y="6972583"/>
            <a:ext cx="586408" cy="642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851">
            <a:off x="16805104" y="7313906"/>
            <a:ext cx="758798" cy="831352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579880" y="2019300"/>
            <a:ext cx="157937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65387" y="4059202"/>
            <a:ext cx="13868400" cy="2918143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i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ạ?”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V="1">
            <a:off x="76200" y="9534525"/>
            <a:ext cx="15165070" cy="3302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011400" y="8420100"/>
            <a:ext cx="4146550" cy="226187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914400" y="1333500"/>
            <a:ext cx="16970375" cy="17780"/>
          </a:xfrm>
          <a:prstGeom prst="line">
            <a:avLst/>
          </a:prstGeom>
          <a:ln w="57150" cap="rnd">
            <a:solidFill>
              <a:srgbClr val="505E69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7526091" y="6972583"/>
            <a:ext cx="586408" cy="64247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6851">
            <a:off x="16805104" y="7313906"/>
            <a:ext cx="758798" cy="831352"/>
          </a:xfrm>
          <a:prstGeom prst="rect">
            <a:avLst/>
          </a:prstGeom>
        </p:spPr>
      </p:pic>
      <p:sp>
        <p:nvSpPr>
          <p:cNvPr id="13" name="Text Box 12"/>
          <p:cNvSpPr txBox="1"/>
          <p:nvPr/>
        </p:nvSpPr>
        <p:spPr>
          <a:xfrm>
            <a:off x="1579880" y="2019300"/>
            <a:ext cx="151282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i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828800" y="3635233"/>
            <a:ext cx="14554266" cy="45132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</a:pPr>
            <a:r>
              <a:rPr lang="en-US" sz="3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vi-VN" sz="3800" dirty="0" smtClean="0">
                <a:solidFill>
                  <a:schemeClr val="tx1"/>
                </a:solidFill>
                <a:cs typeface="Arial" panose="020B0604020202020204" pitchFamily="34" charset="0"/>
              </a:rPr>
              <a:t>Cô </a:t>
            </a: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hiệu trưởng đã dẫn cậu bé đến phòng thực hành. Ở đó, có bạn đang nặn đồ chơi bằng đất sét, có bạn hí húi vẽ tranh. Một bạn gái đang lắp ráp nhà. Ở phòng khác, các bạn đang học hát. Chính những điều này khiến cậu bé thích đi học.</a:t>
            </a:r>
            <a:endParaRPr lang="en-US" sz="3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04770" y="2324100"/>
            <a:ext cx="13105130" cy="54698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1963" y="8800929"/>
            <a:ext cx="3424592" cy="430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10880">
            <a:off x="14687056" y="6480543"/>
            <a:ext cx="1474275" cy="222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1226">
            <a:off x="1844675" y="2948940"/>
            <a:ext cx="1669415" cy="16751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096085" y="4649281"/>
            <a:ext cx="5970399" cy="98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5"/>
              </a:lnSpc>
            </a:pPr>
            <a:r>
              <a:rPr lang="en-US" sz="72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990600" y="1333500"/>
            <a:ext cx="16304260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c.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Oval 8"/>
          <p:cNvSpPr/>
          <p:nvPr/>
        </p:nvSpPr>
        <p:spPr>
          <a:xfrm>
            <a:off x="3200400" y="6896100"/>
            <a:ext cx="8382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267200" y="7048500"/>
            <a:ext cx="780542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latin typeface="Arial" panose="020B0604020202020204" pitchFamily="34" charset="0"/>
                <a:cs typeface="Arial" panose="020B0604020202020204" pitchFamily="34" charset="0"/>
              </a:rPr>
              <a:t>Các bạn đang tập đọc, làm toán.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990600" y="1333500"/>
            <a:ext cx="16304260" cy="4507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5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,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,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c.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  ,  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1506200" y="28575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8305800" y="40005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6553200" y="5219700"/>
            <a:ext cx="533400" cy="533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1066800" y="647700"/>
            <a:ext cx="16304260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5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US" sz="4500" b="1" i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20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b.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?	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284730" y="3314700"/>
            <a:ext cx="13868400" cy="19224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Mẹ khen cô giáo: </a:t>
            </a:r>
            <a:r>
              <a:rPr lang="vi-VN" sz="3800" b="1" i="1" dirty="0">
                <a:solidFill>
                  <a:schemeClr val="tx1"/>
                </a:solidFill>
                <a:cs typeface="Arial" panose="020B0604020202020204" pitchFamily="34" charset="0"/>
              </a:rPr>
              <a:t>“Cô như có phép màu ấy ạ.”</a:t>
            </a:r>
            <a:endParaRPr lang="en-US" sz="3800" b="1" i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514600" y="6942949"/>
            <a:ext cx="13868400" cy="192249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cs typeface="Arial" panose="020B0604020202020204" pitchFamily="34" charset="0"/>
              </a:rPr>
              <a:t>Cô giáo đáp lại lời khen của mẹ: </a:t>
            </a:r>
            <a:r>
              <a:rPr lang="vi-VN" sz="3800" b="1" i="1" dirty="0">
                <a:solidFill>
                  <a:schemeClr val="tx1"/>
                </a:solidFill>
                <a:cs typeface="Arial" panose="020B0604020202020204" pitchFamily="34" charset="0"/>
              </a:rPr>
              <a:t>“Có gì đâu! Các cháu thấy học vui thì thích học ngay thôi mà”.</a:t>
            </a:r>
            <a:endParaRPr lang="en-US" sz="38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957830" y="1714500"/>
            <a:ext cx="11407140" cy="821372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966460" y="800100"/>
            <a:ext cx="9482321" cy="355156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4427908" y="2175474"/>
            <a:ext cx="8467057" cy="801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0"/>
              </a:lnSpc>
            </a:pPr>
            <a:r>
              <a:rPr lang="en-US" sz="64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CỦNG CỐ, DẶN DÒ</a:t>
            </a:r>
          </a:p>
        </p:txBody>
      </p:sp>
      <p:pic>
        <p:nvPicPr>
          <p:cNvPr id="11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9171">
            <a:off x="2251710" y="7391400"/>
            <a:ext cx="2451735" cy="2675890"/>
          </a:xfrm>
          <a:prstGeom prst="rect">
            <a:avLst/>
          </a:prstGeom>
        </p:spPr>
      </p:pic>
      <p:pic>
        <p:nvPicPr>
          <p:cNvPr id="12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704983">
            <a:off x="13595350" y="2769870"/>
            <a:ext cx="2419985" cy="2807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826817" y="920115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484226">
            <a:off x="63711" y="698849"/>
            <a:ext cx="4787743" cy="244610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01226">
            <a:off x="15383031" y="7114487"/>
            <a:ext cx="2596422" cy="2605898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826817" y="1028700"/>
            <a:ext cx="14634366" cy="0"/>
          </a:xfrm>
          <a:prstGeom prst="line">
            <a:avLst/>
          </a:prstGeom>
          <a:ln w="57150" cap="rnd">
            <a:solidFill>
              <a:srgbClr val="F6CC7D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2209800" y="3543300"/>
            <a:ext cx="14432915" cy="3323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 </a:t>
            </a:r>
          </a:p>
          <a:p>
            <a:pPr algn="ctr">
              <a:lnSpc>
                <a:spcPct val="150000"/>
              </a:lnSpc>
            </a:pPr>
            <a:r>
              <a:rPr lang="en-US" sz="72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sz="7200" b="1" smtClean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7200" b="1" dirty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SAU!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510743" y="1028700"/>
            <a:ext cx="15266515" cy="84382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013891">
            <a:off x="15008225" y="7423150"/>
            <a:ext cx="2494915" cy="297053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63707">
            <a:off x="639043" y="128584"/>
            <a:ext cx="3556761" cy="382821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73809">
            <a:off x="13528652" y="852211"/>
            <a:ext cx="3267293" cy="294056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252980" y="5676900"/>
            <a:ext cx="13782675" cy="10712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355"/>
              </a:lnSpc>
            </a:pPr>
            <a:r>
              <a:rPr lang="en-US" sz="8400" b="1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2: ĐẾN TRƯỜNG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590782" y="9258074"/>
            <a:ext cx="3176737" cy="399010"/>
          </a:xfrm>
          <a:prstGeom prst="rect">
            <a:avLst/>
          </a:prstGeom>
        </p:spPr>
      </p:pic>
      <p:sp>
        <p:nvSpPr>
          <p:cNvPr id="9" name="Text Box 8"/>
          <p:cNvSpPr txBox="1"/>
          <p:nvPr/>
        </p:nvSpPr>
        <p:spPr>
          <a:xfrm>
            <a:off x="7772400" y="3771900"/>
            <a:ext cx="27165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04770" y="2324100"/>
            <a:ext cx="13105130" cy="54698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1963" y="8800929"/>
            <a:ext cx="3424592" cy="430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10880">
            <a:off x="14687056" y="6480543"/>
            <a:ext cx="1474275" cy="222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1226">
            <a:off x="1844675" y="2948940"/>
            <a:ext cx="1669415" cy="16751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6172285" y="4649281"/>
            <a:ext cx="5970399" cy="988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5"/>
              </a:lnSpc>
            </a:pPr>
            <a:r>
              <a:rPr lang="en-US" sz="7200" b="1" dirty="0" smtClean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7200" b="1" dirty="0">
              <a:solidFill>
                <a:srgbClr val="505E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52800" y="571500"/>
            <a:ext cx="11644630" cy="1416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81874">
            <a:off x="2571115" y="1315085"/>
            <a:ext cx="1511300" cy="95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78000" y="190500"/>
            <a:ext cx="912495" cy="1459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760" y="723900"/>
            <a:ext cx="7205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ĐẾN TRƯỜNG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610360" y="2781300"/>
            <a:ext cx="1513078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1. Có một cậu bé sắp vào lớp 1 nhưng chưa thích đi học. Mẹ cậu bèn dẫn cậu tới trường. </a:t>
            </a:r>
          </a:p>
        </p:txBody>
      </p:sp>
      <p:pic>
        <p:nvPicPr>
          <p:cNvPr id="11" name="Picture 10" descr="39d0c3fb525ba568d6f3b93dc3fdf0d5.png_wh860-removebg-preview"/>
          <p:cNvPicPr>
            <a:picLocks noChangeAspect="1"/>
          </p:cNvPicPr>
          <p:nvPr/>
        </p:nvPicPr>
        <p:blipFill>
          <a:blip r:embed="rId8"/>
          <a:srcRect l="8573" t="5027" r="5800" b="5280"/>
          <a:stretch>
            <a:fillRect/>
          </a:stretch>
        </p:blipFill>
        <p:spPr>
          <a:xfrm>
            <a:off x="11201400" y="4229100"/>
            <a:ext cx="6043295" cy="6330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52800" y="571500"/>
            <a:ext cx="11644630" cy="1416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81874">
            <a:off x="2571115" y="1315085"/>
            <a:ext cx="1511300" cy="95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78000" y="190500"/>
            <a:ext cx="912495" cy="1459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760" y="723900"/>
            <a:ext cx="7205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ĐẾN TRƯỜNG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524000" y="2171700"/>
            <a:ext cx="15874365" cy="7693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2. Hai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trưởng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dãy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ạ?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Con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1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nữa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52800" y="571500"/>
            <a:ext cx="11644630" cy="1416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81874">
            <a:off x="2571115" y="1315085"/>
            <a:ext cx="1511300" cy="95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78000" y="190500"/>
            <a:ext cx="912495" cy="1459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760" y="723900"/>
            <a:ext cx="7205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ĐẾN TRƯỜNG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524000" y="2476500"/>
            <a:ext cx="8154035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nặn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sét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hú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hí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lắp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ráp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Ở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Picture 1" descr="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87000" y="2933700"/>
            <a:ext cx="7176135" cy="5697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352800" y="571500"/>
            <a:ext cx="11644630" cy="141668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1581874">
            <a:off x="2571115" y="1315085"/>
            <a:ext cx="1511300" cy="95123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478000" y="190500"/>
            <a:ext cx="912495" cy="145923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5572760" y="723900"/>
            <a:ext cx="720534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00" b="1">
                <a:latin typeface="Arial" panose="020B0604020202020204" pitchFamily="34" charset="0"/>
                <a:cs typeface="Arial" panose="020B0604020202020204" pitchFamily="34" charset="0"/>
              </a:rPr>
              <a:t>ĐẾN TRƯỜNG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1524000" y="2476500"/>
            <a:ext cx="15569565" cy="593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gật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200000"/>
              </a:lnSpc>
            </a:pP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	-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thôi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8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2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7"/>
          <p:cNvSpPr txBox="1"/>
          <p:nvPr/>
        </p:nvSpPr>
        <p:spPr>
          <a:xfrm>
            <a:off x="5541645" y="1181100"/>
            <a:ext cx="72053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CHÚ THÍCH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4978717" y="7277100"/>
            <a:ext cx="833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HÍ HÚI: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Dáng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hơi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cúi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kisspng-portable-network-graphics-drawing-clip-art-book-im-nicbo-leyendo-png-vector-clipart-psd-peoplepng-5d28cd6fa9b726.8642929115629551196952-removebg-preview"/>
          <p:cNvPicPr>
            <a:picLocks noChangeAspect="1"/>
          </p:cNvPicPr>
          <p:nvPr/>
        </p:nvPicPr>
        <p:blipFill>
          <a:blip r:embed="rId2"/>
          <a:srcRect l="19823" r="18551"/>
          <a:stretch>
            <a:fillRect/>
          </a:stretch>
        </p:blipFill>
        <p:spPr>
          <a:xfrm>
            <a:off x="7162800" y="2705100"/>
            <a:ext cx="4090671" cy="4206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C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604770" y="2324100"/>
            <a:ext cx="13105130" cy="546989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2191963" y="8800929"/>
            <a:ext cx="3424592" cy="430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1310880">
            <a:off x="14687056" y="6480543"/>
            <a:ext cx="1474275" cy="222761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1226">
            <a:off x="1844675" y="2948940"/>
            <a:ext cx="1669415" cy="167513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5105400" y="4649470"/>
            <a:ext cx="7576820" cy="988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705"/>
              </a:lnSpc>
            </a:pPr>
            <a:r>
              <a:rPr lang="en-US" sz="7200" b="1" dirty="0" smtClean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</a:t>
            </a:r>
            <a:r>
              <a:rPr lang="en-US" sz="7200" b="1" dirty="0">
                <a:solidFill>
                  <a:srgbClr val="505E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450</Words>
  <Application>Microsoft Office PowerPoint</Application>
  <PresentationFormat>Custom</PresentationFormat>
  <Paragraphs>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Ha_PC</cp:lastModifiedBy>
  <cp:revision>9</cp:revision>
  <dcterms:created xsi:type="dcterms:W3CDTF">2006-08-16T00:00:00Z</dcterms:created>
  <dcterms:modified xsi:type="dcterms:W3CDTF">2021-10-06T10:05:25Z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1C2B2897045C40C1B8F92E12AFB3EB1C</vt:lpwstr>
  </property>
  <property fmtid="{D5CDD505-2E9C-101B-9397-08002B2CF9AE}" pid="3" name="KSOProductBuildVer">
    <vt:lpwstr>1033-11.2.0.10323</vt:lpwstr>
  </property>
</Properties>
</file>