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2" r:id="rId3"/>
    <p:sldId id="292" r:id="rId4"/>
    <p:sldId id="295" r:id="rId5"/>
    <p:sldId id="291" r:id="rId6"/>
    <p:sldId id="293" r:id="rId7"/>
    <p:sldId id="289" r:id="rId8"/>
    <p:sldId id="287" r:id="rId9"/>
    <p:sldId id="294" r:id="rId10"/>
    <p:sldId id="268" r:id="rId11"/>
  </p:sldIdLst>
  <p:sldSz cx="16276638" cy="9144000"/>
  <p:notesSz cx="6858000" cy="9144000"/>
  <p:defaultTextStyle>
    <a:defPPr>
      <a:defRPr lang="en-US"/>
    </a:defPPr>
    <a:lvl1pPr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25488" indent="-26828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50975" indent="-536575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78050" indent="-806450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03538" indent="-107473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14" y="-9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214CDC-EC19-4DB5-B5A7-165913BC79ED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AB31D0-2C21-4354-AB99-46562334D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48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0975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050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53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450975" fontAlgn="base">
              <a:spcBef>
                <a:spcPct val="0"/>
              </a:spcBef>
              <a:spcAft>
                <a:spcPct val="0"/>
              </a:spcAft>
              <a:defRPr/>
            </a:pPr>
            <a:fld id="{14490028-2293-4205-AA04-35279C2CDEA4}" type="slidenum">
              <a:rPr lang="en-US">
                <a:cs typeface="Arial" charset="0"/>
              </a:rPr>
              <a:pPr defTabSz="1450975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695FB-5BB1-4F1C-90FA-D16030CD3FE8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C8C19-E518-4394-930E-2457A1245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91488-E2A3-47C0-8A9E-67C3258EA3E7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5A96-C6B9-47F9-8AFB-7462851A9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508D9-4242-46ED-993E-FFAD839F8527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1E12C-4BBA-42B6-8B53-2A213EEED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DBC10-3611-4D39-9ED4-22E0C383A01E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09A23-443F-4B7B-BD1B-742E7D003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8B5C6-7C00-48BA-AF72-61279E37EB21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A44DE-C69E-45D2-9D1C-6601B1494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3AED-D637-4CE1-8A0D-D30506EB6CD8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48C14-5161-4CCE-8146-680288EDD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B23BD-DBF2-4AC1-8378-FE42CF57229D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13588-9E5E-4778-B9B1-F84F33AE6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EDD0B-A4BA-4213-9B3E-32CA2FBD2D5A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13925-8A50-40A4-84E3-2A2CC8146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809D0-AD53-4F64-9A56-A3AAA7E6086A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047CD-A2FC-44E0-A6DB-7A9CCCE38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FD7AD-3B6A-40A1-9A22-76A6D65CFD23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6409A-16FC-4FF5-A460-57C8F7B2CC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2F523-4E59-48E3-AA43-D8D8C2705397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9DC81-6DBE-4D5B-B8C9-E8ADE9601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4388" y="366713"/>
            <a:ext cx="146478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4388" y="2133600"/>
            <a:ext cx="14647862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4388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596FF6-F5D4-4143-AB0B-BDD2FDA279FD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013" y="8475663"/>
            <a:ext cx="5154612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50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1741E-5012-449C-9EE0-5A4F46A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450975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4513" indent="-544513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513" indent="-452438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588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075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POINSET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6513" y="6545263"/>
            <a:ext cx="29210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6313" y="4343400"/>
            <a:ext cx="14019212" cy="242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43: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 GIÁ TRỊ CỦA BIỂU THỨC SỐ (TIẾP THEO)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79675" y="2057400"/>
            <a:ext cx="11471275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CHÀO MỪNG QUÝ THẦY CÔ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VỀ DỰ GIỜ THĂM LỚP</a:t>
            </a:r>
          </a:p>
        </p:txBody>
      </p:sp>
      <p:pic>
        <p:nvPicPr>
          <p:cNvPr id="14341" name="Picture 22" descr="bd2131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2763" y="6919913"/>
            <a:ext cx="56165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BƯỚM 5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animal-14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17220" flipH="1">
            <a:off x="2314575" y="6875463"/>
            <a:ext cx="10683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5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14692312" y="-109537"/>
            <a:ext cx="138271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Anh dep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5"/>
          <p:cNvGrpSpPr>
            <a:grpSpLocks/>
          </p:cNvGrpSpPr>
          <p:nvPr/>
        </p:nvGrpSpPr>
        <p:grpSpPr bwMode="auto">
          <a:xfrm>
            <a:off x="5243513" y="0"/>
            <a:ext cx="3281362" cy="925513"/>
            <a:chOff x="4539228" y="172432"/>
            <a:chExt cx="3225678" cy="925970"/>
          </a:xfrm>
        </p:grpSpPr>
        <p:grpSp>
          <p:nvGrpSpPr>
            <p:cNvPr id="16390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5678" cy="925970"/>
              <a:chOff x="4539228" y="172432"/>
              <a:chExt cx="3225678" cy="925970"/>
            </a:xfrm>
          </p:grpSpPr>
          <p:sp>
            <p:nvSpPr>
              <p:cNvPr id="16392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393" name="TextBox 9"/>
              <p:cNvSpPr txBox="1">
                <a:spLocks noChangeArrowheads="1"/>
              </p:cNvSpPr>
              <p:nvPr/>
            </p:nvSpPr>
            <p:spPr bwMode="auto">
              <a:xfrm>
                <a:off x="6717770" y="640976"/>
                <a:ext cx="1047136" cy="457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131" y="1052341"/>
              <a:ext cx="8161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86" name="Text Box 14"/>
          <p:cNvSpPr txBox="1">
            <a:spLocks noChangeArrowheads="1"/>
          </p:cNvSpPr>
          <p:nvPr/>
        </p:nvSpPr>
        <p:spPr bwMode="auto">
          <a:xfrm>
            <a:off x="379571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6513" y="1676400"/>
            <a:ext cx="126492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: Rounded Corners 1">
            <a:extLst>
              <a:ext uri="{FF2B5EF4-FFF2-40B4-BE49-F238E27FC236}"/>
            </a:extLst>
          </p:cNvPr>
          <p:cNvSpPr/>
          <p:nvPr/>
        </p:nvSpPr>
        <p:spPr>
          <a:xfrm>
            <a:off x="5237163" y="5791200"/>
            <a:ext cx="3284537" cy="3810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: Rounded Corners 3">
            <a:extLst>
              <a:ext uri="{FF2B5EF4-FFF2-40B4-BE49-F238E27FC236}"/>
            </a:extLst>
          </p:cNvPr>
          <p:cNvSpPr/>
          <p:nvPr/>
        </p:nvSpPr>
        <p:spPr>
          <a:xfrm>
            <a:off x="9282113" y="7467600"/>
            <a:ext cx="2895600" cy="457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5"/>
          <p:cNvGrpSpPr>
            <a:grpSpLocks/>
          </p:cNvGrpSpPr>
          <p:nvPr/>
        </p:nvGrpSpPr>
        <p:grpSpPr bwMode="auto">
          <a:xfrm>
            <a:off x="5237163" y="0"/>
            <a:ext cx="3286125" cy="930275"/>
            <a:chOff x="4539228" y="172432"/>
            <a:chExt cx="3229959" cy="930735"/>
          </a:xfrm>
        </p:grpSpPr>
        <p:grpSp>
          <p:nvGrpSpPr>
            <p:cNvPr id="17419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17421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22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406" y="1052342"/>
              <a:ext cx="8160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410" name="Text Box 14"/>
          <p:cNvSpPr txBox="1">
            <a:spLocks noChangeArrowheads="1"/>
          </p:cNvSpPr>
          <p:nvPr/>
        </p:nvSpPr>
        <p:spPr bwMode="auto">
          <a:xfrm>
            <a:off x="379571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pic>
        <p:nvPicPr>
          <p:cNvPr id="17411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313" y="1493838"/>
            <a:ext cx="13846175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rcRect r="58553" b="49969"/>
          <a:stretch>
            <a:fillRect/>
          </a:stretch>
        </p:blipFill>
        <p:spPr bwMode="auto">
          <a:xfrm>
            <a:off x="1738313" y="3767138"/>
            <a:ext cx="548640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rcRect l="-1550" t="52979" r="55038" b="18971"/>
          <a:stretch>
            <a:fillRect/>
          </a:stretch>
        </p:blipFill>
        <p:spPr bwMode="auto">
          <a:xfrm>
            <a:off x="1663700" y="6477000"/>
            <a:ext cx="64754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" t="80414" r="50000" b="1338"/>
          <a:stretch>
            <a:fillRect/>
          </a:stretch>
        </p:blipFill>
        <p:spPr bwMode="auto">
          <a:xfrm>
            <a:off x="1833563" y="7716838"/>
            <a:ext cx="52959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>
            <a:extLst>
              <a:ext uri="{FF2B5EF4-FFF2-40B4-BE49-F238E27FC236}"/>
            </a:extLst>
          </p:cNvPr>
          <p:cNvCxnSpPr/>
          <p:nvPr/>
        </p:nvCxnSpPr>
        <p:spPr>
          <a:xfrm>
            <a:off x="7983538" y="4953000"/>
            <a:ext cx="0" cy="37973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rcRect l="51443" t="11694" r="7201" b="43916"/>
          <a:stretch>
            <a:fillRect/>
          </a:stretch>
        </p:blipFill>
        <p:spPr bwMode="auto">
          <a:xfrm>
            <a:off x="8139113" y="4397375"/>
            <a:ext cx="5486400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l="52213" t="53183" r="3358" b="15968"/>
          <a:stretch>
            <a:fillRect/>
          </a:stretch>
        </p:blipFill>
        <p:spPr bwMode="auto">
          <a:xfrm>
            <a:off x="8078788" y="6477000"/>
            <a:ext cx="5751512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rcRect l="53438" t="80414"/>
          <a:stretch>
            <a:fillRect/>
          </a:stretch>
        </p:blipFill>
        <p:spPr bwMode="auto">
          <a:xfrm>
            <a:off x="8235950" y="7880350"/>
            <a:ext cx="5335588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5"/>
          <p:cNvGrpSpPr>
            <a:grpSpLocks/>
          </p:cNvGrpSpPr>
          <p:nvPr/>
        </p:nvGrpSpPr>
        <p:grpSpPr bwMode="auto">
          <a:xfrm>
            <a:off x="5243513" y="0"/>
            <a:ext cx="3281362" cy="925513"/>
            <a:chOff x="4539228" y="172432"/>
            <a:chExt cx="3225678" cy="925970"/>
          </a:xfrm>
        </p:grpSpPr>
        <p:grpSp>
          <p:nvGrpSpPr>
            <p:cNvPr id="18445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5678" cy="925970"/>
              <a:chOff x="4539228" y="172432"/>
              <a:chExt cx="3225678" cy="925970"/>
            </a:xfrm>
          </p:grpSpPr>
          <p:sp>
            <p:nvSpPr>
              <p:cNvPr id="18447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448" name="TextBox 9"/>
              <p:cNvSpPr txBox="1">
                <a:spLocks noChangeArrowheads="1"/>
              </p:cNvSpPr>
              <p:nvPr/>
            </p:nvSpPr>
            <p:spPr bwMode="auto">
              <a:xfrm>
                <a:off x="6717770" y="640976"/>
                <a:ext cx="1047136" cy="457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131" y="1052341"/>
              <a:ext cx="8161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434" name="Text Box 14"/>
          <p:cNvSpPr txBox="1">
            <a:spLocks noChangeArrowheads="1"/>
          </p:cNvSpPr>
          <p:nvPr/>
        </p:nvSpPr>
        <p:spPr bwMode="auto">
          <a:xfrm>
            <a:off x="379571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sp>
        <p:nvSpPr>
          <p:cNvPr id="18435" name="TextBox 11"/>
          <p:cNvSpPr txBox="1">
            <a:spLocks noChangeArrowheads="1"/>
          </p:cNvSpPr>
          <p:nvPr/>
        </p:nvSpPr>
        <p:spPr bwMode="auto">
          <a:xfrm>
            <a:off x="823913" y="2057400"/>
            <a:ext cx="8480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</a:rPr>
              <a:t>Bài 1: Tính:</a:t>
            </a:r>
          </a:p>
        </p:txBody>
      </p:sp>
      <p:sp>
        <p:nvSpPr>
          <p:cNvPr id="18436" name="TextBox 12"/>
          <p:cNvSpPr txBox="1">
            <a:spLocks noChangeArrowheads="1"/>
          </p:cNvSpPr>
          <p:nvPr/>
        </p:nvSpPr>
        <p:spPr bwMode="auto">
          <a:xfrm>
            <a:off x="969963" y="2895600"/>
            <a:ext cx="38687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>
                <a:solidFill>
                  <a:srgbClr val="0000FF"/>
                </a:solidFill>
              </a:rPr>
              <a:t>a) 7 + 43 x 2 </a:t>
            </a:r>
          </a:p>
          <a:p>
            <a:pPr algn="just"/>
            <a:r>
              <a:rPr lang="pt-BR" sz="3600">
                <a:solidFill>
                  <a:srgbClr val="0000FF"/>
                </a:solidFill>
              </a:rPr>
              <a:t>b) 8 + 15 : 3 </a:t>
            </a:r>
          </a:p>
          <a:p>
            <a:pPr algn="just"/>
            <a:r>
              <a:rPr lang="pt-BR" sz="3600">
                <a:solidFill>
                  <a:srgbClr val="0000FF"/>
                </a:solidFill>
              </a:rPr>
              <a:t>c) 312 x 2 – 5 </a:t>
            </a:r>
          </a:p>
          <a:p>
            <a:pPr algn="just"/>
            <a:r>
              <a:rPr lang="pt-BR" sz="3600">
                <a:solidFill>
                  <a:srgbClr val="0000FF"/>
                </a:solidFill>
              </a:rPr>
              <a:t>d) 900 : 3 – 20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6638" y="3440113"/>
            <a:ext cx="2057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8 + 5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05438" y="3440113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13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70300" y="2938463"/>
            <a:ext cx="21764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7 +86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222875" y="2914650"/>
            <a:ext cx="1247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93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973513" y="3979863"/>
            <a:ext cx="26431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624 – 5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29313" y="3979863"/>
            <a:ext cx="23272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>
                <a:solidFill>
                  <a:srgbClr val="FF0000"/>
                </a:solidFill>
              </a:rPr>
              <a:t>= 619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948113" y="4545013"/>
            <a:ext cx="23637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300 – 20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234113" y="45720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280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  <p:bldP spid="21" grpId="0"/>
      <p:bldP spid="23" grpId="0"/>
      <p:bldP spid="2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5"/>
          <p:cNvGrpSpPr>
            <a:grpSpLocks/>
          </p:cNvGrpSpPr>
          <p:nvPr/>
        </p:nvGrpSpPr>
        <p:grpSpPr bwMode="auto">
          <a:xfrm>
            <a:off x="5237163" y="0"/>
            <a:ext cx="3286125" cy="930275"/>
            <a:chOff x="4539228" y="172432"/>
            <a:chExt cx="3229959" cy="930735"/>
          </a:xfrm>
        </p:grpSpPr>
        <p:grpSp>
          <p:nvGrpSpPr>
            <p:cNvPr id="19465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19467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68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406" y="1052342"/>
              <a:ext cx="8160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458" name="Text Box 14"/>
          <p:cNvSpPr txBox="1">
            <a:spLocks noChangeArrowheads="1"/>
          </p:cNvSpPr>
          <p:nvPr/>
        </p:nvSpPr>
        <p:spPr bwMode="auto">
          <a:xfrm>
            <a:off x="379571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sp>
        <p:nvSpPr>
          <p:cNvPr id="19459" name="TextBox 11"/>
          <p:cNvSpPr txBox="1">
            <a:spLocks noChangeArrowheads="1"/>
          </p:cNvSpPr>
          <p:nvPr/>
        </p:nvSpPr>
        <p:spPr bwMode="auto">
          <a:xfrm>
            <a:off x="442913" y="1801813"/>
            <a:ext cx="1493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/>
              <a:t>Bài 3: Kiểm tra cách tính giá trị của các biểu thức sau, nếu sai hãy sửa lại cho đúng:</a:t>
            </a:r>
          </a:p>
        </p:txBody>
      </p:sp>
      <p:pic>
        <p:nvPicPr>
          <p:cNvPr id="19460" name="Picture 1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325" y="3409950"/>
            <a:ext cx="5411788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15475" y="3513138"/>
            <a:ext cx="5410200" cy="323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056188" y="6588125"/>
            <a:ext cx="75025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>
                <a:solidFill>
                  <a:srgbClr val="000000"/>
                </a:solidFill>
              </a:rPr>
              <a:t>Các câu sai: a và d.</a:t>
            </a:r>
          </a:p>
          <a:p>
            <a:pPr algn="just"/>
            <a:r>
              <a:rPr lang="pt-BR" sz="3600">
                <a:solidFill>
                  <a:srgbClr val="000000"/>
                </a:solidFill>
              </a:rPr>
              <a:t>Sửa:</a:t>
            </a:r>
          </a:p>
          <a:p>
            <a:pPr algn="just"/>
            <a:r>
              <a:rPr lang="pt-BR" sz="3600">
                <a:solidFill>
                  <a:srgbClr val="000000"/>
                </a:solidFill>
              </a:rPr>
              <a:t>a) 50 + 50 x 8 = 50 + 400 = 450</a:t>
            </a:r>
          </a:p>
          <a:p>
            <a:pPr algn="just"/>
            <a:r>
              <a:rPr lang="pt-BR" sz="3600">
                <a:solidFill>
                  <a:srgbClr val="000000"/>
                </a:solidFill>
              </a:rPr>
              <a:t>d) 300 – 100 : 5 = 300 – 20 = 280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081713" y="3513138"/>
            <a:ext cx="914400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Sai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5073313" y="5168900"/>
            <a:ext cx="914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5"/>
          <p:cNvGrpSpPr>
            <a:grpSpLocks/>
          </p:cNvGrpSpPr>
          <p:nvPr/>
        </p:nvGrpSpPr>
        <p:grpSpPr bwMode="auto">
          <a:xfrm>
            <a:off x="5294313" y="0"/>
            <a:ext cx="3286125" cy="930275"/>
            <a:chOff x="4539228" y="172432"/>
            <a:chExt cx="3229959" cy="930735"/>
          </a:xfrm>
        </p:grpSpPr>
        <p:grpSp>
          <p:nvGrpSpPr>
            <p:cNvPr id="20502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20504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05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406" y="1052342"/>
              <a:ext cx="8160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482" name="Text Box 14"/>
          <p:cNvSpPr txBox="1">
            <a:spLocks noChangeArrowheads="1"/>
          </p:cNvSpPr>
          <p:nvPr/>
        </p:nvSpPr>
        <p:spPr bwMode="auto">
          <a:xfrm>
            <a:off x="385286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sp>
        <p:nvSpPr>
          <p:cNvPr id="20483" name="TextBox 11"/>
          <p:cNvSpPr txBox="1">
            <a:spLocks noChangeArrowheads="1"/>
          </p:cNvSpPr>
          <p:nvPr/>
        </p:nvSpPr>
        <p:spPr bwMode="auto">
          <a:xfrm>
            <a:off x="538163" y="1676400"/>
            <a:ext cx="12172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</a:rPr>
              <a:t>Bài 2: Mỗi số trong bông hoa là giá trị của biểu thức nào?</a:t>
            </a:r>
          </a:p>
        </p:txBody>
      </p:sp>
      <p:pic>
        <p:nvPicPr>
          <p:cNvPr id="2048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0838" y="2322513"/>
            <a:ext cx="30162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45263" y="2187575"/>
            <a:ext cx="3001962" cy="161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58438" y="2254250"/>
            <a:ext cx="30797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7475" r="85078"/>
          <a:stretch>
            <a:fillRect/>
          </a:stretch>
        </p:blipFill>
        <p:spPr bwMode="auto">
          <a:xfrm>
            <a:off x="1995488" y="3676650"/>
            <a:ext cx="21542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8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913" t="-7475" r="69165"/>
          <a:stretch>
            <a:fillRect/>
          </a:stretch>
        </p:blipFill>
        <p:spPr bwMode="auto">
          <a:xfrm>
            <a:off x="3559175" y="3732213"/>
            <a:ext cx="2154238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2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072" t="-6067" r="50008"/>
          <a:stretch>
            <a:fillRect/>
          </a:stretch>
        </p:blipFill>
        <p:spPr bwMode="auto">
          <a:xfrm>
            <a:off x="5938838" y="3814763"/>
            <a:ext cx="2154237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2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740" t="10693" r="34302"/>
          <a:stretch>
            <a:fillRect/>
          </a:stretch>
        </p:blipFill>
        <p:spPr bwMode="auto">
          <a:xfrm>
            <a:off x="7959725" y="4105275"/>
            <a:ext cx="1727200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2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1439" t="-6201" r="14928" b="-2"/>
          <a:stretch>
            <a:fillRect/>
          </a:stretch>
        </p:blipFill>
        <p:spPr bwMode="auto">
          <a:xfrm>
            <a:off x="9969500" y="3744913"/>
            <a:ext cx="1968500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2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6366" t="6557"/>
          <a:stretch>
            <a:fillRect/>
          </a:stretch>
        </p:blipFill>
        <p:spPr bwMode="auto">
          <a:xfrm>
            <a:off x="11876088" y="4040188"/>
            <a:ext cx="1968500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28"/>
          <p:cNvPicPr>
            <a:picLocks noChangeAspect="1"/>
          </p:cNvPicPr>
          <p:nvPr/>
        </p:nvPicPr>
        <p:blipFill>
          <a:blip r:embed="rId6"/>
          <a:srcRect l="-836" t="8046" r="67575"/>
          <a:stretch>
            <a:fillRect/>
          </a:stretch>
        </p:blipFill>
        <p:spPr bwMode="auto">
          <a:xfrm>
            <a:off x="2708275" y="6072188"/>
            <a:ext cx="3586163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4" name="Picture 30"/>
          <p:cNvPicPr>
            <a:picLocks noChangeAspect="1"/>
          </p:cNvPicPr>
          <p:nvPr/>
        </p:nvPicPr>
        <p:blipFill>
          <a:blip r:embed="rId6"/>
          <a:srcRect l="34953" t="8046" r="33722"/>
          <a:stretch>
            <a:fillRect/>
          </a:stretch>
        </p:blipFill>
        <p:spPr bwMode="auto">
          <a:xfrm>
            <a:off x="6450013" y="6124575"/>
            <a:ext cx="3376612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5" name="Picture 32"/>
          <p:cNvPicPr>
            <a:picLocks noChangeAspect="1"/>
          </p:cNvPicPr>
          <p:nvPr/>
        </p:nvPicPr>
        <p:blipFill>
          <a:blip r:embed="rId6"/>
          <a:srcRect l="68674" t="8046"/>
          <a:stretch>
            <a:fillRect/>
          </a:stretch>
        </p:blipFill>
        <p:spPr bwMode="auto">
          <a:xfrm>
            <a:off x="10229850" y="6124575"/>
            <a:ext cx="3376613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Arrow Connector 34">
            <a:extLst>
              <a:ext uri="{FF2B5EF4-FFF2-40B4-BE49-F238E27FC236}"/>
            </a:extLst>
          </p:cNvPr>
          <p:cNvCxnSpPr/>
          <p:nvPr/>
        </p:nvCxnSpPr>
        <p:spPr>
          <a:xfrm flipV="1">
            <a:off x="3338513" y="3713163"/>
            <a:ext cx="3962400" cy="8588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/>
            </a:extLst>
          </p:cNvPr>
          <p:cNvCxnSpPr/>
          <p:nvPr/>
        </p:nvCxnSpPr>
        <p:spPr>
          <a:xfrm flipV="1">
            <a:off x="7280275" y="3767138"/>
            <a:ext cx="3962400" cy="8588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H="1" flipV="1">
            <a:off x="5073650" y="3676650"/>
            <a:ext cx="7643813" cy="971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H="1">
            <a:off x="4367213" y="5307013"/>
            <a:ext cx="3852862" cy="9366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H="1">
            <a:off x="8375650" y="5465763"/>
            <a:ext cx="1900238" cy="9159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5383213" y="5189538"/>
            <a:ext cx="5227637" cy="15605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595313" y="1828800"/>
            <a:ext cx="14620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Bài 4: Mỗi bao thóc cân nặng 20 kg, mỗi bao ngô cân nặng 30 kg. Hỏi 4 bao thóc và 1 bao ngô cân nặng bao nhiêu ki-lô-gam?</a:t>
            </a:r>
          </a:p>
        </p:txBody>
      </p:sp>
      <p:grpSp>
        <p:nvGrpSpPr>
          <p:cNvPr id="21506" name="Group 5"/>
          <p:cNvGrpSpPr>
            <a:grpSpLocks/>
          </p:cNvGrpSpPr>
          <p:nvPr/>
        </p:nvGrpSpPr>
        <p:grpSpPr bwMode="auto">
          <a:xfrm>
            <a:off x="5294313" y="0"/>
            <a:ext cx="3286125" cy="930275"/>
            <a:chOff x="4539228" y="172432"/>
            <a:chExt cx="3229959" cy="930735"/>
          </a:xfrm>
        </p:grpSpPr>
        <p:grpSp>
          <p:nvGrpSpPr>
            <p:cNvPr id="21515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21517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518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406" y="1052342"/>
              <a:ext cx="8160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507" name="Text Box 14"/>
          <p:cNvSpPr txBox="1">
            <a:spLocks noChangeArrowheads="1"/>
          </p:cNvSpPr>
          <p:nvPr/>
        </p:nvSpPr>
        <p:spPr bwMode="auto">
          <a:xfrm>
            <a:off x="385286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10475" y="3698875"/>
            <a:ext cx="7605713" cy="497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/>
              <a:t>Bài giải:</a:t>
            </a:r>
          </a:p>
          <a:p>
            <a:pPr algn="just">
              <a:lnSpc>
                <a:spcPct val="150000"/>
              </a:lnSpc>
            </a:pPr>
            <a:r>
              <a:rPr lang="en-US" sz="3600"/>
              <a:t>4 bao thóc cân nặng:</a:t>
            </a:r>
          </a:p>
          <a:p>
            <a:pPr algn="ctr">
              <a:lnSpc>
                <a:spcPct val="150000"/>
              </a:lnSpc>
            </a:pPr>
            <a:r>
              <a:rPr lang="en-US" sz="3600"/>
              <a:t>20 x 4 = 80 (kg)</a:t>
            </a:r>
          </a:p>
          <a:p>
            <a:pPr algn="just">
              <a:lnSpc>
                <a:spcPct val="150000"/>
              </a:lnSpc>
            </a:pPr>
            <a:r>
              <a:rPr lang="en-US" sz="3600"/>
              <a:t>4 bao thóc và 1 bao ngô cân nặng:</a:t>
            </a:r>
          </a:p>
          <a:p>
            <a:pPr algn="ctr">
              <a:lnSpc>
                <a:spcPct val="150000"/>
              </a:lnSpc>
            </a:pPr>
            <a:r>
              <a:rPr lang="en-US" sz="3600"/>
              <a:t>80 + 30 = 110 (kg)</a:t>
            </a:r>
          </a:p>
          <a:p>
            <a:pPr algn="r">
              <a:lnSpc>
                <a:spcPct val="150000"/>
              </a:lnSpc>
            </a:pPr>
            <a:r>
              <a:rPr lang="en-US" sz="3600"/>
              <a:t>Đáp số: 110 ki-lô-gam.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70088" y="3849688"/>
            <a:ext cx="1749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u="sng"/>
              <a:t>Tóm tắt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66713" y="4970463"/>
            <a:ext cx="67056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 1 bao thóc: 20 kg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1 bao ngô: 30 kg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4 bao thóc, 1 bao ngô: ? kg.</a:t>
            </a:r>
          </a:p>
        </p:txBody>
      </p:sp>
      <p:cxnSp>
        <p:nvCxnSpPr>
          <p:cNvPr id="16" name="Straight Connector 15">
            <a:extLst>
              <a:ext uri="{FF2B5EF4-FFF2-40B4-BE49-F238E27FC236}"/>
            </a:extLst>
          </p:cNvPr>
          <p:cNvCxnSpPr/>
          <p:nvPr/>
        </p:nvCxnSpPr>
        <p:spPr>
          <a:xfrm>
            <a:off x="7515225" y="4572000"/>
            <a:ext cx="0" cy="432435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3852863" y="2438400"/>
            <a:ext cx="400208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10044113" y="2438400"/>
            <a:ext cx="3733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752475" y="3028950"/>
            <a:ext cx="108156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214313" y="1849438"/>
            <a:ext cx="1516380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defTabSz="14525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5: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 defTabSz="1452524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</a:t>
            </a:r>
          </a:p>
          <a:p>
            <a:pPr algn="just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14525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 6 rồi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grpSp>
        <p:nvGrpSpPr>
          <p:cNvPr id="22530" name="Group 5"/>
          <p:cNvGrpSpPr>
            <a:grpSpLocks/>
          </p:cNvGrpSpPr>
          <p:nvPr/>
        </p:nvGrpSpPr>
        <p:grpSpPr bwMode="auto">
          <a:xfrm>
            <a:off x="5294313" y="0"/>
            <a:ext cx="3286125" cy="930275"/>
            <a:chOff x="4539228" y="172432"/>
            <a:chExt cx="3229959" cy="930735"/>
          </a:xfrm>
        </p:grpSpPr>
        <p:grpSp>
          <p:nvGrpSpPr>
            <p:cNvPr id="22538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22540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541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406" y="1052342"/>
              <a:ext cx="8160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531" name="Text Box 14"/>
          <p:cNvSpPr txBox="1">
            <a:spLocks noChangeArrowheads="1"/>
          </p:cNvSpPr>
          <p:nvPr/>
        </p:nvSpPr>
        <p:spPr bwMode="auto">
          <a:xfrm>
            <a:off x="3852863" y="898525"/>
            <a:ext cx="9753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43: TÍNH GIÁ TRỊ CỦA BIỂU THỨC SỐ (TIẾP THEO)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8438" y="3733800"/>
            <a:ext cx="283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>
                <a:solidFill>
                  <a:srgbClr val="FF0000"/>
                </a:solidFill>
              </a:rPr>
              <a:t> 87 – 7 + 40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703763" y="3733800"/>
            <a:ext cx="15954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= 120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682875" y="3741738"/>
            <a:ext cx="23415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= 80+ 40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6063" y="5526088"/>
            <a:ext cx="2254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7 x 6 – 2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195513" y="5527675"/>
            <a:ext cx="19319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= 42 – 2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037013" y="5562600"/>
            <a:ext cx="1257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= 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20" grpId="0"/>
      <p:bldP spid="22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323</Words>
  <Application>Microsoft Office PowerPoint</Application>
  <PresentationFormat>Custom</PresentationFormat>
  <Paragraphs>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Sky123.Org</cp:lastModifiedBy>
  <cp:revision>229</cp:revision>
  <dcterms:created xsi:type="dcterms:W3CDTF">2022-07-10T01:37:20Z</dcterms:created>
  <dcterms:modified xsi:type="dcterms:W3CDTF">2022-11-27T14:11:01Z</dcterms:modified>
</cp:coreProperties>
</file>