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1" r:id="rId2"/>
    <p:sldId id="282" r:id="rId3"/>
    <p:sldId id="295" r:id="rId4"/>
    <p:sldId id="296" r:id="rId5"/>
    <p:sldId id="297" r:id="rId6"/>
    <p:sldId id="298" r:id="rId7"/>
    <p:sldId id="288" r:id="rId8"/>
    <p:sldId id="284" r:id="rId9"/>
    <p:sldId id="289" r:id="rId10"/>
    <p:sldId id="287" r:id="rId11"/>
    <p:sldId id="268" r:id="rId12"/>
  </p:sldIdLst>
  <p:sldSz cx="16276638" cy="9144000"/>
  <p:notesSz cx="6858000" cy="9144000"/>
  <p:defaultTextStyle>
    <a:defPPr>
      <a:defRPr lang="en-US"/>
    </a:defPPr>
    <a:lvl1pPr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725488" indent="-268288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450975" indent="-536575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2178050" indent="-806450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903538" indent="-1074738" algn="l" defTabSz="14509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714" y="-96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CF22A36-8FC1-452C-9D40-FEE8136F2311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452524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621E6E9-BEE2-452C-86F0-34BAD3CC95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5488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0975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050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3538" algn="l" defTabSz="1450975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450975" fontAlgn="base">
              <a:spcBef>
                <a:spcPct val="0"/>
              </a:spcBef>
              <a:spcAft>
                <a:spcPct val="0"/>
              </a:spcAft>
              <a:defRPr/>
            </a:pPr>
            <a:fld id="{75489BBD-0DAA-487B-BBC6-9F2D95AA90CB}" type="slidenum">
              <a:rPr lang="en-US">
                <a:cs typeface="Arial" charset="0"/>
              </a:rPr>
              <a:pPr defTabSz="1450975"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716E2-2E45-4065-B1B0-7510237BF391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C2BB5-AB04-4CEC-BC26-D74556E0A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1578-17D9-4D11-986B-8339C3F86A86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CB76A-7BC5-470A-971B-3B4EC4EA5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A58DB-2D84-4A65-BFA5-500B37A391C5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AD35A-7107-438D-B0AE-2BD04DAE9A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D3410-F7F3-4BB4-95AA-401CBEADB12B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48510-CC1C-42DF-B3B1-AE1DC81EB1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68A31-8AE6-4BDC-8681-0EA55546C759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CF3B8-5DA7-4B5F-95F2-7B08AE0C99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72403-07A3-4B4E-8FC4-BE724FE7574C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41229-8D02-4829-8750-252CDC1F22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07BF7-B02E-49D5-8A85-7F844FCA835E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B8D15-170D-4020-9513-0DF7E912AF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55C93-D959-43AB-90F4-CA975424884D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14520-718A-4A76-89AB-A624620786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9E164-542B-4DCA-8C44-C81000040E31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7A05B-266C-461E-8D09-4A51048E0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867CA-5E0F-4E1F-88B5-81D81732016E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24AD2-8F40-4C73-BC5F-3F3334ED8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 rtlCol="0">
            <a:normAutofit/>
          </a:bodyPr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7AF0F-7F71-43F4-9A79-54F9571132E0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B8E3F-C88B-4651-863A-B753EB5CF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14388" y="366713"/>
            <a:ext cx="14647862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5252" tIns="72626" rIns="145252" bIns="7262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14388" y="2133600"/>
            <a:ext cx="14647862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45252" tIns="72626" rIns="145252" bIns="726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4388" y="8475663"/>
            <a:ext cx="3797300" cy="48577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 defTabSz="14525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EC9AAC-B797-4B61-976F-68F837EEF1AD}" type="datetimeFigureOut">
              <a:rPr lang="en-US"/>
              <a:pPr>
                <a:defRPr/>
              </a:pPr>
              <a:t>27/11/2022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013" y="8475663"/>
            <a:ext cx="5154612" cy="48577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 defTabSz="14525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50" y="8475663"/>
            <a:ext cx="3797300" cy="485775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 defTabSz="1452524" fontAlgn="auto">
              <a:spcBef>
                <a:spcPts val="0"/>
              </a:spcBef>
              <a:spcAft>
                <a:spcPts val="0"/>
              </a:spcAft>
              <a:defRPr sz="1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1985C5-6CB4-40FD-9F63-426CA303E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1450975" rtl="0" eaLnBrk="0" fontAlgn="base" hangingPunct="0">
        <a:spcBef>
          <a:spcPct val="0"/>
        </a:spcBef>
        <a:spcAft>
          <a:spcPct val="0"/>
        </a:spcAft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2pPr>
      <a:lvl3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3pPr>
      <a:lvl4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4pPr>
      <a:lvl5pPr algn="ctr" defTabSz="1450975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5pPr>
      <a:lvl6pPr marL="4572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6pPr>
      <a:lvl7pPr marL="9144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7pPr>
      <a:lvl8pPr marL="13716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8pPr>
      <a:lvl9pPr marL="1828800" algn="ctr" defTabSz="1450975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Calibri" pitchFamily="34" charset="0"/>
        </a:defRPr>
      </a:lvl9pPr>
    </p:titleStyle>
    <p:bodyStyle>
      <a:lvl1pPr marL="544513" indent="-544513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79513" indent="-452438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4513" indent="-361950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588" indent="-361950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7075" indent="-361950" algn="l" defTabSz="145097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5" descr="POINSET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36513" y="6545263"/>
            <a:ext cx="2921000" cy="2560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76313" y="4343400"/>
            <a:ext cx="14325600" cy="1592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452524" eaLnBrk="1" fontAlgn="auto" hangingPunct="1">
              <a:spcBef>
                <a:spcPts val="1800"/>
              </a:spcBef>
              <a:spcAft>
                <a:spcPts val="0"/>
              </a:spcAft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42: TÍNH GIÁ TRỊ CỦA BIỂU THỨC SỐ.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79675" y="2057400"/>
            <a:ext cx="11471275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CHÀO MỪNG QUÝ THẦY CÔ</a:t>
            </a:r>
          </a:p>
          <a:p>
            <a:pPr algn="ctr" defTabSz="145252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+mn-cs"/>
              </a:rPr>
              <a:t>VỀ DỰ GIỜ THĂM LỚP</a:t>
            </a:r>
          </a:p>
        </p:txBody>
      </p:sp>
      <p:pic>
        <p:nvPicPr>
          <p:cNvPr id="14341" name="Picture 22" descr="bd21315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92763" y="6919913"/>
            <a:ext cx="5616575" cy="20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7" descr="BƯỚM 5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10291576">
            <a:off x="12320588" y="6753225"/>
            <a:ext cx="1162050" cy="151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8" descr="animal-14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417220" flipH="1">
            <a:off x="2314575" y="6875463"/>
            <a:ext cx="1068388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5" descr="POINSET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5400000">
            <a:off x="14692312" y="-109537"/>
            <a:ext cx="1382713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Anh dep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52513" y="219075"/>
            <a:ext cx="14416087" cy="845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913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Group 5"/>
          <p:cNvGrpSpPr>
            <a:grpSpLocks/>
          </p:cNvGrpSpPr>
          <p:nvPr/>
        </p:nvGrpSpPr>
        <p:grpSpPr bwMode="auto">
          <a:xfrm>
            <a:off x="7453313" y="0"/>
            <a:ext cx="1069975" cy="930275"/>
            <a:chOff x="6718466" y="172432"/>
            <a:chExt cx="1050721" cy="930735"/>
          </a:xfrm>
        </p:grpSpPr>
        <p:grpSp>
          <p:nvGrpSpPr>
            <p:cNvPr id="16388" name="Group 6"/>
            <p:cNvGrpSpPr>
              <a:grpSpLocks/>
            </p:cNvGrpSpPr>
            <p:nvPr/>
          </p:nvGrpSpPr>
          <p:grpSpPr bwMode="auto">
            <a:xfrm>
              <a:off x="6718466" y="172432"/>
              <a:ext cx="1050721" cy="930735"/>
              <a:chOff x="6718466" y="172432"/>
              <a:chExt cx="1050721" cy="930735"/>
            </a:xfrm>
          </p:grpSpPr>
          <p:sp>
            <p:nvSpPr>
              <p:cNvPr id="16390" name="TextBox 8"/>
              <p:cNvSpPr txBox="1">
                <a:spLocks noChangeArrowheads="1"/>
              </p:cNvSpPr>
              <p:nvPr/>
            </p:nvSpPr>
            <p:spPr bwMode="auto">
              <a:xfrm>
                <a:off x="7146924" y="172432"/>
                <a:ext cx="181025" cy="519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6391" name="TextBox 9"/>
              <p:cNvSpPr txBox="1">
                <a:spLocks noChangeArrowheads="1"/>
              </p:cNvSpPr>
              <p:nvPr/>
            </p:nvSpPr>
            <p:spPr bwMode="auto">
              <a:xfrm>
                <a:off x="6718466" y="641502"/>
                <a:ext cx="105072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/>
              </a:extLst>
            </p:cNvPr>
            <p:cNvCxnSpPr/>
            <p:nvPr/>
          </p:nvCxnSpPr>
          <p:spPr>
            <a:xfrm>
              <a:off x="6830709" y="1052342"/>
              <a:ext cx="81688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386" name="Text Box 14"/>
          <p:cNvSpPr txBox="1">
            <a:spLocks noChangeArrowheads="1"/>
          </p:cNvSpPr>
          <p:nvPr/>
        </p:nvSpPr>
        <p:spPr bwMode="auto">
          <a:xfrm>
            <a:off x="3414713" y="858838"/>
            <a:ext cx="94488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</a:rPr>
              <a:t>Bài 42: TÍNH GIÁ TRỊ CỦA BIỂU THỨC SỐ</a:t>
            </a:r>
          </a:p>
        </p:txBody>
      </p:sp>
      <p:pic>
        <p:nvPicPr>
          <p:cNvPr id="16387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71713" y="1455738"/>
            <a:ext cx="12111037" cy="768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-7864" r="59265" b="64645"/>
          <a:stretch>
            <a:fillRect/>
          </a:stretch>
        </p:blipFill>
        <p:spPr bwMode="auto">
          <a:xfrm>
            <a:off x="239713" y="1192213"/>
            <a:ext cx="4860925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410" name="Group 5"/>
          <p:cNvGrpSpPr>
            <a:grpSpLocks/>
          </p:cNvGrpSpPr>
          <p:nvPr/>
        </p:nvGrpSpPr>
        <p:grpSpPr bwMode="auto">
          <a:xfrm>
            <a:off x="7453313" y="0"/>
            <a:ext cx="1069975" cy="930275"/>
            <a:chOff x="6718466" y="172432"/>
            <a:chExt cx="1050721" cy="930735"/>
          </a:xfrm>
        </p:grpSpPr>
        <p:grpSp>
          <p:nvGrpSpPr>
            <p:cNvPr id="17423" name="Group 6"/>
            <p:cNvGrpSpPr>
              <a:grpSpLocks/>
            </p:cNvGrpSpPr>
            <p:nvPr/>
          </p:nvGrpSpPr>
          <p:grpSpPr bwMode="auto">
            <a:xfrm>
              <a:off x="6718466" y="172432"/>
              <a:ext cx="1050721" cy="930735"/>
              <a:chOff x="6718466" y="172432"/>
              <a:chExt cx="1050721" cy="930735"/>
            </a:xfrm>
          </p:grpSpPr>
          <p:sp>
            <p:nvSpPr>
              <p:cNvPr id="17425" name="TextBox 8"/>
              <p:cNvSpPr txBox="1">
                <a:spLocks noChangeArrowheads="1"/>
              </p:cNvSpPr>
              <p:nvPr/>
            </p:nvSpPr>
            <p:spPr bwMode="auto">
              <a:xfrm>
                <a:off x="7146924" y="172432"/>
                <a:ext cx="181025" cy="519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7426" name="TextBox 9"/>
              <p:cNvSpPr txBox="1">
                <a:spLocks noChangeArrowheads="1"/>
              </p:cNvSpPr>
              <p:nvPr/>
            </p:nvSpPr>
            <p:spPr bwMode="auto">
              <a:xfrm>
                <a:off x="6718466" y="641502"/>
                <a:ext cx="105072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/>
              </a:extLst>
            </p:cNvPr>
            <p:cNvCxnSpPr/>
            <p:nvPr/>
          </p:nvCxnSpPr>
          <p:spPr>
            <a:xfrm>
              <a:off x="6830709" y="1052342"/>
              <a:ext cx="81688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7411" name="Text Box 14"/>
          <p:cNvSpPr txBox="1">
            <a:spLocks noChangeArrowheads="1"/>
          </p:cNvSpPr>
          <p:nvPr/>
        </p:nvSpPr>
        <p:spPr bwMode="auto">
          <a:xfrm>
            <a:off x="3414713" y="858838"/>
            <a:ext cx="94488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</a:rPr>
              <a:t>Bài 42: TÍNH GIÁ TRỊ CỦA BIỂU THỨC SỐ</a:t>
            </a:r>
          </a:p>
        </p:txBody>
      </p:sp>
      <p:sp>
        <p:nvSpPr>
          <p:cNvPr id="17412" name="TextBox 14"/>
          <p:cNvSpPr txBox="1">
            <a:spLocks noChangeArrowheads="1"/>
          </p:cNvSpPr>
          <p:nvPr/>
        </p:nvSpPr>
        <p:spPr bwMode="auto">
          <a:xfrm>
            <a:off x="1104900" y="2239963"/>
            <a:ext cx="2590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381 + 209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238500" y="2239963"/>
            <a:ext cx="15319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>
                <a:solidFill>
                  <a:srgbClr val="FF0000"/>
                </a:solidFill>
              </a:rPr>
              <a:t>= 590</a:t>
            </a:r>
            <a:endParaRPr lang="en-US" sz="3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39713" y="2940050"/>
            <a:ext cx="830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>
                <a:solidFill>
                  <a:srgbClr val="FF0000"/>
                </a:solidFill>
              </a:rPr>
              <a:t>Gía trị của biểu thức 381 + 209 là 590 </a:t>
            </a:r>
            <a:endParaRPr lang="en-US" sz="3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7415" name="TextBox 19"/>
          <p:cNvSpPr txBox="1">
            <a:spLocks noChangeArrowheads="1"/>
          </p:cNvSpPr>
          <p:nvPr/>
        </p:nvSpPr>
        <p:spPr bwMode="auto">
          <a:xfrm>
            <a:off x="10001250" y="2063750"/>
            <a:ext cx="2590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68 : 2 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1296650" y="2073275"/>
            <a:ext cx="15319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>
                <a:solidFill>
                  <a:srgbClr val="FF0000"/>
                </a:solidFill>
              </a:rPr>
              <a:t>= 34</a:t>
            </a:r>
            <a:endParaRPr lang="en-US" sz="3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8545513" y="2921000"/>
            <a:ext cx="70627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>
                <a:solidFill>
                  <a:srgbClr val="FF0000"/>
                </a:solidFill>
              </a:rPr>
              <a:t>Gía trị của biểu thức 68 : 2 là 34 </a:t>
            </a:r>
            <a:endParaRPr lang="en-US" sz="320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/>
            </a:extLst>
          </p:cNvPr>
          <p:cNvCxnSpPr/>
          <p:nvPr/>
        </p:nvCxnSpPr>
        <p:spPr>
          <a:xfrm>
            <a:off x="8397875" y="1752600"/>
            <a:ext cx="0" cy="212090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346450"/>
            <a:ext cx="93218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729163"/>
            <a:ext cx="3455988" cy="435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60775" y="4970463"/>
            <a:ext cx="3873500" cy="411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00938" y="4946650"/>
            <a:ext cx="3871912" cy="419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3" name="Group 5"/>
          <p:cNvGrpSpPr>
            <a:grpSpLocks/>
          </p:cNvGrpSpPr>
          <p:nvPr/>
        </p:nvGrpSpPr>
        <p:grpSpPr bwMode="auto">
          <a:xfrm>
            <a:off x="7510463" y="0"/>
            <a:ext cx="1065212" cy="925513"/>
            <a:chOff x="6717770" y="172432"/>
            <a:chExt cx="1047136" cy="925970"/>
          </a:xfrm>
        </p:grpSpPr>
        <p:grpSp>
          <p:nvGrpSpPr>
            <p:cNvPr id="18443" name="Group 6"/>
            <p:cNvGrpSpPr>
              <a:grpSpLocks/>
            </p:cNvGrpSpPr>
            <p:nvPr/>
          </p:nvGrpSpPr>
          <p:grpSpPr bwMode="auto">
            <a:xfrm>
              <a:off x="6717770" y="172432"/>
              <a:ext cx="1047136" cy="925970"/>
              <a:chOff x="6717770" y="172432"/>
              <a:chExt cx="1047136" cy="925970"/>
            </a:xfrm>
          </p:grpSpPr>
          <p:sp>
            <p:nvSpPr>
              <p:cNvPr id="18445" name="TextBox 8"/>
              <p:cNvSpPr txBox="1">
                <a:spLocks noChangeArrowheads="1"/>
              </p:cNvSpPr>
              <p:nvPr/>
            </p:nvSpPr>
            <p:spPr bwMode="auto">
              <a:xfrm>
                <a:off x="7146924" y="172432"/>
                <a:ext cx="181025" cy="519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446" name="TextBox 9"/>
              <p:cNvSpPr txBox="1">
                <a:spLocks noChangeArrowheads="1"/>
              </p:cNvSpPr>
              <p:nvPr/>
            </p:nvSpPr>
            <p:spPr bwMode="auto">
              <a:xfrm>
                <a:off x="6717770" y="640976"/>
                <a:ext cx="1047136" cy="45742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/>
              </a:extLst>
            </p:cNvPr>
            <p:cNvCxnSpPr/>
            <p:nvPr/>
          </p:nvCxnSpPr>
          <p:spPr>
            <a:xfrm>
              <a:off x="6830130" y="1052341"/>
              <a:ext cx="8161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434" name="Text Box 14"/>
          <p:cNvSpPr txBox="1">
            <a:spLocks noChangeArrowheads="1"/>
          </p:cNvSpPr>
          <p:nvPr/>
        </p:nvSpPr>
        <p:spPr bwMode="auto">
          <a:xfrm>
            <a:off x="3414713" y="858838"/>
            <a:ext cx="94488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</a:rPr>
              <a:t>Bài 42: TÍNH GIÁ TRỊ CỦA BIỂU THỨC SỐ</a:t>
            </a:r>
          </a:p>
        </p:txBody>
      </p:sp>
      <p:pic>
        <p:nvPicPr>
          <p:cNvPr id="18435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70063"/>
            <a:ext cx="1582420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9925" y="3757613"/>
            <a:ext cx="7275513" cy="241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rcRect t="17010" r="2214"/>
          <a:stretch>
            <a:fillRect/>
          </a:stretch>
        </p:blipFill>
        <p:spPr bwMode="auto">
          <a:xfrm>
            <a:off x="1355725" y="6291263"/>
            <a:ext cx="57165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013825" y="4572000"/>
            <a:ext cx="6577013" cy="152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739313" y="6100763"/>
            <a:ext cx="6324600" cy="14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8507413" y="7747000"/>
            <a:ext cx="792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3600">
                <a:solidFill>
                  <a:srgbClr val="FF0000"/>
                </a:solidFill>
              </a:rPr>
              <a:t>Gía</a:t>
            </a:r>
            <a:r>
              <a:rPr lang="pt-BR" sz="3600">
                <a:solidFill>
                  <a:srgbClr val="FF0000"/>
                </a:solidFill>
              </a:rPr>
              <a:t> trị của biểu thức 37 - 7 - 16 là 14 </a:t>
            </a:r>
            <a:endParaRPr lang="en-US" sz="3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669925" y="7800975"/>
            <a:ext cx="792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>
                <a:solidFill>
                  <a:srgbClr val="FF0000"/>
                </a:solidFill>
              </a:rPr>
              <a:t>Gía trị của biểu thức 9 + 3 - 5 là 7 </a:t>
            </a:r>
            <a:endParaRPr lang="en-US" sz="320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23" name="Straight Connector 22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8139113" y="4051300"/>
            <a:ext cx="0" cy="417830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188" y="1770063"/>
            <a:ext cx="15759112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9458" name="Group 5"/>
          <p:cNvGrpSpPr>
            <a:grpSpLocks/>
          </p:cNvGrpSpPr>
          <p:nvPr/>
        </p:nvGrpSpPr>
        <p:grpSpPr bwMode="auto">
          <a:xfrm>
            <a:off x="7453313" y="0"/>
            <a:ext cx="1069975" cy="930275"/>
            <a:chOff x="6718466" y="172432"/>
            <a:chExt cx="1050721" cy="930735"/>
          </a:xfrm>
        </p:grpSpPr>
        <p:grpSp>
          <p:nvGrpSpPr>
            <p:cNvPr id="19467" name="Group 6"/>
            <p:cNvGrpSpPr>
              <a:grpSpLocks/>
            </p:cNvGrpSpPr>
            <p:nvPr/>
          </p:nvGrpSpPr>
          <p:grpSpPr bwMode="auto">
            <a:xfrm>
              <a:off x="6718466" y="172432"/>
              <a:ext cx="1050721" cy="930735"/>
              <a:chOff x="6718466" y="172432"/>
              <a:chExt cx="1050721" cy="930735"/>
            </a:xfrm>
          </p:grpSpPr>
          <p:sp>
            <p:nvSpPr>
              <p:cNvPr id="19469" name="TextBox 8"/>
              <p:cNvSpPr txBox="1">
                <a:spLocks noChangeArrowheads="1"/>
              </p:cNvSpPr>
              <p:nvPr/>
            </p:nvSpPr>
            <p:spPr bwMode="auto">
              <a:xfrm>
                <a:off x="7146924" y="172432"/>
                <a:ext cx="181025" cy="5193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470" name="TextBox 9"/>
              <p:cNvSpPr txBox="1">
                <a:spLocks noChangeArrowheads="1"/>
              </p:cNvSpPr>
              <p:nvPr/>
            </p:nvSpPr>
            <p:spPr bwMode="auto">
              <a:xfrm>
                <a:off x="6718466" y="641502"/>
                <a:ext cx="105072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/>
              </a:extLst>
            </p:cNvPr>
            <p:cNvCxnSpPr/>
            <p:nvPr/>
          </p:nvCxnSpPr>
          <p:spPr>
            <a:xfrm>
              <a:off x="6830709" y="1052342"/>
              <a:ext cx="81688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459" name="Text Box 14"/>
          <p:cNvSpPr txBox="1">
            <a:spLocks noChangeArrowheads="1"/>
          </p:cNvSpPr>
          <p:nvPr/>
        </p:nvSpPr>
        <p:spPr bwMode="auto">
          <a:xfrm>
            <a:off x="3414713" y="858838"/>
            <a:ext cx="94488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</a:rPr>
              <a:t>Bài 42: TÍNH GIÁ TRỊ CỦA BIỂU THỨC SỐ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rcRect r="17168" b="51550"/>
          <a:stretch>
            <a:fillRect/>
          </a:stretch>
        </p:blipFill>
        <p:spPr bwMode="auto">
          <a:xfrm>
            <a:off x="595313" y="4038600"/>
            <a:ext cx="60198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rcRect t="76480" r="1233"/>
          <a:stretch>
            <a:fillRect/>
          </a:stretch>
        </p:blipFill>
        <p:spPr bwMode="auto">
          <a:xfrm>
            <a:off x="390525" y="7335838"/>
            <a:ext cx="7177088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rcRect t="51550" r="28322" b="19897"/>
          <a:stretch>
            <a:fillRect/>
          </a:stretch>
        </p:blipFill>
        <p:spPr bwMode="auto">
          <a:xfrm>
            <a:off x="809625" y="6181725"/>
            <a:ext cx="5208588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Straight Connector 15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8139113" y="4051300"/>
            <a:ext cx="0" cy="417830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rcRect r="18076" b="56676"/>
          <a:stretch>
            <a:fillRect/>
          </a:stretch>
        </p:blipFill>
        <p:spPr bwMode="auto">
          <a:xfrm>
            <a:off x="8258175" y="4572000"/>
            <a:ext cx="5746750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rcRect t="78680"/>
          <a:stretch>
            <a:fillRect/>
          </a:stretch>
        </p:blipFill>
        <p:spPr bwMode="auto">
          <a:xfrm>
            <a:off x="8139113" y="7543800"/>
            <a:ext cx="70151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rcRect t="41550" r="31436" b="25621"/>
          <a:stretch>
            <a:fillRect/>
          </a:stretch>
        </p:blipFill>
        <p:spPr bwMode="auto">
          <a:xfrm>
            <a:off x="8280400" y="6324600"/>
            <a:ext cx="48101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1" name="Group 5"/>
          <p:cNvGrpSpPr>
            <a:grpSpLocks/>
          </p:cNvGrpSpPr>
          <p:nvPr/>
        </p:nvGrpSpPr>
        <p:grpSpPr bwMode="auto">
          <a:xfrm>
            <a:off x="5237163" y="0"/>
            <a:ext cx="3432175" cy="992188"/>
            <a:chOff x="4539228" y="172432"/>
            <a:chExt cx="3374065" cy="992290"/>
          </a:xfrm>
        </p:grpSpPr>
        <p:grpSp>
          <p:nvGrpSpPr>
            <p:cNvPr id="20506" name="Group 6"/>
            <p:cNvGrpSpPr>
              <a:grpSpLocks/>
            </p:cNvGrpSpPr>
            <p:nvPr/>
          </p:nvGrpSpPr>
          <p:grpSpPr bwMode="auto">
            <a:xfrm>
              <a:off x="4539228" y="172432"/>
              <a:ext cx="3374065" cy="992290"/>
              <a:chOff x="4539228" y="172432"/>
              <a:chExt cx="3374065" cy="992290"/>
            </a:xfrm>
          </p:grpSpPr>
          <p:sp>
            <p:nvSpPr>
              <p:cNvPr id="20508" name="TextBox 8"/>
              <p:cNvSpPr txBox="1">
                <a:spLocks noChangeArrowheads="1"/>
              </p:cNvSpPr>
              <p:nvPr/>
            </p:nvSpPr>
            <p:spPr bwMode="auto">
              <a:xfrm>
                <a:off x="4539228" y="172432"/>
                <a:ext cx="181025" cy="5191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509" name="TextBox 9"/>
              <p:cNvSpPr txBox="1">
                <a:spLocks noChangeArrowheads="1"/>
              </p:cNvSpPr>
              <p:nvPr/>
            </p:nvSpPr>
            <p:spPr bwMode="auto">
              <a:xfrm>
                <a:off x="6718466" y="641502"/>
                <a:ext cx="1194827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8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/>
              </a:extLst>
            </p:cNvPr>
            <p:cNvCxnSpPr/>
            <p:nvPr/>
          </p:nvCxnSpPr>
          <p:spPr>
            <a:xfrm>
              <a:off x="6830221" y="1051997"/>
              <a:ext cx="81620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482" name="Text Box 14"/>
          <p:cNvSpPr txBox="1">
            <a:spLocks noChangeArrowheads="1"/>
          </p:cNvSpPr>
          <p:nvPr/>
        </p:nvSpPr>
        <p:spPr bwMode="auto">
          <a:xfrm>
            <a:off x="4100513" y="898525"/>
            <a:ext cx="94488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</a:rPr>
              <a:t>Bài 42: TÍNH GIÁ TRỊ CỦA BIỂU THỨC SỐ</a:t>
            </a:r>
          </a:p>
        </p:txBody>
      </p:sp>
      <p:sp>
        <p:nvSpPr>
          <p:cNvPr id="20483" name="TextBox 11"/>
          <p:cNvSpPr txBox="1">
            <a:spLocks noChangeArrowheads="1"/>
          </p:cNvSpPr>
          <p:nvPr/>
        </p:nvSpPr>
        <p:spPr bwMode="auto">
          <a:xfrm>
            <a:off x="442913" y="1385888"/>
            <a:ext cx="13106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/>
              <a:t>Bài 1: Tính giá trị của mỗi biểu thức sau:</a:t>
            </a:r>
          </a:p>
        </p:txBody>
      </p:sp>
      <p:graphicFrame>
        <p:nvGraphicFramePr>
          <p:cNvPr id="3" name="Table 3"/>
          <p:cNvGraphicFramePr>
            <a:graphicFrameLocks noGrp="1"/>
          </p:cNvGraphicFramePr>
          <p:nvPr/>
        </p:nvGraphicFramePr>
        <p:xfrm>
          <a:off x="938213" y="2214563"/>
          <a:ext cx="12115800" cy="3568700"/>
        </p:xfrm>
        <a:graphic>
          <a:graphicData uri="http://schemas.openxmlformats.org/drawingml/2006/table">
            <a:tbl>
              <a:tblPr/>
              <a:tblGrid>
                <a:gridCol w="6057900"/>
                <a:gridCol w="6057900"/>
              </a:tblGrid>
              <a:tr h="941388">
                <a:tc>
                  <a:txBody>
                    <a:bodyPr/>
                    <a:lstStyle/>
                    <a:p>
                      <a:pPr marL="0" marR="0" lvl="0" indent="0" algn="l" defTabSz="14509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a) 261 + 414  </a:t>
                      </a:r>
                    </a:p>
                    <a:p>
                      <a:pPr marL="0" marR="0" lvl="0" indent="0" algn="l" defTabSz="14509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509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d) 310 x 3</a:t>
                      </a:r>
                    </a:p>
                    <a:p>
                      <a:pPr marL="0" marR="0" lvl="0" indent="0" algn="l" defTabSz="14509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1388">
                <a:tc>
                  <a:txBody>
                    <a:bodyPr/>
                    <a:lstStyle/>
                    <a:p>
                      <a:pPr marL="0" marR="0" lvl="0" indent="0" algn="l" defTabSz="14509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b) 595 – 17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509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e) 265 – 82 + 10</a:t>
                      </a:r>
                    </a:p>
                    <a:p>
                      <a:pPr marL="0" marR="0" lvl="0" indent="0" algn="l" defTabSz="14509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2863">
                <a:tc>
                  <a:txBody>
                    <a:bodyPr/>
                    <a:lstStyle/>
                    <a:p>
                      <a:pPr marL="0" marR="0" lvl="0" indent="0" algn="l" defTabSz="14509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c) 286 : 2</a:t>
                      </a:r>
                    </a:p>
                    <a:p>
                      <a:pPr marL="0" marR="0" lvl="0" indent="0" algn="l" defTabSz="14509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4509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g) 21 x 4 : 2</a:t>
                      </a:r>
                    </a:p>
                    <a:p>
                      <a:pPr marL="0" marR="0" lvl="0" indent="0" algn="l" defTabSz="14509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636963" y="2217738"/>
            <a:ext cx="1600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= 675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414713" y="3351213"/>
            <a:ext cx="16002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= 578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878138" y="4484688"/>
            <a:ext cx="16002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= 143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9129713" y="2217738"/>
            <a:ext cx="1600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= 930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0425113" y="3406775"/>
            <a:ext cx="25527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= 183 + 10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2733338" y="3387725"/>
            <a:ext cx="1600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= 193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9586913" y="4484688"/>
            <a:ext cx="209708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= 84 : 2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1263313" y="4494213"/>
            <a:ext cx="20970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= 42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Group 1"/>
          <p:cNvGrpSpPr>
            <a:grpSpLocks/>
          </p:cNvGrpSpPr>
          <p:nvPr/>
        </p:nvGrpSpPr>
        <p:grpSpPr bwMode="auto">
          <a:xfrm>
            <a:off x="5318125" y="33338"/>
            <a:ext cx="3430588" cy="992187"/>
            <a:chOff x="4539228" y="172432"/>
            <a:chExt cx="3374065" cy="992290"/>
          </a:xfrm>
        </p:grpSpPr>
        <p:grpSp>
          <p:nvGrpSpPr>
            <p:cNvPr id="21520" name="Group 2"/>
            <p:cNvGrpSpPr>
              <a:grpSpLocks/>
            </p:cNvGrpSpPr>
            <p:nvPr/>
          </p:nvGrpSpPr>
          <p:grpSpPr bwMode="auto">
            <a:xfrm>
              <a:off x="4539228" y="172432"/>
              <a:ext cx="3374065" cy="992290"/>
              <a:chOff x="4539228" y="172432"/>
              <a:chExt cx="3374065" cy="992290"/>
            </a:xfrm>
          </p:grpSpPr>
          <p:sp>
            <p:nvSpPr>
              <p:cNvPr id="21522" name="TextBox 4"/>
              <p:cNvSpPr txBox="1">
                <a:spLocks noChangeArrowheads="1"/>
              </p:cNvSpPr>
              <p:nvPr/>
            </p:nvSpPr>
            <p:spPr bwMode="auto">
              <a:xfrm>
                <a:off x="4539228" y="172432"/>
                <a:ext cx="181081" cy="6414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sz="3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1523" name="TextBox 5"/>
              <p:cNvSpPr txBox="1">
                <a:spLocks noChangeArrowheads="1"/>
              </p:cNvSpPr>
              <p:nvPr/>
            </p:nvSpPr>
            <p:spPr bwMode="auto">
              <a:xfrm>
                <a:off x="6718466" y="641502"/>
                <a:ext cx="1194827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8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/>
              </a:extLst>
            </p:cNvPr>
            <p:cNvCxnSpPr/>
            <p:nvPr/>
          </p:nvCxnSpPr>
          <p:spPr>
            <a:xfrm>
              <a:off x="6831281" y="1051998"/>
              <a:ext cx="81502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1506" name="Text Box 14"/>
          <p:cNvSpPr txBox="1">
            <a:spLocks noChangeArrowheads="1"/>
          </p:cNvSpPr>
          <p:nvPr/>
        </p:nvSpPr>
        <p:spPr bwMode="auto">
          <a:xfrm>
            <a:off x="4100513" y="898525"/>
            <a:ext cx="9448800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3200" b="1">
                <a:latin typeface="Times New Roman" pitchFamily="18" charset="0"/>
              </a:rPr>
              <a:t>Bài 42: TÍNH GIÁ TRỊ CỦA BIỂU THỨC SỐ</a:t>
            </a:r>
          </a:p>
        </p:txBody>
      </p:sp>
      <p:sp>
        <p:nvSpPr>
          <p:cNvPr id="21507" name="TextBox 31"/>
          <p:cNvSpPr txBox="1">
            <a:spLocks noChangeArrowheads="1"/>
          </p:cNvSpPr>
          <p:nvPr/>
        </p:nvSpPr>
        <p:spPr bwMode="auto">
          <a:xfrm>
            <a:off x="574675" y="2008188"/>
            <a:ext cx="11102975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/>
              <a:t>Bài 2: Chọn giá trị đúng với mỗi biểu thức sau:</a:t>
            </a:r>
          </a:p>
          <a:p>
            <a:r>
              <a:rPr lang="en-US" sz="3600"/>
              <a:t/>
            </a:r>
            <a:br>
              <a:rPr lang="en-US" sz="3600"/>
            </a:br>
            <a:endParaRPr lang="en-US" sz="3600"/>
          </a:p>
        </p:txBody>
      </p:sp>
      <p:pic>
        <p:nvPicPr>
          <p:cNvPr id="21508" name="Picture 10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36763" y="3317875"/>
            <a:ext cx="28638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1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49863" y="3205163"/>
            <a:ext cx="2733675" cy="187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16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97875" y="3289300"/>
            <a:ext cx="286385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18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677650" y="3176588"/>
            <a:ext cx="2830513" cy="193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3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347913" y="5095875"/>
            <a:ext cx="2147887" cy="203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34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89575" y="5133975"/>
            <a:ext cx="2322513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36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896350" y="4976813"/>
            <a:ext cx="2365375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38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1920538" y="5165725"/>
            <a:ext cx="2344737" cy="219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1" name="Straight Connector 40">
            <a:extLst>
              <a:ext uri="{FF2B5EF4-FFF2-40B4-BE49-F238E27FC236}"/>
            </a:extLst>
          </p:cNvPr>
          <p:cNvCxnSpPr/>
          <p:nvPr/>
        </p:nvCxnSpPr>
        <p:spPr>
          <a:xfrm>
            <a:off x="3421063" y="4918075"/>
            <a:ext cx="0" cy="4921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6616700" y="4827588"/>
            <a:ext cx="2513013" cy="88741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 flipV="1">
            <a:off x="6684963" y="4918075"/>
            <a:ext cx="2493962" cy="763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/>
            </a:extLst>
          </p:cNvPr>
          <p:cNvCxnSpPr>
            <a:cxnSpLocks/>
          </p:cNvCxnSpPr>
          <p:nvPr/>
        </p:nvCxnSpPr>
        <p:spPr>
          <a:xfrm>
            <a:off x="12939713" y="4976813"/>
            <a:ext cx="14287" cy="5667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9" name="Group 5"/>
          <p:cNvGrpSpPr>
            <a:grpSpLocks/>
          </p:cNvGrpSpPr>
          <p:nvPr/>
        </p:nvGrpSpPr>
        <p:grpSpPr bwMode="auto">
          <a:xfrm>
            <a:off x="7453313" y="0"/>
            <a:ext cx="1216025" cy="992188"/>
            <a:chOff x="6718466" y="172432"/>
            <a:chExt cx="1194827" cy="992290"/>
          </a:xfrm>
        </p:grpSpPr>
        <p:grpSp>
          <p:nvGrpSpPr>
            <p:cNvPr id="22543" name="Group 6"/>
            <p:cNvGrpSpPr>
              <a:grpSpLocks/>
            </p:cNvGrpSpPr>
            <p:nvPr/>
          </p:nvGrpSpPr>
          <p:grpSpPr bwMode="auto">
            <a:xfrm>
              <a:off x="6718466" y="172432"/>
              <a:ext cx="1194827" cy="992290"/>
              <a:chOff x="6718466" y="172432"/>
              <a:chExt cx="1194827" cy="992290"/>
            </a:xfrm>
          </p:grpSpPr>
          <p:sp>
            <p:nvSpPr>
              <p:cNvPr id="22545" name="TextBox 8"/>
              <p:cNvSpPr txBox="1">
                <a:spLocks noChangeArrowheads="1"/>
              </p:cNvSpPr>
              <p:nvPr/>
            </p:nvSpPr>
            <p:spPr bwMode="auto">
              <a:xfrm>
                <a:off x="7146924" y="172432"/>
                <a:ext cx="181025" cy="5191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endParaRPr lang="en-US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2546" name="TextBox 9"/>
              <p:cNvSpPr txBox="1">
                <a:spLocks noChangeArrowheads="1"/>
              </p:cNvSpPr>
              <p:nvPr/>
            </p:nvSpPr>
            <p:spPr bwMode="auto">
              <a:xfrm>
                <a:off x="6718466" y="641502"/>
                <a:ext cx="1194827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8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/>
              </a:extLst>
            </p:cNvPr>
            <p:cNvCxnSpPr/>
            <p:nvPr/>
          </p:nvCxnSpPr>
          <p:spPr>
            <a:xfrm>
              <a:off x="6830773" y="1051997"/>
              <a:ext cx="81578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530" name="Text Box 14"/>
          <p:cNvSpPr txBox="1">
            <a:spLocks noChangeArrowheads="1"/>
          </p:cNvSpPr>
          <p:nvPr/>
        </p:nvSpPr>
        <p:spPr bwMode="auto">
          <a:xfrm>
            <a:off x="3414713" y="858838"/>
            <a:ext cx="94488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43689" tIns="71844" rIns="143689" bIns="71844">
            <a:spAutoFit/>
          </a:bodyPr>
          <a:lstStyle/>
          <a:p>
            <a:pPr algn="ctr"/>
            <a:r>
              <a:rPr lang="en-US" sz="2800" b="1">
                <a:latin typeface="Times New Roman" pitchFamily="18" charset="0"/>
              </a:rPr>
              <a:t>Bài 42: TÍNH GIÁ TRỊ CỦA BIỂU THỨC SỐ</a:t>
            </a:r>
          </a:p>
        </p:txBody>
      </p:sp>
      <p:sp>
        <p:nvSpPr>
          <p:cNvPr id="22531" name="TextBox 24"/>
          <p:cNvSpPr txBox="1">
            <a:spLocks noChangeArrowheads="1"/>
          </p:cNvSpPr>
          <p:nvPr/>
        </p:nvSpPr>
        <p:spPr bwMode="auto">
          <a:xfrm>
            <a:off x="557213" y="2019300"/>
            <a:ext cx="88598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Bài 3: Chọn dấu (+,-) thích hợp: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2"/>
          <a:srcRect l="8623" t="-23865" r="84235"/>
          <a:stretch>
            <a:fillRect/>
          </a:stretch>
        </p:blipFill>
        <p:spPr bwMode="auto">
          <a:xfrm>
            <a:off x="1357313" y="2665413"/>
            <a:ext cx="1011237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Box 14"/>
          <p:cNvSpPr txBox="1">
            <a:spLocks noChangeArrowheads="1"/>
          </p:cNvSpPr>
          <p:nvPr/>
        </p:nvSpPr>
        <p:spPr bwMode="auto">
          <a:xfrm>
            <a:off x="457200" y="2986088"/>
            <a:ext cx="15454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/>
              <a:t>a) 3       1 = 4              b) 6         4        5 = 5            c) 12         2        1 = 9 </a:t>
            </a: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2"/>
          <a:srcRect l="8623" t="-23865" r="84235"/>
          <a:stretch>
            <a:fillRect/>
          </a:stretch>
        </p:blipFill>
        <p:spPr bwMode="auto">
          <a:xfrm>
            <a:off x="5929313" y="2647950"/>
            <a:ext cx="1011237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2"/>
          <a:srcRect l="8623" t="-23865" r="84235"/>
          <a:stretch>
            <a:fillRect/>
          </a:stretch>
        </p:blipFill>
        <p:spPr bwMode="auto">
          <a:xfrm>
            <a:off x="7234238" y="2630488"/>
            <a:ext cx="1011237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rcRect l="8623" t="-23865" r="84235"/>
          <a:stretch>
            <a:fillRect/>
          </a:stretch>
        </p:blipFill>
        <p:spPr bwMode="auto">
          <a:xfrm>
            <a:off x="11850688" y="2565400"/>
            <a:ext cx="1012825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"/>
          <a:srcRect l="8623" t="-23865" r="84235"/>
          <a:stretch>
            <a:fillRect/>
          </a:stretch>
        </p:blipFill>
        <p:spPr bwMode="auto">
          <a:xfrm>
            <a:off x="13222288" y="2590800"/>
            <a:ext cx="1012825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00163" y="2727325"/>
            <a:ext cx="1016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19788" y="2736850"/>
            <a:ext cx="97790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97738" y="2833688"/>
            <a:ext cx="8413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912600" y="2724150"/>
            <a:ext cx="1012825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222288" y="2757488"/>
            <a:ext cx="1012825" cy="106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1727</TotalTime>
  <Words>211</Words>
  <Application>Microsoft Office PowerPoint</Application>
  <PresentationFormat>Custom</PresentationFormat>
  <Paragraphs>46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Sky123.Org</cp:lastModifiedBy>
  <cp:revision>226</cp:revision>
  <dcterms:created xsi:type="dcterms:W3CDTF">2022-07-10T01:37:20Z</dcterms:created>
  <dcterms:modified xsi:type="dcterms:W3CDTF">2022-11-27T14:04:36Z</dcterms:modified>
</cp:coreProperties>
</file>