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9" r:id="rId4"/>
    <p:sldId id="256" r:id="rId5"/>
    <p:sldId id="270" r:id="rId6"/>
    <p:sldId id="268" r:id="rId7"/>
    <p:sldId id="263" r:id="rId8"/>
    <p:sldId id="264" r:id="rId9"/>
    <p:sldId id="260" r:id="rId10"/>
    <p:sldId id="267" r:id="rId11"/>
    <p:sldId id="262" r:id="rId12"/>
    <p:sldId id="269" r:id="rId13"/>
    <p:sldId id="26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EA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0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66E3D4-2A47-4C54-9154-96C6CEC197D4}"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E79EF-D923-4EC9-9567-7B29A480D642}"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93694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6E3D4-2A47-4C54-9154-96C6CEC197D4}"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E79EF-D923-4EC9-9567-7B29A480D642}" type="slidenum">
              <a:rPr lang="en-US" smtClean="0"/>
              <a:t>‹#›</a:t>
            </a:fld>
            <a:endParaRPr lang="en-US"/>
          </a:p>
        </p:txBody>
      </p:sp>
    </p:spTree>
    <p:extLst>
      <p:ext uri="{BB962C8B-B14F-4D97-AF65-F5344CB8AC3E}">
        <p14:creationId xmlns:p14="http://schemas.microsoft.com/office/powerpoint/2010/main" val="2148865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6E3D4-2A47-4C54-9154-96C6CEC197D4}"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E79EF-D923-4EC9-9567-7B29A480D642}" type="slidenum">
              <a:rPr lang="en-US" smtClean="0"/>
              <a:t>‹#›</a:t>
            </a:fld>
            <a:endParaRPr lang="en-US"/>
          </a:p>
        </p:txBody>
      </p:sp>
    </p:spTree>
    <p:extLst>
      <p:ext uri="{BB962C8B-B14F-4D97-AF65-F5344CB8AC3E}">
        <p14:creationId xmlns:p14="http://schemas.microsoft.com/office/powerpoint/2010/main" val="996771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755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83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249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94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8272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596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9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992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66E3D4-2A47-4C54-9154-96C6CEC197D4}"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E79EF-D923-4EC9-9567-7B29A480D642}" type="slidenum">
              <a:rPr lang="en-US" smtClean="0"/>
              <a:t>‹#›</a:t>
            </a:fld>
            <a:endParaRPr lang="en-US"/>
          </a:p>
        </p:txBody>
      </p:sp>
    </p:spTree>
    <p:extLst>
      <p:ext uri="{BB962C8B-B14F-4D97-AF65-F5344CB8AC3E}">
        <p14:creationId xmlns:p14="http://schemas.microsoft.com/office/powerpoint/2010/main" val="2978956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177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555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361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041798"/>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369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505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592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800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450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0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C66E3D4-2A47-4C54-9154-96C6CEC197D4}"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EE79EF-D923-4EC9-9567-7B29A480D642}" type="slidenum">
              <a:rPr lang="en-US" smtClean="0"/>
              <a:t>‹#›</a:t>
            </a:fld>
            <a:endParaRPr lang="en-US"/>
          </a:p>
        </p:txBody>
      </p:sp>
    </p:spTree>
    <p:extLst>
      <p:ext uri="{BB962C8B-B14F-4D97-AF65-F5344CB8AC3E}">
        <p14:creationId xmlns:p14="http://schemas.microsoft.com/office/powerpoint/2010/main" val="421072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24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610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962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425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240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07392"/>
      </p:ext>
    </p:extLst>
  </p:cSld>
  <p:clrMapOvr>
    <a:masterClrMapping/>
  </p:clrMapOvr>
  <mc:AlternateContent xmlns:mc="http://schemas.openxmlformats.org/markup-compatibility/2006" xmlns:p14="http://schemas.microsoft.com/office/powerpoint/2010/main">
    <mc:Choice Requires="p14">
      <p:transition spd="slow" p14:dur="225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66E3D4-2A47-4C54-9154-96C6CEC197D4}"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EE79EF-D923-4EC9-9567-7B29A480D642}" type="slidenum">
              <a:rPr lang="en-US" smtClean="0"/>
              <a:t>‹#›</a:t>
            </a:fld>
            <a:endParaRPr lang="en-US"/>
          </a:p>
        </p:txBody>
      </p:sp>
    </p:spTree>
    <p:extLst>
      <p:ext uri="{BB962C8B-B14F-4D97-AF65-F5344CB8AC3E}">
        <p14:creationId xmlns:p14="http://schemas.microsoft.com/office/powerpoint/2010/main" val="411756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66E3D4-2A47-4C54-9154-96C6CEC197D4}" type="datetimeFigureOut">
              <a:rPr lang="en-US" smtClean="0"/>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EE79EF-D923-4EC9-9567-7B29A480D642}" type="slidenum">
              <a:rPr lang="en-US" smtClean="0"/>
              <a:t>‹#›</a:t>
            </a:fld>
            <a:endParaRPr lang="en-US"/>
          </a:p>
        </p:txBody>
      </p:sp>
    </p:spTree>
    <p:extLst>
      <p:ext uri="{BB962C8B-B14F-4D97-AF65-F5344CB8AC3E}">
        <p14:creationId xmlns:p14="http://schemas.microsoft.com/office/powerpoint/2010/main" val="327244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66E3D4-2A47-4C54-9154-96C6CEC197D4}" type="datetimeFigureOut">
              <a:rPr lang="en-US" smtClean="0"/>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EE79EF-D923-4EC9-9567-7B29A480D642}" type="slidenum">
              <a:rPr lang="en-US" smtClean="0"/>
              <a:t>‹#›</a:t>
            </a:fld>
            <a:endParaRPr lang="en-US"/>
          </a:p>
        </p:txBody>
      </p:sp>
    </p:spTree>
    <p:extLst>
      <p:ext uri="{BB962C8B-B14F-4D97-AF65-F5344CB8AC3E}">
        <p14:creationId xmlns:p14="http://schemas.microsoft.com/office/powerpoint/2010/main" val="225143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6E3D4-2A47-4C54-9154-96C6CEC197D4}" type="datetimeFigureOut">
              <a:rPr lang="en-US" smtClean="0"/>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EE79EF-D923-4EC9-9567-7B29A480D642}" type="slidenum">
              <a:rPr lang="en-US" smtClean="0"/>
              <a:t>‹#›</a:t>
            </a:fld>
            <a:endParaRPr lang="en-US"/>
          </a:p>
        </p:txBody>
      </p:sp>
    </p:spTree>
    <p:extLst>
      <p:ext uri="{BB962C8B-B14F-4D97-AF65-F5344CB8AC3E}">
        <p14:creationId xmlns:p14="http://schemas.microsoft.com/office/powerpoint/2010/main" val="25467787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66E3D4-2A47-4C54-9154-96C6CEC197D4}"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EE79EF-D923-4EC9-9567-7B29A480D642}" type="slidenum">
              <a:rPr lang="en-US" smtClean="0"/>
              <a:t>‹#›</a:t>
            </a:fld>
            <a:endParaRPr lang="en-US"/>
          </a:p>
        </p:txBody>
      </p:sp>
    </p:spTree>
    <p:extLst>
      <p:ext uri="{BB962C8B-B14F-4D97-AF65-F5344CB8AC3E}">
        <p14:creationId xmlns:p14="http://schemas.microsoft.com/office/powerpoint/2010/main" val="2060503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C66E3D4-2A47-4C54-9154-96C6CEC197D4}"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EE79EF-D923-4EC9-9567-7B29A480D642}" type="slidenum">
              <a:rPr lang="en-US" smtClean="0"/>
              <a:t>‹#›</a:t>
            </a:fld>
            <a:endParaRPr lang="en-US"/>
          </a:p>
        </p:txBody>
      </p:sp>
    </p:spTree>
    <p:extLst>
      <p:ext uri="{BB962C8B-B14F-4D97-AF65-F5344CB8AC3E}">
        <p14:creationId xmlns:p14="http://schemas.microsoft.com/office/powerpoint/2010/main" val="1396564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66E3D4-2A47-4C54-9154-96C6CEC197D4}" type="datetimeFigureOut">
              <a:rPr lang="en-US" smtClean="0"/>
              <a:t>10/5/2022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E79EF-D923-4EC9-9567-7B29A480D642}"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79811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72736"/>
            <a:ext cx="12192000" cy="6930736"/>
          </a:xfrm>
          <a:prstGeom prst="rect">
            <a:avLst/>
          </a:prstGeom>
        </p:spPr>
      </p:pic>
    </p:spTree>
    <p:extLst>
      <p:ext uri="{BB962C8B-B14F-4D97-AF65-F5344CB8AC3E}">
        <p14:creationId xmlns:p14="http://schemas.microsoft.com/office/powerpoint/2010/main" val="9209413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1FAAC2-CC60-4A47-B045-9422B883AEB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39F4D76-936A-4CAC-8BEA-6B5BD16D4CA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72736"/>
            <a:ext cx="12192000" cy="6930736"/>
          </a:xfrm>
          <a:prstGeom prst="rect">
            <a:avLst/>
          </a:prstGeom>
        </p:spPr>
      </p:pic>
    </p:spTree>
    <p:extLst>
      <p:ext uri="{BB962C8B-B14F-4D97-AF65-F5344CB8AC3E}">
        <p14:creationId xmlns:p14="http://schemas.microsoft.com/office/powerpoint/2010/main" val="364753214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38761" y="642860"/>
            <a:ext cx="9144000" cy="2387600"/>
          </a:xfrm>
        </p:spPr>
        <p:txBody>
          <a:bodyPr/>
          <a:lstStyle/>
          <a:p>
            <a:pPr lvl="0">
              <a:lnSpc>
                <a:spcPct val="100000"/>
              </a:lnSpc>
              <a:spcBef>
                <a:spcPts val="0"/>
              </a:spcBef>
            </a:pPr>
            <a:r>
              <a:rPr lang="vi-VN" sz="8000" dirty="0" smtClean="0">
                <a:solidFill>
                  <a:srgbClr val="FF0000"/>
                </a:solidFill>
                <a:latin typeface="Times New Roman" panose="02020603050405020304" pitchFamily="18" charset="0"/>
                <a:ea typeface="+mn-ea"/>
                <a:cs typeface="Times New Roman" panose="02020603050405020304" pitchFamily="18" charset="0"/>
              </a:rPr>
              <a:t>Luyện nói và nghe</a:t>
            </a:r>
            <a:r>
              <a:rPr lang="en-US" sz="8000" dirty="0">
                <a:solidFill>
                  <a:srgbClr val="FF0000"/>
                </a:solidFill>
                <a:latin typeface="Times New Roman" panose="02020603050405020304" pitchFamily="18" charset="0"/>
                <a:ea typeface="+mn-ea"/>
                <a:cs typeface="Times New Roman" panose="02020603050405020304" pitchFamily="18" charset="0"/>
              </a:rPr>
              <a:t/>
            </a:r>
            <a:br>
              <a:rPr lang="en-US" sz="8000" dirty="0">
                <a:solidFill>
                  <a:srgbClr val="FF0000"/>
                </a:solidFill>
                <a:latin typeface="Times New Roman" panose="02020603050405020304" pitchFamily="18" charset="0"/>
                <a:ea typeface="+mn-ea"/>
                <a:cs typeface="Times New Roman" panose="02020603050405020304" pitchFamily="18" charset="0"/>
              </a:rPr>
            </a:br>
            <a:endParaRPr lang="en-US" dirty="0">
              <a:solidFill>
                <a:srgbClr val="FF0000"/>
              </a:solidFill>
            </a:endParaRPr>
          </a:p>
        </p:txBody>
      </p:sp>
      <p:sp>
        <p:nvSpPr>
          <p:cNvPr id="3" name="Subtitle 2"/>
          <p:cNvSpPr>
            <a:spLocks noGrp="1"/>
          </p:cNvSpPr>
          <p:nvPr>
            <p:ph type="subTitle" idx="1"/>
          </p:nvPr>
        </p:nvSpPr>
        <p:spPr/>
        <p:txBody>
          <a:bodyPr/>
          <a:lstStyle/>
          <a:p>
            <a:endParaRPr lang="en-US" dirty="0"/>
          </a:p>
        </p:txBody>
      </p:sp>
      <p:sp>
        <p:nvSpPr>
          <p:cNvPr id="4" name="Cloud 3"/>
          <p:cNvSpPr/>
          <p:nvPr/>
        </p:nvSpPr>
        <p:spPr>
          <a:xfrm>
            <a:off x="3044283" y="2141037"/>
            <a:ext cx="8976732" cy="3523785"/>
          </a:xfrm>
          <a:prstGeom prst="cloud">
            <a:avLst/>
          </a:prstGeom>
          <a:solidFill>
            <a:srgbClr val="B8EA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dirty="0">
                <a:solidFill>
                  <a:srgbClr val="FF0000"/>
                </a:solidFill>
                <a:latin typeface="Times New Roman" panose="02020603050405020304" pitchFamily="18" charset="0"/>
                <a:ea typeface="+mj-ea"/>
                <a:cs typeface="Times New Roman" panose="02020603050405020304" pitchFamily="18" charset="0"/>
              </a:rPr>
              <a:t>Trao </a:t>
            </a:r>
            <a:r>
              <a:rPr lang="vi-VN" sz="5400" dirty="0" smtClean="0">
                <a:solidFill>
                  <a:srgbClr val="FF0000"/>
                </a:solidFill>
                <a:latin typeface="Times New Roman" panose="02020603050405020304" pitchFamily="18" charset="0"/>
                <a:ea typeface="+mj-ea"/>
                <a:cs typeface="Times New Roman" panose="02020603050405020304" pitchFamily="18" charset="0"/>
              </a:rPr>
              <a:t>đổi: </a:t>
            </a:r>
            <a:r>
              <a:rPr lang="vi-VN" sz="5400" dirty="0" smtClean="0">
                <a:solidFill>
                  <a:sysClr val="windowText" lastClr="000000"/>
                </a:solidFill>
                <a:latin typeface="Times New Roman" panose="02020603050405020304" pitchFamily="18" charset="0"/>
                <a:cs typeface="Times New Roman" panose="02020603050405020304" pitchFamily="18" charset="0"/>
              </a:rPr>
              <a:t>Em đọc sách báo</a:t>
            </a:r>
            <a:endParaRPr lang="en-US" sz="5400"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146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02" y="-21810"/>
            <a:ext cx="12310902" cy="6858000"/>
          </a:xfrm>
          <a:prstGeom prst="rect">
            <a:avLst/>
          </a:prstGeom>
        </p:spPr>
      </p:pic>
      <p:sp>
        <p:nvSpPr>
          <p:cNvPr id="8" name="TextBox 7"/>
          <p:cNvSpPr txBox="1"/>
          <p:nvPr/>
        </p:nvSpPr>
        <p:spPr>
          <a:xfrm>
            <a:off x="2467923" y="48998"/>
            <a:ext cx="941162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Trao đổi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(đọc bài thơ, bài văn)</a:t>
            </a:r>
            <a:endParaRPr kumimoji="0" lang="en-US" sz="5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3408344" y="2111100"/>
            <a:ext cx="77166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Thầy</a:t>
            </a:r>
            <a:r>
              <a:rPr kumimoji="0" lang="vi-VN" sz="4000" b="0" i="0" u="none" strike="noStrike" kern="1200" cap="none" spc="0" normalizeH="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giáo nói gì với lớp của I-ren?</a:t>
            </a:r>
            <a:endParaRPr kumimoji="0" lang="en-US" sz="4000" b="0"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3105295" y="2830574"/>
            <a:ext cx="832274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I-ren đã</a:t>
            </a:r>
            <a:r>
              <a:rPr kumimoji="0" lang="vi-VN" sz="4000" b="0" i="0" u="none" strike="noStrike" kern="1200" cap="none" spc="0" normalizeH="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làm gì để giải đáp thắc mắc của mình?</a:t>
            </a:r>
            <a:endParaRPr kumimoji="0" lang="en-US" sz="4000" b="0"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3105295" y="4177210"/>
            <a:ext cx="874101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Theo em,</a:t>
            </a:r>
            <a:r>
              <a:rPr kumimoji="0" lang="vi-VN" sz="4000" b="0" i="0" u="none" strike="noStrike" kern="1200" cap="none" spc="0" normalizeH="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vì sao thầy giáo cố ý nói điều không đúng?</a:t>
            </a:r>
            <a:endParaRPr kumimoji="0" lang="en-US" sz="4000" b="0"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2989854" y="5524339"/>
            <a:ext cx="80196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Em thích</a:t>
            </a:r>
            <a:r>
              <a:rPr kumimoji="0" lang="vi-VN" sz="4000" b="0" i="0" u="none" strike="noStrike" kern="1200" cap="none" spc="0" normalizeH="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 câu nói nào của thầy giáo ở cuối câu chuyện?</a:t>
            </a:r>
            <a:endParaRPr kumimoji="0" lang="en-US" sz="4000" b="0" i="0" u="none" strike="noStrike" kern="1200" cap="none" spc="0" normalizeH="0" baseline="0" noProof="0" dirty="0" smtClean="0">
              <a:ln>
                <a:noFill/>
              </a:ln>
              <a:solidFill>
                <a:srgbClr val="4472C4">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1171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02" y="-21810"/>
            <a:ext cx="12310902" cy="6858000"/>
          </a:xfrm>
          <a:prstGeom prst="rect">
            <a:avLst/>
          </a:prstGeom>
        </p:spPr>
      </p:pic>
      <p:sp>
        <p:nvSpPr>
          <p:cNvPr id="3" name="TextBox 2">
            <a:extLst>
              <a:ext uri="{FF2B5EF4-FFF2-40B4-BE49-F238E27FC236}">
                <a16:creationId xmlns:a16="http://schemas.microsoft.com/office/drawing/2014/main" id="{CC84BAAA-0A71-EACA-21B7-6A1E064C3409}"/>
              </a:ext>
            </a:extLst>
          </p:cNvPr>
          <p:cNvSpPr txBox="1"/>
          <p:nvPr/>
        </p:nvSpPr>
        <p:spPr>
          <a:xfrm>
            <a:off x="2166604" y="1898709"/>
            <a:ext cx="9690553" cy="2386669"/>
          </a:xfrm>
          <a:prstGeom prst="rect">
            <a:avLst/>
          </a:prstGeom>
        </p:spPr>
        <p:txBody>
          <a:bodyPr vert="horz" lIns="91440" tIns="45720" rIns="91440" bIns="45720" rtlCol="0" anchor="ctr">
            <a:normAutofit/>
          </a:bodyPr>
          <a:lstStyle>
            <a:defPPr>
              <a:defRPr lang="zh-CN"/>
            </a:defPPr>
            <a:lvl1pPr marL="0" algn="l" defTabSz="913905" rtl="0" eaLnBrk="1" latinLnBrk="0" hangingPunct="1">
              <a:defRPr sz="1800" kern="1200">
                <a:solidFill>
                  <a:schemeClr val="tx1"/>
                </a:solidFill>
                <a:latin typeface="+mn-lt"/>
                <a:ea typeface="+mn-ea"/>
                <a:cs typeface="+mn-cs"/>
              </a:defRPr>
            </a:lvl1pPr>
            <a:lvl2pPr marL="456938"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9" algn="l" defTabSz="913905" rtl="0" eaLnBrk="1" latinLnBrk="0" hangingPunct="1">
              <a:defRPr sz="1800" kern="1200">
                <a:solidFill>
                  <a:schemeClr val="tx1"/>
                </a:solidFill>
                <a:latin typeface="+mn-lt"/>
                <a:ea typeface="+mn-ea"/>
                <a:cs typeface="+mn-cs"/>
              </a:defRPr>
            </a:lvl5pPr>
            <a:lvl6pPr marL="2284746" algn="l" defTabSz="913905" rtl="0" eaLnBrk="1" latinLnBrk="0" hangingPunct="1">
              <a:defRPr sz="1800" kern="1200">
                <a:solidFill>
                  <a:schemeClr val="tx1"/>
                </a:solidFill>
                <a:latin typeface="+mn-lt"/>
                <a:ea typeface="+mn-ea"/>
                <a:cs typeface="+mn-cs"/>
              </a:defRPr>
            </a:lvl6pPr>
            <a:lvl7pPr marL="2741684" algn="l" defTabSz="913905" rtl="0" eaLnBrk="1" latinLnBrk="0" hangingPunct="1">
              <a:defRPr sz="1800" kern="1200">
                <a:solidFill>
                  <a:schemeClr val="tx1"/>
                </a:solidFill>
                <a:latin typeface="+mn-lt"/>
                <a:ea typeface="+mn-ea"/>
                <a:cs typeface="+mn-cs"/>
              </a:defRPr>
            </a:lvl7pPr>
            <a:lvl8pPr marL="3198640" algn="l" defTabSz="913905" rtl="0" eaLnBrk="1" latinLnBrk="0" hangingPunct="1">
              <a:defRPr sz="1800" kern="1200">
                <a:solidFill>
                  <a:schemeClr val="tx1"/>
                </a:solidFill>
                <a:latin typeface="+mn-lt"/>
                <a:ea typeface="+mn-ea"/>
                <a:cs typeface="+mn-cs"/>
              </a:defRPr>
            </a:lvl8pPr>
            <a:lvl9pPr marL="3655588" algn="l" defTabSz="913905"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CHÚC CÁC EM HỌC TỐT!</a:t>
            </a:r>
          </a:p>
        </p:txBody>
      </p:sp>
      <p:pic>
        <p:nvPicPr>
          <p:cNvPr id="4" name="图片 11">
            <a:extLst>
              <a:ext uri="{FF2B5EF4-FFF2-40B4-BE49-F238E27FC236}">
                <a16:creationId xmlns:a16="http://schemas.microsoft.com/office/drawing/2014/main" id="{A0685C41-D465-4512-B9F6-8A38B1A4D090}"/>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67365" b="88523"/>
          <a:stretch/>
        </p:blipFill>
        <p:spPr>
          <a:xfrm>
            <a:off x="4143018" y="-65684"/>
            <a:ext cx="6362899" cy="2654231"/>
          </a:xfrm>
          <a:prstGeom prst="rect">
            <a:avLst/>
          </a:prstGeom>
        </p:spPr>
      </p:pic>
      <p:pic>
        <p:nvPicPr>
          <p:cNvPr id="5" name="图片 12">
            <a:extLst>
              <a:ext uri="{FF2B5EF4-FFF2-40B4-BE49-F238E27FC236}">
                <a16:creationId xmlns:a16="http://schemas.microsoft.com/office/drawing/2014/main" id="{F7F8C48D-A559-4113-AD18-8377F23E90C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67365" b="88523"/>
          <a:stretch/>
        </p:blipFill>
        <p:spPr>
          <a:xfrm flipV="1">
            <a:off x="5501381" y="5500649"/>
            <a:ext cx="5623608" cy="1320110"/>
          </a:xfrm>
          <a:prstGeom prst="rect">
            <a:avLst/>
          </a:prstGeom>
        </p:spPr>
      </p:pic>
      <p:pic>
        <p:nvPicPr>
          <p:cNvPr id="6" name="图片 4">
            <a:extLst>
              <a:ext uri="{FF2B5EF4-FFF2-40B4-BE49-F238E27FC236}">
                <a16:creationId xmlns:a16="http://schemas.microsoft.com/office/drawing/2014/main" id="{471257FD-9453-C18D-9BED-D1699B932E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12" t="36890" r="32848" b="2444"/>
          <a:stretch/>
        </p:blipFill>
        <p:spPr>
          <a:xfrm>
            <a:off x="3902839" y="3485099"/>
            <a:ext cx="2768614" cy="4031100"/>
          </a:xfrm>
          <a:prstGeom prst="rect">
            <a:avLst/>
          </a:prstGeom>
        </p:spPr>
      </p:pic>
      <p:pic>
        <p:nvPicPr>
          <p:cNvPr id="7" name="图片 5">
            <a:extLst>
              <a:ext uri="{FF2B5EF4-FFF2-40B4-BE49-F238E27FC236}">
                <a16:creationId xmlns:a16="http://schemas.microsoft.com/office/drawing/2014/main" id="{8ABB6C04-5D18-4F0B-97A7-B125A158358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65416" t="38890" r="8544" b="444"/>
          <a:stretch/>
        </p:blipFill>
        <p:spPr>
          <a:xfrm>
            <a:off x="9438237" y="-837447"/>
            <a:ext cx="3320354" cy="4834695"/>
          </a:xfrm>
          <a:prstGeom prst="rect">
            <a:avLst/>
          </a:prstGeom>
        </p:spPr>
      </p:pic>
    </p:spTree>
    <p:extLst>
      <p:ext uri="{BB962C8B-B14F-4D97-AF65-F5344CB8AC3E}">
        <p14:creationId xmlns:p14="http://schemas.microsoft.com/office/powerpoint/2010/main" val="286710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2498" y="1122363"/>
            <a:ext cx="5943600" cy="5524500"/>
          </a:xfrm>
          <a:prstGeom prst="rect">
            <a:avLst/>
          </a:prstGeom>
        </p:spPr>
      </p:pic>
      <p:pic>
        <p:nvPicPr>
          <p:cNvPr id="5" name="Tieng-dong-ho-chay-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4966" y="6738938"/>
            <a:ext cx="609600" cy="609600"/>
          </a:xfrm>
          <a:prstGeom prst="rect">
            <a:avLst/>
          </a:prstGeom>
        </p:spPr>
      </p:pic>
    </p:spTree>
    <p:extLst>
      <p:ext uri="{BB962C8B-B14F-4D97-AF65-F5344CB8AC3E}">
        <p14:creationId xmlns:p14="http://schemas.microsoft.com/office/powerpoint/2010/main" val="278636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KHTN6- ĐO THỂ TÍCH VẬT BẰNG BÌNH TRÀN bài học thú vị_Tr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p:spPr>
      </p:pic>
      <p:sp>
        <p:nvSpPr>
          <p:cNvPr id="9" name="TextBox 8"/>
          <p:cNvSpPr txBox="1"/>
          <p:nvPr/>
        </p:nvSpPr>
        <p:spPr>
          <a:xfrm>
            <a:off x="267629" y="6222380"/>
            <a:ext cx="2810107" cy="523220"/>
          </a:xfrm>
          <a:prstGeom prst="rect">
            <a:avLst/>
          </a:prstGeom>
          <a:noFill/>
        </p:spPr>
        <p:txBody>
          <a:bodyPr wrap="square" rtlCol="0">
            <a:spAutoFit/>
          </a:bodyPr>
          <a:lstStyle/>
          <a:p>
            <a:r>
              <a:rPr lang="vi-VN" sz="2800" dirty="0" smtClean="0">
                <a:solidFill>
                  <a:srgbClr val="FF0000"/>
                </a:solidFill>
                <a:latin typeface="+mj-lt"/>
              </a:rPr>
              <a:t>Bài học thú vị</a:t>
            </a:r>
            <a:endParaRPr lang="en-US" sz="2800" dirty="0">
              <a:solidFill>
                <a:srgbClr val="FF0000"/>
              </a:solidFill>
              <a:latin typeface="+mj-lt"/>
            </a:endParaRPr>
          </a:p>
        </p:txBody>
      </p:sp>
    </p:spTree>
    <p:extLst>
      <p:ext uri="{BB962C8B-B14F-4D97-AF65-F5344CB8AC3E}">
        <p14:creationId xmlns:p14="http://schemas.microsoft.com/office/powerpoint/2010/main" val="342354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37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02" y="-21810"/>
            <a:ext cx="12310902" cy="6858000"/>
          </a:xfrm>
          <a:prstGeom prst="rect">
            <a:avLst/>
          </a:prstGeom>
        </p:spPr>
      </p:pic>
      <p:pic>
        <p:nvPicPr>
          <p:cNvPr id="4" name="图片 11">
            <a:extLst>
              <a:ext uri="{FF2B5EF4-FFF2-40B4-BE49-F238E27FC236}">
                <a16:creationId xmlns:a16="http://schemas.microsoft.com/office/drawing/2014/main" id="{A0685C41-D465-4512-B9F6-8A38B1A4D090}"/>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67365" b="88523"/>
          <a:stretch/>
        </p:blipFill>
        <p:spPr>
          <a:xfrm>
            <a:off x="4143018" y="-65684"/>
            <a:ext cx="6362899" cy="2654231"/>
          </a:xfrm>
          <a:prstGeom prst="rect">
            <a:avLst/>
          </a:prstGeom>
        </p:spPr>
      </p:pic>
      <p:pic>
        <p:nvPicPr>
          <p:cNvPr id="5" name="图片 12">
            <a:extLst>
              <a:ext uri="{FF2B5EF4-FFF2-40B4-BE49-F238E27FC236}">
                <a16:creationId xmlns:a16="http://schemas.microsoft.com/office/drawing/2014/main" id="{F7F8C48D-A559-4113-AD18-8377F23E90C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67365" b="88523"/>
          <a:stretch/>
        </p:blipFill>
        <p:spPr>
          <a:xfrm flipV="1">
            <a:off x="5501381" y="5500649"/>
            <a:ext cx="5623608" cy="1320110"/>
          </a:xfrm>
          <a:prstGeom prst="rect">
            <a:avLst/>
          </a:prstGeom>
        </p:spPr>
      </p:pic>
      <p:sp>
        <p:nvSpPr>
          <p:cNvPr id="8" name="TextBox 7"/>
          <p:cNvSpPr txBox="1"/>
          <p:nvPr/>
        </p:nvSpPr>
        <p:spPr>
          <a:xfrm>
            <a:off x="2618653" y="2080064"/>
            <a:ext cx="94116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Giới</a:t>
            </a:r>
            <a:r>
              <a:rPr kumimoji="0" lang="vi-VN" sz="54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thiệu câu chuyện</a:t>
            </a:r>
            <a:endParaRPr kumimoji="0" lang="en-US" sz="54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05378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41649" y="256477"/>
            <a:ext cx="9144000" cy="1123601"/>
          </a:xfrm>
        </p:spPr>
        <p:txBody>
          <a:bodyPr>
            <a:normAutofit/>
          </a:bodyPr>
          <a:lstStyle/>
          <a:p>
            <a:r>
              <a:rPr lang="vi-VN" dirty="0" smtClean="0">
                <a:solidFill>
                  <a:srgbClr val="FF0000"/>
                </a:solidFill>
              </a:rPr>
              <a:t>Bình nước và con cá vàng</a:t>
            </a:r>
            <a:endParaRPr lang="en-US" dirty="0">
              <a:solidFill>
                <a:srgbClr val="FF0000"/>
              </a:solidFill>
            </a:endParaRPr>
          </a:p>
        </p:txBody>
      </p:sp>
      <p:sp>
        <p:nvSpPr>
          <p:cNvPr id="3" name="Subtitle 2"/>
          <p:cNvSpPr>
            <a:spLocks noGrp="1"/>
          </p:cNvSpPr>
          <p:nvPr>
            <p:ph type="subTitle" idx="1"/>
          </p:nvPr>
        </p:nvSpPr>
        <p:spPr>
          <a:xfrm>
            <a:off x="2631688" y="1803824"/>
            <a:ext cx="9560312" cy="5054175"/>
          </a:xfrm>
          <a:solidFill>
            <a:schemeClr val="bg1"/>
          </a:solidFill>
        </p:spPr>
        <p:txBody>
          <a:bodyPr>
            <a:noAutofit/>
          </a:bodyPr>
          <a:lstStyle/>
          <a:p>
            <a:pPr algn="l"/>
            <a:r>
              <a:rPr lang="vi-VN" sz="3200" b="0" i="0" dirty="0" smtClean="0">
                <a:solidFill>
                  <a:srgbClr val="262626"/>
                </a:solidFill>
                <a:effectLst/>
                <a:latin typeface="Times New Roman" panose="02020603050405020304" pitchFamily="18" charset="0"/>
                <a:cs typeface="Times New Roman" panose="02020603050405020304" pitchFamily="18" charset="0"/>
              </a:rPr>
              <a:t>   Một lần, thầy giáo nêu cho lớp I-ren câu hỏi:</a:t>
            </a:r>
          </a:p>
          <a:p>
            <a:pPr algn="l"/>
            <a:r>
              <a:rPr lang="vi-VN" sz="3200" b="0" i="0" dirty="0" smtClean="0">
                <a:solidFill>
                  <a:srgbClr val="262626"/>
                </a:solidFill>
                <a:effectLst/>
                <a:latin typeface="Times New Roman" panose="02020603050405020304" pitchFamily="18" charset="0"/>
                <a:cs typeface="Times New Roman" panose="02020603050405020304" pitchFamily="18" charset="0"/>
              </a:rPr>
              <a:t> - Nếu tôi thả một con cá vàng vào bình nước đầy, nước sẽ như thế nào?</a:t>
            </a:r>
          </a:p>
          <a:p>
            <a:pPr algn="l"/>
            <a:r>
              <a:rPr lang="vi-VN" sz="3200" dirty="0" smtClean="0">
                <a:solidFill>
                  <a:srgbClr val="262626"/>
                </a:solidFill>
                <a:latin typeface="Times New Roman" panose="02020603050405020304" pitchFamily="18" charset="0"/>
                <a:cs typeface="Times New Roman" panose="02020603050405020304" pitchFamily="18" charset="0"/>
              </a:rPr>
              <a:t>- N</a:t>
            </a:r>
            <a:r>
              <a:rPr lang="vi-VN" sz="3200" b="0" i="0" dirty="0" smtClean="0">
                <a:solidFill>
                  <a:srgbClr val="262626"/>
                </a:solidFill>
                <a:effectLst/>
                <a:latin typeface="Times New Roman" panose="02020603050405020304" pitchFamily="18" charset="0"/>
                <a:cs typeface="Times New Roman" panose="02020603050405020304" pitchFamily="18" charset="0"/>
              </a:rPr>
              <a:t>ước sẽ trào ra ạ! Cả lớp đồng thanh đáp. </a:t>
            </a:r>
          </a:p>
          <a:p>
            <a:pPr algn="l"/>
            <a:r>
              <a:rPr lang="vi-VN" sz="3200" dirty="0" smtClean="0">
                <a:solidFill>
                  <a:srgbClr val="262626"/>
                </a:solidFill>
                <a:latin typeface="Times New Roman" panose="02020603050405020304" pitchFamily="18" charset="0"/>
                <a:cs typeface="Times New Roman" panose="02020603050405020304" pitchFamily="18" charset="0"/>
              </a:rPr>
              <a:t>- </a:t>
            </a:r>
            <a:r>
              <a:rPr lang="vi-VN" sz="3200" b="0" i="0" dirty="0" smtClean="0">
                <a:solidFill>
                  <a:srgbClr val="262626"/>
                </a:solidFill>
                <a:effectLst/>
                <a:latin typeface="Times New Roman" panose="02020603050405020304" pitchFamily="18" charset="0"/>
                <a:cs typeface="Times New Roman" panose="02020603050405020304" pitchFamily="18" charset="0"/>
              </a:rPr>
              <a:t>Nếu tôi đem số nước trào ra đó đổ vào một chiếc cốc, sẽ thấy lượng nước đó nhỏ hơn thể tích con cá vàng. Vì sao lại như vậy?</a:t>
            </a:r>
          </a:p>
          <a:p>
            <a:pPr algn="l"/>
            <a:r>
              <a:rPr lang="vi-VN" sz="3200" b="0" i="0" dirty="0" smtClean="0">
                <a:solidFill>
                  <a:srgbClr val="262626"/>
                </a:solidFill>
                <a:effectLst/>
                <a:latin typeface="Times New Roman" panose="02020603050405020304" pitchFamily="18" charset="0"/>
                <a:cs typeface="Times New Roman" panose="02020603050405020304" pitchFamily="18" charset="0"/>
              </a:rPr>
              <a:t>“Lạ nhỉ!”, </a:t>
            </a:r>
            <a:r>
              <a:rPr lang="vi-VN" sz="3200" dirty="0" smtClean="0">
                <a:solidFill>
                  <a:srgbClr val="262626"/>
                </a:solidFill>
                <a:latin typeface="Times New Roman" panose="02020603050405020304" pitchFamily="18" charset="0"/>
                <a:cs typeface="Times New Roman" panose="02020603050405020304" pitchFamily="18" charset="0"/>
              </a:rPr>
              <a:t> “</a:t>
            </a:r>
            <a:r>
              <a:rPr lang="vi-VN" sz="3200" b="0" i="0" dirty="0" smtClean="0">
                <a:solidFill>
                  <a:srgbClr val="262626"/>
                </a:solidFill>
                <a:effectLst/>
                <a:latin typeface="Times New Roman" panose="02020603050405020304" pitchFamily="18" charset="0"/>
                <a:cs typeface="Times New Roman" panose="02020603050405020304" pitchFamily="18" charset="0"/>
              </a:rPr>
              <a:t>Cũng có thể là cá vàng uống mất một ít nước?”, “Hoặc nước rót ra ngoài cốc chăng?”- Lũ trẻ bàn tán rất hăng.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715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14762" y="111512"/>
            <a:ext cx="11177238" cy="6746488"/>
          </a:xfrm>
          <a:solidFill>
            <a:schemeClr val="bg1"/>
          </a:solidFill>
        </p:spPr>
        <p:txBody>
          <a:bodyPr>
            <a:noAutofit/>
          </a:bodyPr>
          <a:lstStyle/>
          <a:p>
            <a:pPr algn="l"/>
            <a:r>
              <a:rPr lang="vi-VN" sz="3200" b="0" i="0" dirty="0" smtClean="0">
                <a:solidFill>
                  <a:srgbClr val="262626"/>
                </a:solidFill>
                <a:effectLst/>
                <a:latin typeface="Times New Roman" panose="02020603050405020304" pitchFamily="18" charset="0"/>
                <a:cs typeface="Times New Roman" panose="02020603050405020304" pitchFamily="18" charset="0"/>
              </a:rPr>
              <a:t>    I-ren im lặng suy nghĩ. Ai cũng biết khi một vật bị chìm trong nước, nước sẽ dềnh lên đúng bằng thể tích của vật đó. Thế mà hôm nay thầy lại nói như vậy. Chẳng lẽ thầy thử học trò? </a:t>
            </a:r>
          </a:p>
          <a:p>
            <a:pPr algn="l"/>
            <a:r>
              <a:rPr lang="vi-VN" sz="3200" b="0" i="0" dirty="0" smtClean="0">
                <a:solidFill>
                  <a:srgbClr val="262626"/>
                </a:solidFill>
                <a:effectLst/>
                <a:latin typeface="Times New Roman" panose="02020603050405020304" pitchFamily="18" charset="0"/>
                <a:cs typeface="Times New Roman" panose="02020603050405020304" pitchFamily="18" charset="0"/>
              </a:rPr>
              <a:t>     Về nhà, I-ren tự mình làm thí nghiệm. Cô bắt một con cá vàng thả vào cốc nước rồi quan sát. Kết quả, lượng nước trào ra hoàn toàn bằng thể tích con cá.       </a:t>
            </a:r>
          </a:p>
          <a:p>
            <a:pPr algn="l"/>
            <a:r>
              <a:rPr lang="vi-VN" sz="3200" dirty="0">
                <a:solidFill>
                  <a:srgbClr val="262626"/>
                </a:solidFill>
                <a:latin typeface="Times New Roman" panose="02020603050405020304" pitchFamily="18" charset="0"/>
                <a:cs typeface="Times New Roman" panose="02020603050405020304" pitchFamily="18" charset="0"/>
              </a:rPr>
              <a:t> </a:t>
            </a:r>
            <a:r>
              <a:rPr lang="vi-VN" sz="3200" dirty="0" smtClean="0">
                <a:solidFill>
                  <a:srgbClr val="262626"/>
                </a:solidFill>
                <a:latin typeface="Times New Roman" panose="02020603050405020304" pitchFamily="18" charset="0"/>
                <a:cs typeface="Times New Roman" panose="02020603050405020304" pitchFamily="18" charset="0"/>
              </a:rPr>
              <a:t>  N</a:t>
            </a:r>
            <a:r>
              <a:rPr lang="vi-VN" sz="3200" b="0" i="0" dirty="0" smtClean="0">
                <a:solidFill>
                  <a:srgbClr val="262626"/>
                </a:solidFill>
                <a:effectLst/>
                <a:latin typeface="Times New Roman" panose="02020603050405020304" pitchFamily="18" charset="0"/>
                <a:cs typeface="Times New Roman" panose="02020603050405020304" pitchFamily="18" charset="0"/>
              </a:rPr>
              <a:t>gày hôm sau, I-ren kể lại thí nghiệm của mình cho thầy nghe. Thầy giáo mỉm cười: </a:t>
            </a:r>
          </a:p>
          <a:p>
            <a:pPr marL="457200" indent="-457200" algn="l">
              <a:buFontTx/>
              <a:buChar char="-"/>
            </a:pPr>
            <a:r>
              <a:rPr lang="vi-VN" sz="3200" b="0" i="0" dirty="0" smtClean="0">
                <a:solidFill>
                  <a:srgbClr val="262626"/>
                </a:solidFill>
                <a:effectLst/>
                <a:latin typeface="Times New Roman" panose="02020603050405020304" pitchFamily="18" charset="0"/>
                <a:cs typeface="Times New Roman" panose="02020603050405020304" pitchFamily="18" charset="0"/>
              </a:rPr>
              <a:t>Ngay cả nhà khoa học cũng có thể sai. Chỉ có sự thật mới đáng tin cậy. Ai chịu khó tìm tòi sự thật, người ấy sẽ thành công. </a:t>
            </a:r>
          </a:p>
          <a:p>
            <a:pPr algn="l"/>
            <a:r>
              <a:rPr lang="vi-VN" sz="3200" dirty="0" smtClean="0">
                <a:solidFill>
                  <a:srgbClr val="262626"/>
                </a:solidFill>
                <a:latin typeface="Times New Roman" panose="02020603050405020304" pitchFamily="18" charset="0"/>
                <a:cs typeface="Times New Roman" panose="02020603050405020304" pitchFamily="18" charset="0"/>
              </a:rPr>
              <a:t>   </a:t>
            </a:r>
            <a:r>
              <a:rPr lang="vi-VN" sz="3200" b="0" i="0" dirty="0" smtClean="0">
                <a:solidFill>
                  <a:srgbClr val="262626"/>
                </a:solidFill>
                <a:effectLst/>
                <a:latin typeface="Times New Roman" panose="02020603050405020304" pitchFamily="18" charset="0"/>
                <a:cs typeface="Times New Roman" panose="02020603050405020304" pitchFamily="18" charset="0"/>
              </a:rPr>
              <a:t>Nhờ chịu khó suy nghĩ, tìm tòi, sau này, I-ren đã trở thành một nhà khoa học nổi tiếng. </a:t>
            </a:r>
          </a:p>
          <a:p>
            <a:pPr algn="l"/>
            <a:r>
              <a:rPr lang="vi-VN" sz="3200" dirty="0">
                <a:solidFill>
                  <a:srgbClr val="262626"/>
                </a:solidFill>
                <a:latin typeface="Times New Roman" panose="02020603050405020304" pitchFamily="18" charset="0"/>
                <a:cs typeface="Times New Roman" panose="02020603050405020304" pitchFamily="18" charset="0"/>
              </a:rPr>
              <a:t> </a:t>
            </a:r>
            <a:r>
              <a:rPr lang="vi-VN" sz="3200" dirty="0" smtClean="0">
                <a:solidFill>
                  <a:srgbClr val="262626"/>
                </a:solidFill>
                <a:latin typeface="Times New Roman" panose="02020603050405020304" pitchFamily="18" charset="0"/>
                <a:cs typeface="Times New Roman" panose="02020603050405020304" pitchFamily="18" charset="0"/>
              </a:rPr>
              <a:t>                                                           </a:t>
            </a:r>
            <a:r>
              <a:rPr lang="vi-VN" sz="3200" b="0" i="0" dirty="0" smtClean="0">
                <a:solidFill>
                  <a:srgbClr val="262626"/>
                </a:solidFill>
                <a:effectLst/>
                <a:latin typeface="Times New Roman" panose="02020603050405020304" pitchFamily="18" charset="0"/>
                <a:cs typeface="Times New Roman" panose="02020603050405020304" pitchFamily="18" charset="0"/>
              </a:rPr>
              <a:t>(Theo Vũ Bội Tuyền)</a:t>
            </a:r>
          </a:p>
        </p:txBody>
      </p:sp>
    </p:spTree>
    <p:extLst>
      <p:ext uri="{BB962C8B-B14F-4D97-AF65-F5344CB8AC3E}">
        <p14:creationId xmlns:p14="http://schemas.microsoft.com/office/powerpoint/2010/main" val="28882224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10" y="-68385"/>
            <a:ext cx="11366810" cy="219734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21" y="1779035"/>
            <a:ext cx="6649378" cy="50680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916" y="1779035"/>
            <a:ext cx="6333893" cy="5068007"/>
          </a:xfrm>
          <a:prstGeom prst="rect">
            <a:avLst/>
          </a:prstGeom>
        </p:spPr>
      </p:pic>
    </p:spTree>
    <p:extLst>
      <p:ext uri="{BB962C8B-B14F-4D97-AF65-F5344CB8AC3E}">
        <p14:creationId xmlns:p14="http://schemas.microsoft.com/office/powerpoint/2010/main" val="150291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02" y="-21810"/>
            <a:ext cx="12310902" cy="6858000"/>
          </a:xfrm>
          <a:prstGeom prst="rect">
            <a:avLst/>
          </a:prstGeom>
        </p:spPr>
      </p:pic>
      <p:pic>
        <p:nvPicPr>
          <p:cNvPr id="4" name="图片 11">
            <a:extLst>
              <a:ext uri="{FF2B5EF4-FFF2-40B4-BE49-F238E27FC236}">
                <a16:creationId xmlns:a16="http://schemas.microsoft.com/office/drawing/2014/main" id="{A0685C41-D465-4512-B9F6-8A38B1A4D090}"/>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67365" b="88523"/>
          <a:stretch/>
        </p:blipFill>
        <p:spPr>
          <a:xfrm>
            <a:off x="4143017" y="-80181"/>
            <a:ext cx="6362899" cy="2654231"/>
          </a:xfrm>
          <a:prstGeom prst="rect">
            <a:avLst/>
          </a:prstGeom>
        </p:spPr>
      </p:pic>
      <p:pic>
        <p:nvPicPr>
          <p:cNvPr id="5" name="图片 12">
            <a:extLst>
              <a:ext uri="{FF2B5EF4-FFF2-40B4-BE49-F238E27FC236}">
                <a16:creationId xmlns:a16="http://schemas.microsoft.com/office/drawing/2014/main" id="{F7F8C48D-A559-4113-AD18-8377F23E90C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67365" b="88523"/>
          <a:stretch/>
        </p:blipFill>
        <p:spPr>
          <a:xfrm flipV="1">
            <a:off x="5501381" y="5500649"/>
            <a:ext cx="5623608" cy="1320110"/>
          </a:xfrm>
          <a:prstGeom prst="rect">
            <a:avLst/>
          </a:prstGeom>
        </p:spPr>
      </p:pic>
      <p:sp>
        <p:nvSpPr>
          <p:cNvPr id="8" name="TextBox 7"/>
          <p:cNvSpPr txBox="1"/>
          <p:nvPr/>
        </p:nvSpPr>
        <p:spPr>
          <a:xfrm>
            <a:off x="2560852" y="1057370"/>
            <a:ext cx="9411628" cy="1754326"/>
          </a:xfrm>
          <a:prstGeom prst="rect">
            <a:avLst/>
          </a:prstGeom>
          <a:noFill/>
        </p:spPr>
        <p:txBody>
          <a:bodyPr wrap="square" rtlCol="0">
            <a:spAutoFit/>
          </a:bodyPr>
          <a:lstStyle/>
          <a:p>
            <a:pPr algn="ctr"/>
            <a:r>
              <a:rPr lang="vi-VN" sz="5400" dirty="0" smtClean="0">
                <a:solidFill>
                  <a:srgbClr val="FF0000"/>
                </a:solidFill>
                <a:latin typeface="Times New Roman" panose="02020603050405020304" pitchFamily="18" charset="0"/>
                <a:cs typeface="Times New Roman" panose="02020603050405020304" pitchFamily="18" charset="0"/>
              </a:rPr>
              <a:t>Kể chuyện </a:t>
            </a:r>
          </a:p>
          <a:p>
            <a:pPr algn="ctr"/>
            <a:r>
              <a:rPr lang="vi-VN" sz="5400" dirty="0" smtClean="0">
                <a:solidFill>
                  <a:srgbClr val="FF0000"/>
                </a:solidFill>
                <a:latin typeface="Times New Roman" panose="02020603050405020304" pitchFamily="18" charset="0"/>
                <a:cs typeface="Times New Roman" panose="02020603050405020304" pitchFamily="18" charset="0"/>
              </a:rPr>
              <a:t>(đọc bài thơ, bài văn)</a:t>
            </a:r>
            <a:endParaRPr lang="en-US" sz="54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408344" y="3175369"/>
            <a:ext cx="7716645" cy="3170099"/>
          </a:xfrm>
          <a:prstGeom prst="rect">
            <a:avLst/>
          </a:prstGeom>
          <a:noFill/>
        </p:spPr>
        <p:txBody>
          <a:bodyPr wrap="square" rtlCol="0">
            <a:spAutoFit/>
          </a:bodyPr>
          <a:lstStyle/>
          <a:p>
            <a:r>
              <a:rPr lang="vi-VN" sz="4000" dirty="0" smtClean="0">
                <a:solidFill>
                  <a:srgbClr val="7030A0"/>
                </a:solidFill>
                <a:latin typeface="Times New Roman" panose="02020603050405020304" pitchFamily="18" charset="0"/>
                <a:cs typeface="Times New Roman" panose="02020603050405020304" pitchFamily="18" charset="0"/>
              </a:rPr>
              <a:t>Gợi ý:</a:t>
            </a:r>
            <a:endParaRPr lang="vi-VN" sz="4000" dirty="0">
              <a:solidFill>
                <a:srgbClr val="7030A0"/>
              </a:solidFill>
              <a:latin typeface="Times New Roman" panose="02020603050405020304" pitchFamily="18" charset="0"/>
              <a:cs typeface="Times New Roman" panose="02020603050405020304" pitchFamily="18" charset="0"/>
            </a:endParaRPr>
          </a:p>
          <a:p>
            <a:r>
              <a:rPr lang="vi-VN" sz="4000" dirty="0" smtClean="0">
                <a:solidFill>
                  <a:schemeClr val="accent5">
                    <a:lumMod val="50000"/>
                  </a:schemeClr>
                </a:solidFill>
                <a:latin typeface="Times New Roman" panose="02020603050405020304" pitchFamily="18" charset="0"/>
                <a:cs typeface="Times New Roman" panose="02020603050405020304" pitchFamily="18" charset="0"/>
              </a:rPr>
              <a:t>- Thầy giáo.</a:t>
            </a:r>
          </a:p>
          <a:p>
            <a:r>
              <a:rPr lang="vi-VN" sz="4000" dirty="0" smtClean="0">
                <a:solidFill>
                  <a:schemeClr val="accent5">
                    <a:lumMod val="50000"/>
                  </a:schemeClr>
                </a:solidFill>
                <a:latin typeface="Times New Roman" panose="02020603050405020304" pitchFamily="18" charset="0"/>
                <a:cs typeface="Times New Roman" panose="02020603050405020304" pitchFamily="18" charset="0"/>
              </a:rPr>
              <a:t>- Các bạn thảo luận.</a:t>
            </a:r>
          </a:p>
          <a:p>
            <a:r>
              <a:rPr lang="vi-VN" sz="4000" dirty="0" smtClean="0">
                <a:solidFill>
                  <a:schemeClr val="accent5">
                    <a:lumMod val="50000"/>
                  </a:schemeClr>
                </a:solidFill>
                <a:latin typeface="Times New Roman" panose="02020603050405020304" pitchFamily="18" charset="0"/>
                <a:cs typeface="Times New Roman" panose="02020603050405020304" pitchFamily="18" charset="0"/>
              </a:rPr>
              <a:t>- I-ren tự làm thí nghiệm.</a:t>
            </a:r>
          </a:p>
          <a:p>
            <a:r>
              <a:rPr lang="vi-VN" sz="4000" dirty="0" smtClean="0">
                <a:solidFill>
                  <a:schemeClr val="accent5">
                    <a:lumMod val="50000"/>
                  </a:schemeClr>
                </a:solidFill>
                <a:latin typeface="Times New Roman" panose="02020603050405020304" pitchFamily="18" charset="0"/>
                <a:cs typeface="Times New Roman" panose="02020603050405020304" pitchFamily="18" charset="0"/>
              </a:rPr>
              <a:t>- I-ren kể thí nghiệm với thầy giáo.</a:t>
            </a:r>
            <a:endParaRPr lang="en-US" sz="40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492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44" y="1122363"/>
            <a:ext cx="12288644" cy="5709425"/>
          </a:xfrm>
          <a:prstGeom prst="rect">
            <a:avLst/>
          </a:prstGeom>
        </p:spPr>
      </p:pic>
    </p:spTree>
    <p:extLst>
      <p:ext uri="{BB962C8B-B14F-4D97-AF65-F5344CB8AC3E}">
        <p14:creationId xmlns:p14="http://schemas.microsoft.com/office/powerpoint/2010/main" val="6674373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417</Words>
  <Application>Microsoft Office PowerPoint</Application>
  <PresentationFormat>Widescreen</PresentationFormat>
  <Paragraphs>30</Paragraphs>
  <Slides>11</Slides>
  <Notes>0</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11</vt:i4>
      </vt:variant>
    </vt:vector>
  </HeadingPairs>
  <TitlesOfParts>
    <vt:vector size="18" baseType="lpstr">
      <vt:lpstr>Arial</vt:lpstr>
      <vt:lpstr>Calibri</vt:lpstr>
      <vt:lpstr>Calibri Light</vt:lpstr>
      <vt:lpstr>Times New Roman</vt:lpstr>
      <vt:lpstr>Office Theme</vt:lpstr>
      <vt:lpstr>1_Office Theme</vt:lpstr>
      <vt:lpstr>2_Office Theme</vt:lpstr>
      <vt:lpstr>Luyện nói và nghe </vt:lpstr>
      <vt:lpstr>PowerPoint Presentation</vt:lpstr>
      <vt:lpstr>PowerPoint Presentation</vt:lpstr>
      <vt:lpstr>PowerPoint Presentation</vt:lpstr>
      <vt:lpstr>Bình nước và con cá vàng</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Dung Nguyen</dc:creator>
  <cp:lastModifiedBy>Dung Nguyen</cp:lastModifiedBy>
  <cp:revision>12</cp:revision>
  <dcterms:created xsi:type="dcterms:W3CDTF">2022-10-05T13:45:36Z</dcterms:created>
  <dcterms:modified xsi:type="dcterms:W3CDTF">2022-10-05T16:06:40Z</dcterms:modified>
</cp:coreProperties>
</file>