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38"/>
  </p:notesMasterIdLst>
  <p:sldIdLst>
    <p:sldId id="256" r:id="rId4"/>
    <p:sldId id="262" r:id="rId5"/>
    <p:sldId id="270" r:id="rId6"/>
    <p:sldId id="271" r:id="rId7"/>
    <p:sldId id="275" r:id="rId8"/>
    <p:sldId id="274" r:id="rId9"/>
    <p:sldId id="273" r:id="rId10"/>
    <p:sldId id="259" r:id="rId11"/>
    <p:sldId id="261" r:id="rId12"/>
    <p:sldId id="277" r:id="rId13"/>
    <p:sldId id="258" r:id="rId14"/>
    <p:sldId id="260" r:id="rId15"/>
    <p:sldId id="265" r:id="rId16"/>
    <p:sldId id="263" r:id="rId17"/>
    <p:sldId id="257" r:id="rId18"/>
    <p:sldId id="266" r:id="rId19"/>
    <p:sldId id="267" r:id="rId20"/>
    <p:sldId id="269" r:id="rId21"/>
    <p:sldId id="268" r:id="rId22"/>
    <p:sldId id="278" r:id="rId23"/>
    <p:sldId id="279" r:id="rId24"/>
    <p:sldId id="280" r:id="rId25"/>
    <p:sldId id="281" r:id="rId26"/>
    <p:sldId id="282" r:id="rId27"/>
    <p:sldId id="276" r:id="rId28"/>
    <p:sldId id="283" r:id="rId29"/>
    <p:sldId id="284" r:id="rId30"/>
    <p:sldId id="285" r:id="rId31"/>
    <p:sldId id="291" r:id="rId32"/>
    <p:sldId id="289" r:id="rId33"/>
    <p:sldId id="286" r:id="rId34"/>
    <p:sldId id="287" r:id="rId35"/>
    <p:sldId id="290" r:id="rId36"/>
    <p:sldId id="288" r:id="rId3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C6F47C"/>
    <a:srgbClr val="ADEF41"/>
    <a:srgbClr val="3FF1C2"/>
    <a:srgbClr val="00FFCC"/>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02" y="-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C11D9AA-D7F1-4236-B29E-1F71099FE086}" type="datetimeFigureOut">
              <a:rPr lang="en-US"/>
              <a:pPr>
                <a:defRPr/>
              </a:pPr>
              <a:t>30/11/2022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ABA7EE7-3614-4098-A146-7D48C3FDA99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latin typeface="Arial" charset="0"/>
              <a:cs typeface="Arial" charset="0"/>
            </a:endParaRP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2436C-24A5-44AF-A069-525365174A2C}" type="slidenum">
              <a:rPr lang="en-US" altLang="en-US" smtClean="0">
                <a:solidFill>
                  <a:srgbClr val="000000"/>
                </a:solidFill>
                <a:latin typeface="Arial" charset="0"/>
                <a:ea typeface="MS PGothic"/>
                <a:cs typeface="MS PGothic"/>
              </a:rPr>
              <a:pPr fontAlgn="base">
                <a:spcBef>
                  <a:spcPct val="0"/>
                </a:spcBef>
                <a:spcAft>
                  <a:spcPct val="0"/>
                </a:spcAft>
              </a:pPr>
              <a:t>10</a:t>
            </a:fld>
            <a:endParaRPr lang="en-US" altLang="en-US" smtClean="0">
              <a:solidFill>
                <a:srgbClr val="000000"/>
              </a:solidFill>
              <a:latin typeface="Arial" charset="0"/>
              <a:ea typeface="MS PGothic"/>
              <a:cs typeface="MS P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61442"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SG" altLang="en-US" smtClean="0"/>
          </a:p>
        </p:txBody>
      </p:sp>
      <p:sp>
        <p:nvSpPr>
          <p:cNvPr id="61443" name="Slide Number Placeholder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6B7EC4-2781-4724-97BE-11A37344662E}" type="slidenum">
              <a:rPr lang="en-US" altLang="en-US" smtClean="0">
                <a:solidFill>
                  <a:srgbClr val="000000"/>
                </a:solidFill>
                <a:latin typeface="Arial" charset="0"/>
                <a:cs typeface="Arial" charset="0"/>
              </a:rPr>
              <a:pPr fontAlgn="base">
                <a:spcBef>
                  <a:spcPct val="0"/>
                </a:spcBef>
                <a:spcAft>
                  <a:spcPct val="0"/>
                </a:spcAft>
              </a:pPr>
              <a:t>20</a:t>
            </a:fld>
            <a:endParaRPr lang="en-US" altLang="en-US" smtClean="0">
              <a:solidFill>
                <a:srgbClr val="000000"/>
              </a:solidFill>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63490"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SG" altLang="en-US" smtClean="0"/>
          </a:p>
        </p:txBody>
      </p:sp>
      <p:sp>
        <p:nvSpPr>
          <p:cNvPr id="63491" name="Slide Number Placeholder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B92C84-E7A1-4CFA-9F3C-80EE71619156}" type="slidenum">
              <a:rPr lang="en-US" altLang="en-US" smtClean="0">
                <a:solidFill>
                  <a:srgbClr val="000000"/>
                </a:solidFill>
                <a:latin typeface="Arial" charset="0"/>
                <a:cs typeface="Arial" charset="0"/>
              </a:rPr>
              <a:pPr fontAlgn="base">
                <a:spcBef>
                  <a:spcPct val="0"/>
                </a:spcBef>
                <a:spcAft>
                  <a:spcPct val="0"/>
                </a:spcAft>
              </a:pPr>
              <a:t>21</a:t>
            </a:fld>
            <a:endParaRPr lang="en-US" altLang="en-US" smtClean="0">
              <a:solidFill>
                <a:srgbClr val="000000"/>
              </a:solidFill>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65538"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SG" altLang="en-US" smtClean="0"/>
          </a:p>
        </p:txBody>
      </p:sp>
      <p:sp>
        <p:nvSpPr>
          <p:cNvPr id="65539" name="Slide Number Placeholder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35CD66-7C56-49C6-8749-514FE2B6BA77}" type="slidenum">
              <a:rPr lang="en-US" altLang="en-US" smtClean="0">
                <a:solidFill>
                  <a:srgbClr val="000000"/>
                </a:solidFill>
                <a:latin typeface="Arial" charset="0"/>
                <a:cs typeface="Arial" charset="0"/>
              </a:rPr>
              <a:pPr fontAlgn="base">
                <a:spcBef>
                  <a:spcPct val="0"/>
                </a:spcBef>
                <a:spcAft>
                  <a:spcPct val="0"/>
                </a:spcAft>
              </a:pPr>
              <a:t>22</a:t>
            </a:fld>
            <a:endParaRPr lang="en-US" altLang="en-US" smtClean="0">
              <a:solidFill>
                <a:srgbClr val="000000"/>
              </a:solidFill>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67586"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SG" altLang="en-US" smtClean="0"/>
          </a:p>
        </p:txBody>
      </p:sp>
      <p:sp>
        <p:nvSpPr>
          <p:cNvPr id="67587" name="Slide Number Placeholder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A18197-5D6F-44A7-AB87-B25FC4AD1FDC}" type="slidenum">
              <a:rPr lang="en-US" altLang="en-US" smtClean="0">
                <a:solidFill>
                  <a:srgbClr val="000000"/>
                </a:solidFill>
                <a:latin typeface="Arial" charset="0"/>
                <a:cs typeface="Arial" charset="0"/>
              </a:rPr>
              <a:pPr fontAlgn="base">
                <a:spcBef>
                  <a:spcPct val="0"/>
                </a:spcBef>
                <a:spcAft>
                  <a:spcPct val="0"/>
                </a:spcAft>
              </a:pPr>
              <a:t>23</a:t>
            </a:fld>
            <a:endParaRPr lang="en-US" altLang="en-US" smtClean="0">
              <a:solidFill>
                <a:srgbClr val="000000"/>
              </a:solidFill>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69634"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SG" altLang="en-US" smtClean="0"/>
          </a:p>
        </p:txBody>
      </p:sp>
      <p:sp>
        <p:nvSpPr>
          <p:cNvPr id="69635" name="Slide Number Placeholder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BAB7B8-7DF8-4E5C-BCE5-F2F7CE65BAA2}" type="slidenum">
              <a:rPr lang="en-US" altLang="en-US" smtClean="0">
                <a:solidFill>
                  <a:srgbClr val="000000"/>
                </a:solidFill>
                <a:latin typeface="Arial" charset="0"/>
                <a:cs typeface="Arial" charset="0"/>
              </a:rPr>
              <a:pPr fontAlgn="base">
                <a:spcBef>
                  <a:spcPct val="0"/>
                </a:spcBef>
                <a:spcAft>
                  <a:spcPct val="0"/>
                </a:spcAft>
              </a:pPr>
              <a:t>24</a:t>
            </a:fld>
            <a:endParaRPr lang="en-US" altLang="en-US" smtClean="0">
              <a:solidFill>
                <a:srgbClr val="000000"/>
              </a:solidFill>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F259A16-0292-4F65-B0F3-A6439EC5ACE8}" type="datetimeFigureOut">
              <a:rPr lang="en-US"/>
              <a:pPr>
                <a:defRPr/>
              </a:pPr>
              <a:t>30/11/2022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36DD50-966F-46BA-BF60-21B5EA6488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C5F3D5-6703-41EF-BCFA-C24115D0407F}" type="datetimeFigureOut">
              <a:rPr lang="en-US"/>
              <a:pPr>
                <a:defRPr/>
              </a:pPr>
              <a:t>30/11/2022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631BE3-1166-4FFC-A130-EF11695518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C4703E-D796-403B-9E49-4796478D7DEA}" type="datetimeFigureOut">
              <a:rPr lang="en-US"/>
              <a:pPr>
                <a:defRPr/>
              </a:pPr>
              <a:t>30/11/2022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50C61F-002D-43C7-BF47-654B8188C31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53EE6921-46F9-4D5E-BF95-6A66EFE0394D}" type="datetimeFigureOut">
              <a:rPr lang="en-US"/>
              <a:pPr>
                <a:defRPr/>
              </a:pPr>
              <a:t>30/11/2022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a:defRPr/>
            </a:pPr>
            <a:fld id="{A76F8EB1-B96E-4D39-B356-CF550D310F73}"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0CE885AB-1D1F-48C5-8F22-E145D6015E3B}" type="datetimeFigureOut">
              <a:rPr lang="en-US"/>
              <a:pPr>
                <a:defRPr/>
              </a:pPr>
              <a:t>30/11/2022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a:defRPr/>
            </a:pPr>
            <a:fld id="{8A7663A9-2FDD-49EC-B499-47708155798D}"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E8EB70BE-1D07-421E-A803-EA682E800FBF}" type="datetimeFigureOut">
              <a:rPr lang="en-US"/>
              <a:pPr>
                <a:defRPr/>
              </a:pPr>
              <a:t>30/11/2022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a:defRPr/>
            </a:pPr>
            <a:fld id="{DCB0735A-86B4-40A5-9991-8D72BBAA8E35}"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79"/>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79"/>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5A2447E2-8B2D-4DB3-B9C2-FBF29B1E7647}" type="datetimeFigureOut">
              <a:rPr lang="en-US"/>
              <a:pPr>
                <a:defRPr/>
              </a:pPr>
              <a:t>30/11/2022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a:defRPr/>
            </a:pPr>
            <a:fld id="{24F5F403-B3AF-464F-A98E-E8AEEBAE2AE5}"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535117"/>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6" y="1535117"/>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4FB645AF-4C49-4E5F-B301-C5AF7B86FA8E}" type="datetimeFigureOut">
              <a:rPr lang="en-US"/>
              <a:pPr>
                <a:defRPr/>
              </a:pPr>
              <a:t>30/11/2022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a:defRPr/>
            </a:pPr>
            <a:fld id="{2C3777B8-093D-4ABF-887A-D180930C23CD}"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CE5E23A7-4B78-44EF-8E98-D9DAB8DB5AC7}" type="datetimeFigureOut">
              <a:rPr lang="en-US"/>
              <a:pPr>
                <a:defRPr/>
              </a:pPr>
              <a:t>30/11/2022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a:defRPr/>
            </a:pPr>
            <a:fld id="{66E94F69-F63B-4422-866E-D9F3A54E00B3}"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39351F51-195B-4F00-A2E1-2F8E9735C07B}" type="datetimeFigureOut">
              <a:rPr lang="en-US"/>
              <a:pPr>
                <a:defRPr/>
              </a:pPr>
              <a:t>30/11/2022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a:defRPr/>
            </a:pPr>
            <a:fld id="{89275C27-37AB-4FCB-86EA-FABBB5E6BC2E}"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75"/>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59" y="27318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4EF5480E-0364-46B1-9EFB-AE06FC9111CC}" type="datetimeFigureOut">
              <a:rPr lang="en-US"/>
              <a:pPr>
                <a:defRPr/>
              </a:pPr>
              <a:t>30/11/2022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a:defRPr/>
            </a:pPr>
            <a:fld id="{14E298E5-3208-4677-8517-25456BFD884B}"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50A8E6-F8B5-461C-9DE3-4DF87365CFDA}" type="datetimeFigureOut">
              <a:rPr lang="en-US"/>
              <a:pPr>
                <a:defRPr/>
              </a:pPr>
              <a:t>30/11/2022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951B06-7163-4444-BF95-069FE401C46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27"/>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470"/>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00408CBE-44D1-44D1-9200-DA8BE59C126D}" type="datetimeFigureOut">
              <a:rPr lang="en-US"/>
              <a:pPr>
                <a:defRPr/>
              </a:pPr>
              <a:t>30/11/2022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a:defRPr/>
            </a:pPr>
            <a:fld id="{8A59BF9F-05E9-4F87-A88C-D56A463CB0E2}"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427E3F80-075E-4058-8C06-E39F77E9B817}" type="datetimeFigureOut">
              <a:rPr lang="en-US"/>
              <a:pPr>
                <a:defRPr/>
              </a:pPr>
              <a:t>30/11/2022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a:defRPr/>
            </a:pPr>
            <a:fld id="{B63ADE47-B5BB-4678-9C63-AE8CAE08A067}"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403"/>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403"/>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fld id="{1042911D-D2B0-4912-B3A6-063BCCF45E77}" type="datetimeFigureOut">
              <a:rPr lang="en-US"/>
              <a:pPr>
                <a:defRPr/>
              </a:pPr>
              <a:t>30/11/2022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a:defRPr/>
            </a:pPr>
            <a:fld id="{D438EFF9-74A2-4000-A5F8-7137A503B0DF}"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srcRect r="27110"/>
          <a:stretch>
            <a:fillRect/>
          </a:stretch>
        </p:blipFill>
        <p:spPr bwMode="auto">
          <a:xfrm>
            <a:off x="0" y="0"/>
            <a:ext cx="12192000" cy="6858000"/>
          </a:xfrm>
          <a:prstGeom prst="rect">
            <a:avLst/>
          </a:prstGeom>
          <a:noFill/>
          <a:ln w="9525">
            <a:noFill/>
            <a:miter lim="800000"/>
            <a:headEnd/>
            <a:tailEnd/>
          </a:ln>
        </p:spPr>
      </p:pic>
      <p:pic>
        <p:nvPicPr>
          <p:cNvPr id="3" name="图片 18"/>
          <p:cNvPicPr>
            <a:picLocks noChangeAspect="1"/>
          </p:cNvPicPr>
          <p:nvPr userDrawn="1"/>
        </p:nvPicPr>
        <p:blipFill>
          <a:blip r:embed="rId3"/>
          <a:srcRect/>
          <a:stretch>
            <a:fillRect/>
          </a:stretch>
        </p:blipFill>
        <p:spPr bwMode="auto">
          <a:xfrm>
            <a:off x="0" y="4611688"/>
            <a:ext cx="12192000" cy="2246312"/>
          </a:xfrm>
          <a:prstGeom prst="rect">
            <a:avLst/>
          </a:prstGeom>
          <a:noFill/>
          <a:ln w="9525">
            <a:noFill/>
            <a:miter lim="800000"/>
            <a:headEnd/>
            <a:tailEnd/>
          </a:ln>
        </p:spPr>
      </p:pic>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34B2C6-B925-464C-9BB6-229E8098A088}" type="slidenum">
              <a:rPr lang="es-ES" altLang="en-US"/>
              <a:pPr>
                <a:defRPr/>
              </a:pPr>
              <a:t>‹#›</a:t>
            </a:fld>
            <a:endParaRPr lang="es-E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812C27-7FE3-4552-981A-30C7BCE37625}" type="slidenum">
              <a:rPr lang="es-ES" altLang="en-US"/>
              <a:pPr>
                <a:defRPr/>
              </a:pPr>
              <a:t>‹#›</a:t>
            </a:fld>
            <a:endParaRPr lang="es-E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47D3E8-FDFB-4592-9A9C-36E662623808}" type="slidenum">
              <a:rPr lang="es-ES" altLang="en-US"/>
              <a:pPr>
                <a:defRPr/>
              </a:pPr>
              <a:t>‹#›</a:t>
            </a:fld>
            <a:endParaRPr lang="es-E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4352CA-7F9B-493D-AB2F-9FD1635E1DDF}" type="slidenum">
              <a:rPr lang="es-ES" altLang="en-US"/>
              <a:pPr>
                <a:defRPr/>
              </a:pPr>
              <a:t>‹#›</a:t>
            </a:fld>
            <a:endParaRPr lang="es-E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2AEE64B-610F-4C8B-8C95-1684DB50B4F6}" type="slidenum">
              <a:rPr lang="es-ES" altLang="en-US"/>
              <a:pPr>
                <a:defRPr/>
              </a:pPr>
              <a:t>‹#›</a:t>
            </a:fld>
            <a:endParaRPr lang="es-E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7DBE3CA5-1ECE-460E-B9D0-53015A520656}" type="datetimeFigureOut">
              <a:rPr lang="en-US"/>
              <a:pPr>
                <a:defRPr/>
              </a:pPr>
              <a:t>30/11/2022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2D0B4D-A6B6-49FB-9896-33639C618AA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F654EEC-73CF-42D2-A3DA-99120E9E556C}" type="slidenum">
              <a:rPr lang="es-ES" altLang="en-US"/>
              <a:pPr>
                <a:defRPr/>
              </a:pPr>
              <a:t>‹#›</a:t>
            </a:fld>
            <a:endParaRPr lang="es-E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A35F5A-ED67-4057-8605-9695FD12D704}" type="slidenum">
              <a:rPr lang="es-ES" altLang="en-US"/>
              <a:pPr>
                <a:defRPr/>
              </a:pPr>
              <a:t>‹#›</a:t>
            </a:fld>
            <a:endParaRPr lang="es-E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51268B-A66C-4814-8F19-DE54BF889106}" type="slidenum">
              <a:rPr lang="es-ES" altLang="en-US"/>
              <a:pPr>
                <a:defRPr/>
              </a:pPr>
              <a:t>‹#›</a:t>
            </a:fld>
            <a:endParaRPr lang="es-E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C265DD-B05D-4641-9A5B-4C2BD5261851}" type="slidenum">
              <a:rPr lang="es-ES" altLang="en-US"/>
              <a:pPr>
                <a:defRPr/>
              </a:pPr>
              <a:t>‹#›</a:t>
            </a:fld>
            <a:endParaRPr lang="es-E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909800-27F3-40E1-8B69-01F39E5E73CE}" type="slidenum">
              <a:rPr lang="es-ES" altLang="en-US"/>
              <a:pPr>
                <a:defRPr/>
              </a:pPr>
              <a:t>‹#›</a:t>
            </a:fld>
            <a:endParaRPr lang="es-E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ED22EDE-72ED-4ABB-975E-B9BD0CB4A94A}" type="datetimeFigureOut">
              <a:rPr lang="en-US"/>
              <a:pPr>
                <a:defRPr/>
              </a:pPr>
              <a:t>30/11/2022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7CD388-6E6D-433B-AB4D-652B1BBC7A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AC1D8B-2961-46D6-B04B-65A9F9E958F6}" type="datetimeFigureOut">
              <a:rPr lang="en-US"/>
              <a:pPr>
                <a:defRPr/>
              </a:pPr>
              <a:t>30/11/2022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E95BCC-86B2-4DCA-8DDF-9071C8D5D3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C026108-CCA7-428B-BC02-E5A198D63A56}" type="datetimeFigureOut">
              <a:rPr lang="en-US"/>
              <a:pPr>
                <a:defRPr/>
              </a:pPr>
              <a:t>30/11/2022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5935C3F-F697-4BE2-9B16-C975E95E7E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B00D83-FBD6-49C7-8468-6B28DDE84271}" type="datetimeFigureOut">
              <a:rPr lang="en-US"/>
              <a:pPr>
                <a:defRPr/>
              </a:pPr>
              <a:t>30/11/2022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C0DC74-3424-4D34-B502-F56B0E56CA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014DCE5F-415D-4D4F-AA3E-CB3A7C171F62}" type="datetimeFigureOut">
              <a:rPr lang="en-US"/>
              <a:pPr>
                <a:defRPr/>
              </a:pPr>
              <a:t>30/11/2022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9E65D-0BF5-4923-9693-94B4B19EAF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FE6718BD-27A9-4357-A58B-AF1FD328ACC5}" type="datetimeFigureOut">
              <a:rPr lang="en-US"/>
              <a:pPr>
                <a:defRPr/>
              </a:pPr>
              <a:t>30/11/2022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F67056-3280-4528-BF12-5EC51EE078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7234D74-0220-4042-9B92-EE45F7F8EAF4}" type="datetimeFigureOut">
              <a:rPr lang="en-US"/>
              <a:pPr>
                <a:defRPr/>
              </a:pPr>
              <a:t>30/11/2022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970A67-B465-4555-AAF6-5BEA95BB5648}" type="slidenum">
              <a:rPr lang="en-US"/>
              <a:pPr>
                <a:defRPr/>
              </a:pPr>
              <a:t>‹#›</a:t>
            </a:fld>
            <a:endParaRPr lang="en-US"/>
          </a:p>
        </p:txBody>
      </p:sp>
      <p:pic>
        <p:nvPicPr>
          <p:cNvPr id="1031" name="Picture 6"/>
          <p:cNvPicPr>
            <a:picLocks noChangeAspect="1"/>
          </p:cNvPicPr>
          <p:nvPr userDrawn="1"/>
        </p:nvPicPr>
        <p:blipFill>
          <a:blip r:embed="rId13"/>
          <a:srcRect/>
          <a:stretch>
            <a:fillRect/>
          </a:stretch>
        </p:blipFill>
        <p:spPr bwMode="auto">
          <a:xfrm>
            <a:off x="0" y="30163"/>
            <a:ext cx="12192000" cy="6827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67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1BEB33C3-D04E-4E1C-B44A-F181E465C4CD}" type="datetimeFigureOut">
              <a:rPr lang="en-US"/>
              <a:pPr>
                <a:defRPr/>
              </a:pPr>
              <a:t>30/11/2022</a:t>
            </a:fld>
            <a:endParaRPr lang="en-US"/>
          </a:p>
        </p:txBody>
      </p:sp>
      <p:sp>
        <p:nvSpPr>
          <p:cNvPr id="5" name="Footer Placeholder 4"/>
          <p:cNvSpPr>
            <a:spLocks noGrp="1"/>
          </p:cNvSpPr>
          <p:nvPr>
            <p:ph type="ftr" sz="quarter" idx="3"/>
          </p:nvPr>
        </p:nvSpPr>
        <p:spPr>
          <a:xfrm>
            <a:off x="4165600" y="6356350"/>
            <a:ext cx="3860800" cy="3667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mn-cs"/>
              </a:defRPr>
            </a:lvl1pPr>
          </a:lstStyle>
          <a:p>
            <a:pPr>
              <a:defRPr/>
            </a:pPr>
            <a:fld id="{3A021B02-8BB4-4E0A-A856-693241975B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ctr" defTabSz="911225" rtl="0" eaLnBrk="0" fontAlgn="base" hangingPunct="0">
        <a:spcBef>
          <a:spcPct val="0"/>
        </a:spcBef>
        <a:spcAft>
          <a:spcPct val="0"/>
        </a:spcAft>
        <a:defRPr sz="4400" kern="1200">
          <a:solidFill>
            <a:schemeClr val="tx1"/>
          </a:solidFill>
          <a:latin typeface="+mj-lt"/>
          <a:ea typeface="+mj-ea"/>
          <a:cs typeface="+mj-cs"/>
        </a:defRPr>
      </a:lvl1pPr>
      <a:lvl2pPr algn="ctr" defTabSz="911225" rtl="0" eaLnBrk="0" fontAlgn="base" hangingPunct="0">
        <a:spcBef>
          <a:spcPct val="0"/>
        </a:spcBef>
        <a:spcAft>
          <a:spcPct val="0"/>
        </a:spcAft>
        <a:defRPr sz="4400">
          <a:solidFill>
            <a:schemeClr val="tx1"/>
          </a:solidFill>
          <a:latin typeface="Calibri" pitchFamily="34" charset="0"/>
        </a:defRPr>
      </a:lvl2pPr>
      <a:lvl3pPr algn="ctr" defTabSz="911225" rtl="0" eaLnBrk="0" fontAlgn="base" hangingPunct="0">
        <a:spcBef>
          <a:spcPct val="0"/>
        </a:spcBef>
        <a:spcAft>
          <a:spcPct val="0"/>
        </a:spcAft>
        <a:defRPr sz="4400">
          <a:solidFill>
            <a:schemeClr val="tx1"/>
          </a:solidFill>
          <a:latin typeface="Calibri" pitchFamily="34" charset="0"/>
        </a:defRPr>
      </a:lvl3pPr>
      <a:lvl4pPr algn="ctr" defTabSz="911225" rtl="0" eaLnBrk="0" fontAlgn="base" hangingPunct="0">
        <a:spcBef>
          <a:spcPct val="0"/>
        </a:spcBef>
        <a:spcAft>
          <a:spcPct val="0"/>
        </a:spcAft>
        <a:defRPr sz="4400">
          <a:solidFill>
            <a:schemeClr val="tx1"/>
          </a:solidFill>
          <a:latin typeface="Calibri" pitchFamily="34" charset="0"/>
        </a:defRPr>
      </a:lvl4pPr>
      <a:lvl5pPr algn="ctr" defTabSz="911225" rtl="0" eaLnBrk="0" fontAlgn="base" hangingPunct="0">
        <a:spcBef>
          <a:spcPct val="0"/>
        </a:spcBef>
        <a:spcAft>
          <a:spcPct val="0"/>
        </a:spcAft>
        <a:defRPr sz="4400">
          <a:solidFill>
            <a:schemeClr val="tx1"/>
          </a:solidFill>
          <a:latin typeface="Calibri" pitchFamily="34" charset="0"/>
        </a:defRPr>
      </a:lvl5pPr>
      <a:lvl6pPr marL="457189" algn="ctr" defTabSz="912791" rtl="0" fontAlgn="base">
        <a:spcBef>
          <a:spcPct val="0"/>
        </a:spcBef>
        <a:spcAft>
          <a:spcPct val="0"/>
        </a:spcAft>
        <a:defRPr sz="4400">
          <a:solidFill>
            <a:schemeClr val="tx1"/>
          </a:solidFill>
          <a:latin typeface="Calibri" pitchFamily="34" charset="0"/>
        </a:defRPr>
      </a:lvl6pPr>
      <a:lvl7pPr marL="914377" algn="ctr" defTabSz="912791" rtl="0" fontAlgn="base">
        <a:spcBef>
          <a:spcPct val="0"/>
        </a:spcBef>
        <a:spcAft>
          <a:spcPct val="0"/>
        </a:spcAft>
        <a:defRPr sz="4400">
          <a:solidFill>
            <a:schemeClr val="tx1"/>
          </a:solidFill>
          <a:latin typeface="Calibri" pitchFamily="34" charset="0"/>
        </a:defRPr>
      </a:lvl7pPr>
      <a:lvl8pPr marL="1371566" algn="ctr" defTabSz="912791" rtl="0" fontAlgn="base">
        <a:spcBef>
          <a:spcPct val="0"/>
        </a:spcBef>
        <a:spcAft>
          <a:spcPct val="0"/>
        </a:spcAft>
        <a:defRPr sz="4400">
          <a:solidFill>
            <a:schemeClr val="tx1"/>
          </a:solidFill>
          <a:latin typeface="Calibri" pitchFamily="34" charset="0"/>
        </a:defRPr>
      </a:lvl8pPr>
      <a:lvl9pPr marL="1828754" algn="ctr" defTabSz="912791" rtl="0" fontAlgn="base">
        <a:spcBef>
          <a:spcPct val="0"/>
        </a:spcBef>
        <a:spcAft>
          <a:spcPct val="0"/>
        </a:spcAft>
        <a:defRPr sz="4400">
          <a:solidFill>
            <a:schemeClr val="tx1"/>
          </a:solidFill>
          <a:latin typeface="Calibri" pitchFamily="34" charset="0"/>
        </a:defRPr>
      </a:lvl9pPr>
    </p:titleStyle>
    <p:bodyStyle>
      <a:lvl1pPr marL="339725" indent="-339725" algn="l" defTabSz="911225"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9775" indent="-282575" algn="l" defTabSz="911225"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25" indent="-225425" algn="l" defTabSz="911225"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597025" indent="-225425" algn="l" defTabSz="911225"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4225" indent="-225425" algn="l" defTabSz="911225"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cs typeface="+mn-cs"/>
              </a:defRPr>
            </a:lvl1pPr>
          </a:lstStyle>
          <a:p>
            <a:pPr>
              <a:defRPr/>
            </a:pPr>
            <a:fld id="{068B1555-92FE-47B5-BAB5-6638C93C2BD4}"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720"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6.jpeg"/><Relationship Id="rId7"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3815" y="1521232"/>
            <a:ext cx="4746813" cy="1323439"/>
          </a:xfrm>
          <a:prstGeom prst="rect">
            <a:avLst/>
          </a:prstGeom>
          <a:noFill/>
        </p:spPr>
        <p:txBody>
          <a:bodyPr wrap="none">
            <a:spAutoFit/>
          </a:bodyPr>
          <a:lstStyle/>
          <a:p>
            <a:pPr algn="ctr" fontAlgn="auto">
              <a:spcBef>
                <a:spcPts val="0"/>
              </a:spcBef>
              <a:spcAft>
                <a:spcPts val="0"/>
              </a:spcAft>
              <a:defRPr/>
            </a:pPr>
            <a:r>
              <a:rPr lang="vi-VN" sz="8000" b="1" dirty="0">
                <a:ln w="9525">
                  <a:solidFill>
                    <a:schemeClr val="bg1"/>
                  </a:solidFill>
                  <a:prstDash val="solid"/>
                </a:ln>
                <a:effectLst>
                  <a:outerShdw blurRad="12700" dist="38100" dir="2700000" algn="tl" rotWithShape="0">
                    <a:schemeClr val="accent5">
                      <a:lumMod val="60000"/>
                      <a:lumOff val="40000"/>
                    </a:schemeClr>
                  </a:outerShdw>
                </a:effectLst>
                <a:latin typeface="+mn-lt"/>
                <a:cs typeface="+mn-cs"/>
              </a:rPr>
              <a:t>Bài đọc 4</a:t>
            </a:r>
            <a:endParaRPr lang="en-US" sz="8000" b="1" dirty="0">
              <a:ln w="9525">
                <a:solidFill>
                  <a:schemeClr val="bg1"/>
                </a:solidFill>
                <a:prstDash val="solid"/>
              </a:ln>
              <a:effectLst>
                <a:outerShdw blurRad="12700" dist="38100" dir="2700000" algn="tl" rotWithShape="0">
                  <a:schemeClr val="accent5">
                    <a:lumMod val="60000"/>
                    <a:lumOff val="40000"/>
                  </a:schemeClr>
                </a:outerShdw>
              </a:effectLst>
              <a:latin typeface="+mn-lt"/>
              <a:cs typeface="+mn-cs"/>
            </a:endParaRPr>
          </a:p>
        </p:txBody>
      </p:sp>
      <p:sp>
        <p:nvSpPr>
          <p:cNvPr id="3" name="Rectangle 2"/>
          <p:cNvSpPr/>
          <p:nvPr/>
        </p:nvSpPr>
        <p:spPr>
          <a:xfrm>
            <a:off x="1256906" y="2978486"/>
            <a:ext cx="9669635" cy="1569660"/>
          </a:xfrm>
          <a:prstGeom prst="rect">
            <a:avLst/>
          </a:prstGeom>
          <a:noFill/>
        </p:spPr>
        <p:txBody>
          <a:bodyPr wrap="none">
            <a:spAutoFit/>
          </a:bodyPr>
          <a:lstStyle/>
          <a:p>
            <a:pPr algn="ctr" fontAlgn="auto">
              <a:spcBef>
                <a:spcPts val="0"/>
              </a:spcBef>
              <a:spcAft>
                <a:spcPts val="0"/>
              </a:spcAft>
              <a:defRPr/>
            </a:pPr>
            <a:r>
              <a:rPr lang="vi-VN" sz="9600" dirty="0">
                <a:ln w="0"/>
                <a:solidFill>
                  <a:srgbClr val="FF0000"/>
                </a:solidFill>
                <a:effectLst>
                  <a:reflection blurRad="6350" stA="53000" endA="300" endPos="35500" dir="5400000" sy="-90000" algn="bl" rotWithShape="0"/>
                </a:effectLst>
                <a:latin typeface="+mj-lt"/>
                <a:cs typeface="+mn-cs"/>
              </a:rPr>
              <a:t>Từ cậu bé làm thuê</a:t>
            </a:r>
            <a:endParaRPr lang="en-US" sz="9600" dirty="0">
              <a:ln w="0"/>
              <a:solidFill>
                <a:srgbClr val="FF0000"/>
              </a:solidFill>
              <a:effectLst>
                <a:reflection blurRad="6350" stA="53000" endA="300" endPos="35500" dir="5400000" sy="-90000" algn="bl" rotWithShape="0"/>
              </a:effectLst>
              <a:latin typeface="+mj-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9154" name="Picture 4" descr="https://lh6.googleusercontent.com/BeamCRqPJXDh5WpXDDz36oikZS1XxznUOAjs5rzCy_JRLnCB4G5gemRjsaFx30BqDe-RPlF4gb6J9btW0_uRYlFCHLodaix8YFA5LRgZ79ct6l_TTS6pPnkkx7rebRAqikZJkko=s0"/>
          <p:cNvPicPr>
            <a:picLocks noChangeAspect="1" noChangeArrowheads="1"/>
          </p:cNvPicPr>
          <p:nvPr/>
        </p:nvPicPr>
        <p:blipFill>
          <a:blip r:embed="rId4"/>
          <a:srcRect/>
          <a:stretch>
            <a:fillRect/>
          </a:stretch>
        </p:blipFill>
        <p:spPr bwMode="auto">
          <a:xfrm>
            <a:off x="9220200" y="3048000"/>
            <a:ext cx="1771650" cy="2990850"/>
          </a:xfrm>
          <a:prstGeom prst="rect">
            <a:avLst/>
          </a:prstGeom>
          <a:noFill/>
          <a:ln w="9525">
            <a:noFill/>
            <a:miter lim="800000"/>
            <a:headEnd/>
            <a:tailEnd/>
          </a:ln>
        </p:spPr>
      </p:pic>
      <p:pic>
        <p:nvPicPr>
          <p:cNvPr id="4" name="图片 2"/>
          <p:cNvPicPr>
            <a:picLocks noChangeAspect="1" noChangeArrowheads="1"/>
          </p:cNvPicPr>
          <p:nvPr/>
        </p:nvPicPr>
        <p:blipFill>
          <a:blip r:embed="rId5"/>
          <a:srcRect/>
          <a:stretch>
            <a:fillRect/>
          </a:stretch>
        </p:blipFill>
        <p:spPr bwMode="auto">
          <a:xfrm>
            <a:off x="838200" y="-76200"/>
            <a:ext cx="5715000" cy="6894513"/>
          </a:xfrm>
          <a:prstGeom prst="rect">
            <a:avLst/>
          </a:prstGeom>
          <a:noFill/>
          <a:ln w="9525">
            <a:noFill/>
            <a:miter lim="800000"/>
            <a:headEnd/>
            <a:tailEnd/>
          </a:ln>
        </p:spPr>
      </p:pic>
      <p:sp>
        <p:nvSpPr>
          <p:cNvPr id="6" name="0"/>
          <p:cNvSpPr txBox="1">
            <a:spLocks noChangeArrowheads="1"/>
          </p:cNvSpPr>
          <p:nvPr/>
        </p:nvSpPr>
        <p:spPr bwMode="auto">
          <a:xfrm>
            <a:off x="1600200" y="1676400"/>
            <a:ext cx="4267200" cy="830263"/>
          </a:xfrm>
          <a:prstGeom prst="rect">
            <a:avLst/>
          </a:prstGeom>
          <a:noFill/>
          <a:ln w="9525">
            <a:noFill/>
            <a:miter lim="800000"/>
            <a:headEnd/>
            <a:tailEnd/>
          </a:ln>
        </p:spPr>
        <p:txBody>
          <a:bodyPr lIns="0" tIns="0" rIns="0" bIns="0">
            <a:spAutoFit/>
          </a:bodyPr>
          <a:lstStyle/>
          <a:p>
            <a:pPr algn="ctr" defTabSz="1216025">
              <a:spcBef>
                <a:spcPct val="20000"/>
              </a:spcBef>
            </a:pPr>
            <a:r>
              <a:rPr lang="en-US" altLang="zh-CN" sz="5400" b="1">
                <a:solidFill>
                  <a:srgbClr val="C00000"/>
                </a:solidFill>
                <a:latin typeface="Times New Roman" pitchFamily="18" charset="0"/>
                <a:ea typeface="inpin heiti"/>
                <a:cs typeface="Times New Roman" pitchFamily="18" charset="0"/>
                <a:sym typeface="Arial" charset="0"/>
              </a:rPr>
              <a:t>LUYỆN ĐỌC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350" y="268288"/>
            <a:ext cx="11749088" cy="6711950"/>
          </a:xfrm>
          <a:prstGeom prst="rect">
            <a:avLst/>
          </a:prstGeom>
          <a:solidFill>
            <a:schemeClr val="bg1"/>
          </a:solidFill>
        </p:spPr>
        <p:txBody>
          <a:bodyPr>
            <a:spAutoFit/>
          </a:bodyPr>
          <a:lstStyle/>
          <a:p>
            <a:pPr indent="457200" algn="just"/>
            <a:r>
              <a:rPr lang="vi-VN" sz="2900">
                <a:solidFill>
                  <a:srgbClr val="000000"/>
                </a:solidFill>
                <a:latin typeface="Times New Roman" pitchFamily="18" charset="0"/>
              </a:rPr>
              <a:t>Ông Nguyễn Sơn Hà là người khai sinh ra ngành sơn Việt Nam.</a:t>
            </a:r>
          </a:p>
          <a:p>
            <a:pPr indent="457200" algn="just"/>
            <a:r>
              <a:rPr lang="vi-VN" sz="2900">
                <a:solidFill>
                  <a:srgbClr val="000000"/>
                </a:solidFill>
                <a:latin typeface="Times New Roman" pitchFamily="18" charset="0"/>
              </a:rPr>
              <a:t>Vì hoàn cảnh gia đình khó khăn, từ nhỏ, ông đã phải rời làng ra Hà Nội kiếm sống. Lúc đầu, ông làm thuê cho một hãng sơn của Pháp. Với ý chí tự lập, ông đã mày mò tìm cách sản xuất sơn, rồi mở hãng sơn Tắc Kè ở Hải Phòng. Sơn Tắc Kè có giá rẻ hơn sơn ngoại mà chất lượng tốt nên dần dần được mọi người ư</a:t>
            </a:r>
            <a:r>
              <a:rPr lang="en-US" sz="2900">
                <a:solidFill>
                  <a:srgbClr val="000000"/>
                </a:solidFill>
                <a:latin typeface="Times New Roman" pitchFamily="18" charset="0"/>
              </a:rPr>
              <a:t>a</a:t>
            </a:r>
            <a:r>
              <a:rPr lang="vi-VN" sz="2900">
                <a:solidFill>
                  <a:srgbClr val="000000"/>
                </a:solidFill>
                <a:latin typeface="Times New Roman" pitchFamily="18" charset="0"/>
              </a:rPr>
              <a:t> chuộng.</a:t>
            </a:r>
          </a:p>
          <a:p>
            <a:pPr indent="457200" algn="just"/>
            <a:r>
              <a:rPr lang="vi-VN" sz="2900">
                <a:solidFill>
                  <a:srgbClr val="000000"/>
                </a:solidFill>
                <a:latin typeface="Times New Roman" pitchFamily="18" charset="0"/>
              </a:rPr>
              <a:t>     Năm 1946, kháng chiến chống thực dân Pháp bùng nổ. Cả gia đình ông lên chiến khu, bỏ lại toàn bộ nhà xưởng. Nguyễn Sơn Hà vẫn không ngừng sáng tạo. Ở Việt Bắc, ông sản xuất vải nhựa cách điện, giấy than, mực in, vải mưa… Đó là những sản phẩm rất hữu ích đối với kháng chiến lúc bấy giờ.</a:t>
            </a:r>
          </a:p>
          <a:p>
            <a:pPr indent="457200" algn="just"/>
            <a:r>
              <a:rPr lang="vi-VN" sz="2900">
                <a:solidFill>
                  <a:srgbClr val="000000"/>
                </a:solidFill>
                <a:latin typeface="Times New Roman" pitchFamily="18" charset="0"/>
              </a:rPr>
              <a:t>    Nguyễn Sơn Hà rất tích cực tham gia các hoạt động yêu nước. Ông được bầu làm đại biểu Quốc hội khóa I của nước ta. Ngày nay, ở Hải Phòng có đường phố mang tên ông.</a:t>
            </a:r>
          </a:p>
          <a:p>
            <a:pPr indent="457200" algn="r"/>
            <a:r>
              <a:rPr lang="vi-VN" sz="2900">
                <a:solidFill>
                  <a:srgbClr val="000000"/>
                </a:solidFill>
                <a:latin typeface="Times New Roman" pitchFamily="18" charset="0"/>
              </a:rPr>
              <a:t>Hồng Vũ</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p:cNvPicPr>
          <p:nvPr/>
        </p:nvPicPr>
        <p:blipFill>
          <a:blip r:embed="rId2"/>
          <a:srcRect/>
          <a:stretch>
            <a:fillRect/>
          </a:stretch>
        </p:blipFill>
        <p:spPr bwMode="auto">
          <a:xfrm>
            <a:off x="833438" y="630238"/>
            <a:ext cx="10418762" cy="5313362"/>
          </a:xfrm>
          <a:prstGeom prst="rect">
            <a:avLst/>
          </a:prstGeom>
          <a:noFill/>
          <a:ln w="9525">
            <a:noFill/>
            <a:miter lim="800000"/>
            <a:headEnd/>
            <a:tailEnd/>
          </a:ln>
        </p:spPr>
      </p:pic>
      <p:sp>
        <p:nvSpPr>
          <p:cNvPr id="3" name="TextBox 2"/>
          <p:cNvSpPr txBox="1"/>
          <p:nvPr/>
        </p:nvSpPr>
        <p:spPr>
          <a:xfrm>
            <a:off x="2097088" y="6088063"/>
            <a:ext cx="8831262" cy="584200"/>
          </a:xfrm>
          <a:prstGeom prst="rect">
            <a:avLst/>
          </a:prstGeom>
          <a:noFill/>
        </p:spPr>
        <p:txBody>
          <a:bodyPr>
            <a:spAutoFit/>
          </a:bodyPr>
          <a:lstStyle/>
          <a:p>
            <a:pPr fontAlgn="auto">
              <a:spcBef>
                <a:spcPts val="0"/>
              </a:spcBef>
              <a:spcAft>
                <a:spcPts val="0"/>
              </a:spcAft>
              <a:defRPr/>
            </a:pPr>
            <a:r>
              <a:rPr lang="vi-VN" sz="3200" b="1" dirty="0">
                <a:solidFill>
                  <a:schemeClr val="accent1">
                    <a:lumMod val="75000"/>
                  </a:schemeClr>
                </a:solidFill>
                <a:latin typeface="+mj-lt"/>
                <a:cs typeface="+mn-cs"/>
              </a:rPr>
              <a:t>Ông Nguyễn Sơn Hà hướng dẫn cán bộ kĩ thuật</a:t>
            </a:r>
            <a:endParaRPr lang="en-US" sz="3200" b="1" dirty="0">
              <a:solidFill>
                <a:schemeClr val="accent1">
                  <a:lumMod val="75000"/>
                </a:schemeClr>
              </a:solidFill>
              <a:latin typeface="+mj-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816" y="687855"/>
            <a:ext cx="2236510" cy="646331"/>
          </a:xfrm>
          <a:prstGeom prst="rect">
            <a:avLst/>
          </a:prstGeom>
          <a:noFill/>
        </p:spPr>
        <p:txBody>
          <a:bodyPr wrap="none">
            <a:spAutoFit/>
          </a:bodyPr>
          <a:lstStyle/>
          <a:p>
            <a:pPr algn="ctr" fontAlgn="auto">
              <a:spcBef>
                <a:spcPts val="0"/>
              </a:spcBef>
              <a:spcAft>
                <a:spcPts val="0"/>
              </a:spcAft>
              <a:defRPr/>
            </a:pPr>
            <a:r>
              <a:rPr lang="vi-VN" sz="3600" b="1" u="sng" dirty="0">
                <a:ln w="9525">
                  <a:solidFill>
                    <a:prstClr val="white"/>
                  </a:solidFill>
                  <a:prstDash val="solid"/>
                </a:ln>
                <a:solidFill>
                  <a:prstClr val="black"/>
                </a:solidFill>
                <a:effectLst>
                  <a:outerShdw blurRad="12700" dist="38100" dir="2700000" algn="tl" rotWithShape="0">
                    <a:srgbClr val="4472C4">
                      <a:lumMod val="60000"/>
                      <a:lumOff val="40000"/>
                    </a:srgbClr>
                  </a:outerShdw>
                </a:effectLst>
                <a:latin typeface="Arial" panose="020B0604020202020204" pitchFamily="34" charset="0"/>
                <a:cs typeface="+mn-cs"/>
              </a:rPr>
              <a:t>Bài đọc 4</a:t>
            </a:r>
            <a:endParaRPr lang="en-US" sz="3600" b="1" u="sng" dirty="0">
              <a:ln w="9525">
                <a:solidFill>
                  <a:prstClr val="white"/>
                </a:solidFill>
                <a:prstDash val="solid"/>
              </a:ln>
              <a:solidFill>
                <a:prstClr val="black"/>
              </a:solidFill>
              <a:effectLst>
                <a:outerShdw blurRad="12700" dist="38100" dir="2700000" algn="tl" rotWithShape="0">
                  <a:srgbClr val="4472C4">
                    <a:lumMod val="60000"/>
                    <a:lumOff val="40000"/>
                  </a:srgbClr>
                </a:outerShdw>
              </a:effectLst>
              <a:latin typeface="Calibri" panose="020F0502020204030204"/>
              <a:cs typeface="+mn-cs"/>
            </a:endParaRPr>
          </a:p>
        </p:txBody>
      </p:sp>
      <p:sp>
        <p:nvSpPr>
          <p:cNvPr id="3" name="Rectangle 2"/>
          <p:cNvSpPr/>
          <p:nvPr/>
        </p:nvSpPr>
        <p:spPr>
          <a:xfrm>
            <a:off x="4081160" y="1334186"/>
            <a:ext cx="3743332" cy="646331"/>
          </a:xfrm>
          <a:prstGeom prst="rect">
            <a:avLst/>
          </a:prstGeom>
          <a:noFill/>
        </p:spPr>
        <p:txBody>
          <a:bodyPr wrap="none">
            <a:spAutoFit/>
          </a:bodyPr>
          <a:lstStyle/>
          <a:p>
            <a:pPr algn="ctr" fontAlgn="auto">
              <a:spcBef>
                <a:spcPts val="0"/>
              </a:spcBef>
              <a:spcAft>
                <a:spcPts val="0"/>
              </a:spcAft>
              <a:defRPr/>
            </a:pP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mn-cs"/>
              </a:rPr>
              <a:t>Từ cậu bé làm thuê</a:t>
            </a:r>
            <a:endParaRPr lang="en-US" sz="3600" dirty="0">
              <a:ln w="0"/>
              <a:solidFill>
                <a:srgbClr val="FF0000"/>
              </a:solidFill>
              <a:effectLst>
                <a:reflection blurRad="6350" stA="53000" endA="300" endPos="35500" dir="5400000" sy="-90000" algn="bl" rotWithShape="0"/>
              </a:effectLst>
              <a:latin typeface="Calibri Light" panose="020F0302020204030204"/>
              <a:cs typeface="+mn-cs"/>
            </a:endParaRPr>
          </a:p>
        </p:txBody>
      </p:sp>
      <p:sp>
        <p:nvSpPr>
          <p:cNvPr id="4" name="TextBox 3"/>
          <p:cNvSpPr txBox="1">
            <a:spLocks noChangeArrowheads="1"/>
          </p:cNvSpPr>
          <p:nvPr/>
        </p:nvSpPr>
        <p:spPr bwMode="auto">
          <a:xfrm>
            <a:off x="2800350" y="3970338"/>
            <a:ext cx="6923088" cy="708025"/>
          </a:xfrm>
          <a:prstGeom prst="rect">
            <a:avLst/>
          </a:prstGeom>
          <a:noFill/>
          <a:ln w="9525">
            <a:noFill/>
            <a:miter lim="800000"/>
            <a:headEnd/>
            <a:tailEnd/>
          </a:ln>
        </p:spPr>
        <p:txBody>
          <a:bodyPr>
            <a:spAutoFit/>
          </a:bodyPr>
          <a:lstStyle/>
          <a:p>
            <a:r>
              <a:rPr lang="vi-VN" sz="4000">
                <a:latin typeface="Times New Roman" pitchFamily="18" charset="0"/>
                <a:cs typeface="Times New Roman" pitchFamily="18" charset="0"/>
              </a:rPr>
              <a:t>Bài đọc chia làm mấy đoạn?</a:t>
            </a:r>
            <a:endParaRPr lang="en-US" sz="4000">
              <a:latin typeface="Times New Roman" pitchFamily="18" charset="0"/>
              <a:cs typeface="Times New Roman" pitchFamily="18" charset="0"/>
            </a:endParaRPr>
          </a:p>
        </p:txBody>
      </p:sp>
      <p:sp>
        <p:nvSpPr>
          <p:cNvPr id="5" name="Rounded Rectangle 13">
            <a:extLst>
              <a:ext uri="{FF2B5EF4-FFF2-40B4-BE49-F238E27FC236}"/>
            </a:extLst>
          </p:cNvPr>
          <p:cNvSpPr/>
          <p:nvPr/>
        </p:nvSpPr>
        <p:spPr>
          <a:xfrm>
            <a:off x="1085850" y="2627313"/>
            <a:ext cx="3429000" cy="1019175"/>
          </a:xfrm>
          <a:prstGeom prst="roundRect">
            <a:avLst/>
          </a:prstGeom>
          <a:solidFill>
            <a:srgbClr val="00B050"/>
          </a:solidFill>
          <a:ln w="19050" cap="flat" cmpd="sng" algn="ctr">
            <a:solidFill>
              <a:sysClr val="window" lastClr="FFFFFF"/>
            </a:solidFill>
            <a:prstDash val="solid"/>
            <a:miter lim="800000"/>
          </a:ln>
          <a:effectLst/>
        </p:spPr>
        <p:txBody>
          <a:bodyPr anchor="ctr"/>
          <a:lstStyle/>
          <a:p>
            <a:pPr algn="ctr" fontAlgn="auto">
              <a:spcBef>
                <a:spcPts val="0"/>
              </a:spcBef>
              <a:spcAft>
                <a:spcPts val="0"/>
              </a:spcAft>
              <a:defRPr/>
            </a:pPr>
            <a:r>
              <a:rPr lang="vi-VN" sz="2800" b="1" kern="0" dirty="0">
                <a:solidFill>
                  <a:prstClr val="white"/>
                </a:solidFill>
                <a:effectLst>
                  <a:outerShdw blurRad="38100" dist="38100" dir="2700000" algn="tl">
                    <a:srgbClr val="000000">
                      <a:alpha val="43137"/>
                    </a:srgbClr>
                  </a:outerShdw>
                </a:effectLst>
                <a:latin typeface="UTM Avo"/>
                <a:cs typeface="Times New Roman" panose="02020603050405020304" pitchFamily="18" charset="0"/>
              </a:rPr>
              <a:t>Luyện đọc đoạn</a:t>
            </a:r>
            <a:endParaRPr lang="en-US" sz="2800" b="1" kern="0" dirty="0">
              <a:solidFill>
                <a:prstClr val="white"/>
              </a:solidFill>
              <a:effectLst>
                <a:outerShdw blurRad="38100" dist="38100" dir="2700000" algn="tl">
                  <a:srgbClr val="000000">
                    <a:alpha val="43137"/>
                  </a:srgbClr>
                </a:outerShdw>
              </a:effectLst>
              <a:latin typeface="UTM Avo"/>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9350" y="155575"/>
            <a:ext cx="10915650" cy="6556375"/>
          </a:xfrm>
          <a:prstGeom prst="rect">
            <a:avLst/>
          </a:prstGeom>
          <a:solidFill>
            <a:schemeClr val="bg1"/>
          </a:solidFill>
        </p:spPr>
        <p:txBody>
          <a:bodyPr>
            <a:spAutoFit/>
          </a:bodyPr>
          <a:lstStyle/>
          <a:p>
            <a:pPr indent="457200" algn="just" fontAlgn="auto">
              <a:spcBef>
                <a:spcPts val="0"/>
              </a:spcBef>
              <a:spcAft>
                <a:spcPts val="0"/>
              </a:spcAft>
              <a:defRPr/>
            </a:pPr>
            <a:r>
              <a:rPr lang="vi-VN" sz="2800" dirty="0">
                <a:solidFill>
                  <a:srgbClr val="000000"/>
                </a:solidFill>
                <a:latin typeface="Times New Roman" panose="02020603050405020304" pitchFamily="18" charset="0"/>
                <a:cs typeface="+mn-cs"/>
              </a:rPr>
              <a:t>Ông Nguyễn Sơn Hà là người khai sinh ra ngành sơn Việt Nam.</a:t>
            </a:r>
          </a:p>
          <a:p>
            <a:pPr indent="457200" algn="just" fontAlgn="auto">
              <a:spcBef>
                <a:spcPts val="0"/>
              </a:spcBef>
              <a:spcAft>
                <a:spcPts val="0"/>
              </a:spcAft>
              <a:defRPr/>
            </a:pPr>
            <a:r>
              <a:rPr lang="vi-VN" sz="2800" dirty="0">
                <a:solidFill>
                  <a:srgbClr val="000000"/>
                </a:solidFill>
                <a:latin typeface="Times New Roman" panose="02020603050405020304" pitchFamily="18" charset="0"/>
                <a:cs typeface="+mn-cs"/>
              </a:rPr>
              <a:t>Vì hoàn cảnh gia đình khó khăn, từ nhỏ, ông đã phải rời làng ra Hà Nội kiếm sống. Lúc đầu, ông làm thuê cho một hãng sơn của Pháp. Với ý chí tự lập, ông đã mày mò tìm cách sản xuất sơn, rồi mở hãng sơn Tắc Kè ở Hải Phòng. Sơn Tắc Kè có giá rẻ hơn sơn ngoại mà chất lượng tốt nên dần dần được mọi người ưu chuộng.</a:t>
            </a:r>
          </a:p>
          <a:p>
            <a:pPr algn="just" fontAlgn="auto">
              <a:spcBef>
                <a:spcPts val="0"/>
              </a:spcBef>
              <a:spcAft>
                <a:spcPts val="0"/>
              </a:spcAft>
              <a:defRPr/>
            </a:pPr>
            <a:r>
              <a:rPr lang="vi-VN" sz="2800" dirty="0">
                <a:solidFill>
                  <a:srgbClr val="000000"/>
                </a:solidFill>
                <a:latin typeface="Times New Roman" panose="02020603050405020304" pitchFamily="18" charset="0"/>
                <a:cs typeface="+mn-cs"/>
              </a:rPr>
              <a:t>    Năm 1946, kháng chiến chống thực dân Pháp bùng nổ. Cả gia đình ông lên chiến khu, bỏ lại toàn bộ nhà xưởng. Nguyễn Sơn Hà vẫn không ngừng sáng tạo. Ở Việt Bắc, ông sản xuất vải nhựa cách điện, giấy than, mực in, vải mưa… Đó là những sản phẩm rất hữu ích đối với kháng chiến lúc bấy giờ.</a:t>
            </a:r>
          </a:p>
          <a:p>
            <a:pPr algn="just" fontAlgn="auto">
              <a:spcBef>
                <a:spcPts val="0"/>
              </a:spcBef>
              <a:spcAft>
                <a:spcPts val="0"/>
              </a:spcAft>
              <a:defRPr/>
            </a:pPr>
            <a:r>
              <a:rPr lang="vi-VN" sz="2800" dirty="0">
                <a:solidFill>
                  <a:srgbClr val="000000"/>
                </a:solidFill>
                <a:latin typeface="Times New Roman" panose="02020603050405020304" pitchFamily="18" charset="0"/>
                <a:cs typeface="+mn-cs"/>
              </a:rPr>
              <a:t>    Nguyễn Sơn Hà rất tích cực tham gia các hoạt động yêu nước. Ông được bầu làm đại biểu Quốc hội khóa I của nước ta. Ngày nay, ở Hải Phòng có đường phố mang tên ông.</a:t>
            </a:r>
          </a:p>
          <a:p>
            <a:pPr algn="r" fontAlgn="auto">
              <a:spcBef>
                <a:spcPts val="0"/>
              </a:spcBef>
              <a:spcAft>
                <a:spcPts val="0"/>
              </a:spcAft>
              <a:defRPr/>
            </a:pPr>
            <a:r>
              <a:rPr lang="vi-VN" sz="2800" dirty="0">
                <a:solidFill>
                  <a:srgbClr val="000000"/>
                </a:solidFill>
                <a:latin typeface="Times New Roman" panose="02020603050405020304" pitchFamily="18" charset="0"/>
                <a:cs typeface="+mn-cs"/>
              </a:rPr>
              <a:t>Hồng Vũ</a:t>
            </a:r>
          </a:p>
        </p:txBody>
      </p:sp>
      <p:sp>
        <p:nvSpPr>
          <p:cNvPr id="4" name="Right Arrow 3"/>
          <p:cNvSpPr/>
          <p:nvPr/>
        </p:nvSpPr>
        <p:spPr>
          <a:xfrm>
            <a:off x="0" y="33338"/>
            <a:ext cx="1695450" cy="69215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2400" b="1" dirty="0" err="1">
                <a:solidFill>
                  <a:schemeClr val="bg1"/>
                </a:solidFill>
                <a:latin typeface="Times New Roman" panose="02020603050405020304" pitchFamily="18" charset="0"/>
                <a:cs typeface="Times New Roman" panose="02020603050405020304" pitchFamily="18" charset="0"/>
              </a:rPr>
              <a:t>Đoạn</a:t>
            </a:r>
            <a:r>
              <a:rPr lang="en-US" sz="2400" b="1" dirty="0">
                <a:solidFill>
                  <a:schemeClr val="bg1"/>
                </a:solidFill>
                <a:latin typeface="Times New Roman" panose="02020603050405020304" pitchFamily="18" charset="0"/>
                <a:cs typeface="Times New Roman" panose="02020603050405020304" pitchFamily="18" charset="0"/>
              </a:rPr>
              <a:t> 1</a:t>
            </a:r>
          </a:p>
        </p:txBody>
      </p:sp>
      <p:sp>
        <p:nvSpPr>
          <p:cNvPr id="5" name="Right Arrow 4"/>
          <p:cNvSpPr/>
          <p:nvPr/>
        </p:nvSpPr>
        <p:spPr>
          <a:xfrm>
            <a:off x="0" y="501650"/>
            <a:ext cx="1695450" cy="692150"/>
          </a:xfrm>
          <a:prstGeom prst="righ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2400" b="1" dirty="0" err="1">
                <a:solidFill>
                  <a:srgbClr val="FFFF00"/>
                </a:solidFill>
                <a:latin typeface="Times New Roman" panose="02020603050405020304" pitchFamily="18" charset="0"/>
                <a:cs typeface="Times New Roman" panose="02020603050405020304" pitchFamily="18" charset="0"/>
              </a:rPr>
              <a:t>Đoạn</a:t>
            </a:r>
            <a:r>
              <a:rPr lang="en-US" sz="2400" b="1" dirty="0">
                <a:solidFill>
                  <a:srgbClr val="FFFF00"/>
                </a:solidFill>
                <a:latin typeface="Times New Roman" panose="02020603050405020304" pitchFamily="18" charset="0"/>
                <a:cs typeface="Times New Roman" panose="02020603050405020304" pitchFamily="18" charset="0"/>
              </a:rPr>
              <a:t> </a:t>
            </a:r>
            <a:r>
              <a:rPr lang="vi-VN" sz="2400" b="1" dirty="0">
                <a:solidFill>
                  <a:srgbClr val="FFFF00"/>
                </a:solidFill>
                <a:latin typeface="Times New Roman" panose="02020603050405020304" pitchFamily="18" charset="0"/>
                <a:cs typeface="Times New Roman" panose="02020603050405020304" pitchFamily="18" charset="0"/>
              </a:rPr>
              <a:t>2</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0" y="2698750"/>
            <a:ext cx="1471613" cy="557213"/>
          </a:xfrm>
          <a:prstGeom prst="rightArrow">
            <a:avLst/>
          </a:prstGeom>
          <a:solidFill>
            <a:schemeClr val="accent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2400" b="1" dirty="0" err="1">
                <a:solidFill>
                  <a:schemeClr val="bg1"/>
                </a:solidFill>
                <a:latin typeface="Times New Roman" panose="02020603050405020304" pitchFamily="18" charset="0"/>
                <a:cs typeface="Times New Roman" panose="02020603050405020304" pitchFamily="18" charset="0"/>
              </a:rPr>
              <a:t>Đoạn</a:t>
            </a:r>
            <a:r>
              <a:rPr lang="en-US" sz="2400" b="1" dirty="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Times New Roman" panose="02020603050405020304" pitchFamily="18" charset="0"/>
                <a:cs typeface="Times New Roman" panose="02020603050405020304" pitchFamily="18" charset="0"/>
              </a:rPr>
              <a:t>3</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7" name="Right Arrow 6"/>
          <p:cNvSpPr/>
          <p:nvPr/>
        </p:nvSpPr>
        <p:spPr>
          <a:xfrm>
            <a:off x="0" y="4884738"/>
            <a:ext cx="1471613" cy="546100"/>
          </a:xfrm>
          <a:prstGeom prst="rightArrow">
            <a:avLst/>
          </a:prstGeom>
          <a:solidFill>
            <a:schemeClr val="accent4">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2400" b="1" dirty="0" err="1">
                <a:solidFill>
                  <a:schemeClr val="tx1"/>
                </a:solidFill>
                <a:latin typeface="Times New Roman" panose="02020603050405020304" pitchFamily="18" charset="0"/>
                <a:cs typeface="Times New Roman" panose="02020603050405020304" pitchFamily="18" charset="0"/>
              </a:rPr>
              <a:t>Đoạn</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4</a:t>
            </a:r>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3"/>
          <p:cNvSpPr>
            <a:spLocks noGrp="1"/>
          </p:cNvSpPr>
          <p:nvPr>
            <p:ph idx="1"/>
          </p:nvPr>
        </p:nvSpPr>
        <p:spPr>
          <a:xfrm>
            <a:off x="954088" y="2506663"/>
            <a:ext cx="10515600" cy="2089150"/>
          </a:xfrm>
        </p:spPr>
        <p:txBody>
          <a:bodyPr/>
          <a:lstStyle/>
          <a:p>
            <a:pPr marL="0" indent="0" eaLnBrk="1" hangingPunct="1">
              <a:buFont typeface="Arial" charset="0"/>
              <a:buNone/>
            </a:pPr>
            <a:r>
              <a:rPr lang="vi-VN" sz="3600" smtClean="0">
                <a:latin typeface="Times New Roman" pitchFamily="18" charset="0"/>
                <a:cs typeface="Times New Roman" pitchFamily="18" charset="0"/>
              </a:rPr>
              <a:t>    Với ý chí tự lập, ông đã mày mò tìm cách sản xuất sơn, rồi mở rộng hãng sơn Tắc Kè ở Hải Phòng.</a:t>
            </a:r>
            <a:endParaRPr lang="en-US" sz="3600" smtClean="0">
              <a:latin typeface="Times New Roman" pitchFamily="18" charset="0"/>
              <a:cs typeface="Times New Roman" pitchFamily="18" charset="0"/>
            </a:endParaRPr>
          </a:p>
        </p:txBody>
      </p:sp>
      <p:cxnSp>
        <p:nvCxnSpPr>
          <p:cNvPr id="6" name="Straight Connector 5"/>
          <p:cNvCxnSpPr/>
          <p:nvPr/>
        </p:nvCxnSpPr>
        <p:spPr>
          <a:xfrm flipH="1">
            <a:off x="4486275" y="2506663"/>
            <a:ext cx="122238" cy="4937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15213" y="2506663"/>
            <a:ext cx="115887" cy="4937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828800" y="3089275"/>
            <a:ext cx="80963" cy="3762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817100" y="3000375"/>
            <a:ext cx="133350" cy="4651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883775" y="3000375"/>
            <a:ext cx="144463" cy="4651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ounded Rectangle 13">
            <a:extLst>
              <a:ext uri="{FF2B5EF4-FFF2-40B4-BE49-F238E27FC236}"/>
            </a:extLst>
          </p:cNvPr>
          <p:cNvSpPr/>
          <p:nvPr/>
        </p:nvSpPr>
        <p:spPr>
          <a:xfrm>
            <a:off x="1376363" y="976313"/>
            <a:ext cx="6424612" cy="1020762"/>
          </a:xfrm>
          <a:prstGeom prst="roundRect">
            <a:avLst/>
          </a:prstGeom>
          <a:solidFill>
            <a:srgbClr val="00B050"/>
          </a:solidFill>
          <a:ln w="19050" cap="flat" cmpd="sng" algn="ctr">
            <a:solidFill>
              <a:sysClr val="window" lastClr="FFFFFF"/>
            </a:solidFill>
            <a:prstDash val="solid"/>
            <a:miter lim="800000"/>
          </a:ln>
          <a:effectLst/>
        </p:spPr>
        <p:txBody>
          <a:bodyPr anchor="ctr"/>
          <a:lstStyle/>
          <a:p>
            <a:pPr algn="ctr" fontAlgn="auto">
              <a:spcBef>
                <a:spcPts val="0"/>
              </a:spcBef>
              <a:spcAft>
                <a:spcPts val="0"/>
              </a:spcAft>
              <a:defRPr/>
            </a:pPr>
            <a:r>
              <a:rPr lang="vi-VN" sz="3600" b="1" kern="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đọc ngắt câu văn dài</a:t>
            </a:r>
            <a:endParaRPr lang="en-US" sz="3600" b="1" kern="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par>
                                <p:cTn id="28" presetID="14"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9350" y="155575"/>
            <a:ext cx="10915650" cy="6556375"/>
          </a:xfrm>
          <a:prstGeom prst="rect">
            <a:avLst/>
          </a:prstGeom>
          <a:solidFill>
            <a:schemeClr val="bg1"/>
          </a:solidFill>
        </p:spPr>
        <p:txBody>
          <a:bodyPr>
            <a:spAutoFit/>
          </a:bodyPr>
          <a:lstStyle/>
          <a:p>
            <a:pPr indent="457200" algn="just" fontAlgn="auto">
              <a:spcBef>
                <a:spcPts val="0"/>
              </a:spcBef>
              <a:spcAft>
                <a:spcPts val="0"/>
              </a:spcAft>
              <a:defRPr/>
            </a:pPr>
            <a:r>
              <a:rPr lang="vi-VN" sz="2800" dirty="0">
                <a:solidFill>
                  <a:srgbClr val="000000"/>
                </a:solidFill>
                <a:latin typeface="Times New Roman" panose="02020603050405020304" pitchFamily="18" charset="0"/>
                <a:cs typeface="+mn-cs"/>
              </a:rPr>
              <a:t>Ông Nguyễn Sơn Hà là người khai sinh ra ngành sơn Việt Nam.</a:t>
            </a:r>
          </a:p>
          <a:p>
            <a:pPr indent="457200" algn="just" fontAlgn="auto">
              <a:spcBef>
                <a:spcPts val="0"/>
              </a:spcBef>
              <a:spcAft>
                <a:spcPts val="0"/>
              </a:spcAft>
              <a:defRPr/>
            </a:pPr>
            <a:r>
              <a:rPr lang="vi-VN" sz="2800" dirty="0">
                <a:solidFill>
                  <a:srgbClr val="000000"/>
                </a:solidFill>
                <a:latin typeface="Times New Roman" panose="02020603050405020304" pitchFamily="18" charset="0"/>
                <a:cs typeface="+mn-cs"/>
              </a:rPr>
              <a:t>Vì hoàn cảnh gia đình khó khăn, từ nhỏ, ông đã phải rời làng ra Hà Nội kiếm sống. Lúc đầu, ông làm thuê cho một hãng sơn của Pháp. Với ý chí tự lập, ông đã mày mò tìm cách sản xuất sơn, rồi mở hãng sơn Tắc Kè ở Hải Phòng. Sơn Tắc Kè có giá rẻ hơn sơn ngoại mà chất lượng tốt nên dần dần được mọi người ưu chuộng.</a:t>
            </a:r>
          </a:p>
          <a:p>
            <a:pPr algn="just" fontAlgn="auto">
              <a:spcBef>
                <a:spcPts val="0"/>
              </a:spcBef>
              <a:spcAft>
                <a:spcPts val="0"/>
              </a:spcAft>
              <a:defRPr/>
            </a:pPr>
            <a:r>
              <a:rPr lang="vi-VN" sz="2800" dirty="0">
                <a:solidFill>
                  <a:srgbClr val="000000"/>
                </a:solidFill>
                <a:latin typeface="Times New Roman" panose="02020603050405020304" pitchFamily="18" charset="0"/>
                <a:cs typeface="+mn-cs"/>
              </a:rPr>
              <a:t>    Năm 1946, kháng chiến chống thực dân Pháp bùng nổ. Cả gia đình ông lên chiến khu, bỏ lại toàn bộ nhà xưởng. Nguyễn Sơn Hà vẫn không ngừng sáng tạo. Ở Việt Bắc, ông sản xuất vải nhựa cách điện, giấy than, mực in, vải mưa… Đó là những sản phẩm rất hữu ích đối với kháng chiến lúc bấy giờ.</a:t>
            </a:r>
          </a:p>
          <a:p>
            <a:pPr algn="just" fontAlgn="auto">
              <a:spcBef>
                <a:spcPts val="0"/>
              </a:spcBef>
              <a:spcAft>
                <a:spcPts val="0"/>
              </a:spcAft>
              <a:defRPr/>
            </a:pPr>
            <a:r>
              <a:rPr lang="vi-VN" sz="2800" dirty="0">
                <a:solidFill>
                  <a:srgbClr val="000000"/>
                </a:solidFill>
                <a:latin typeface="Times New Roman" panose="02020603050405020304" pitchFamily="18" charset="0"/>
                <a:cs typeface="+mn-cs"/>
              </a:rPr>
              <a:t>    Nguyễn Sơn Hà rất tích cực tham gia các hoạt động yêu nước. Ông được bầu làm đại biểu Quốc hội khóa I của nước ta. Ngày nay, ở Hải Phòng có đường phố mang tên ông.</a:t>
            </a:r>
          </a:p>
          <a:p>
            <a:pPr algn="r" fontAlgn="auto">
              <a:spcBef>
                <a:spcPts val="0"/>
              </a:spcBef>
              <a:spcAft>
                <a:spcPts val="0"/>
              </a:spcAft>
              <a:defRPr/>
            </a:pPr>
            <a:r>
              <a:rPr lang="vi-VN" sz="2800" dirty="0">
                <a:solidFill>
                  <a:srgbClr val="000000"/>
                </a:solidFill>
                <a:latin typeface="Times New Roman" panose="02020603050405020304" pitchFamily="18" charset="0"/>
                <a:cs typeface="+mn-cs"/>
              </a:rPr>
              <a:t>Hồng Vũ</a:t>
            </a:r>
          </a:p>
        </p:txBody>
      </p:sp>
      <p:sp>
        <p:nvSpPr>
          <p:cNvPr id="4" name="Right Arrow 3"/>
          <p:cNvSpPr/>
          <p:nvPr/>
        </p:nvSpPr>
        <p:spPr>
          <a:xfrm>
            <a:off x="1173163" y="155575"/>
            <a:ext cx="547687" cy="59213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2400" b="1" dirty="0">
                <a:solidFill>
                  <a:prstClr val="white"/>
                </a:solidFill>
                <a:latin typeface="Times New Roman" panose="02020603050405020304" pitchFamily="18" charset="0"/>
                <a:cs typeface="Times New Roman" panose="02020603050405020304" pitchFamily="18" charset="0"/>
              </a:rPr>
              <a:t>1</a:t>
            </a:r>
          </a:p>
        </p:txBody>
      </p:sp>
      <p:sp>
        <p:nvSpPr>
          <p:cNvPr id="5" name="Right Arrow 4"/>
          <p:cNvSpPr/>
          <p:nvPr/>
        </p:nvSpPr>
        <p:spPr>
          <a:xfrm>
            <a:off x="949325" y="625475"/>
            <a:ext cx="746125" cy="568325"/>
          </a:xfrm>
          <a:prstGeom prst="rightArrow">
            <a:avLst>
              <a:gd name="adj1" fmla="val 50000"/>
              <a:gd name="adj2" fmla="val 41629"/>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vi-VN" sz="2400" b="1" dirty="0">
                <a:solidFill>
                  <a:srgbClr val="FFFF00"/>
                </a:solidFill>
                <a:latin typeface="Times New Roman" panose="02020603050405020304" pitchFamily="18" charset="0"/>
                <a:cs typeface="Times New Roman" panose="02020603050405020304" pitchFamily="18" charset="0"/>
              </a:rPr>
              <a:t>2</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1038225" y="2670175"/>
            <a:ext cx="544513" cy="558800"/>
          </a:xfrm>
          <a:prstGeom prst="rightArrow">
            <a:avLst/>
          </a:prstGeom>
          <a:solidFill>
            <a:schemeClr val="accent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vi-VN" sz="2400" b="1" dirty="0">
                <a:solidFill>
                  <a:prstClr val="white"/>
                </a:solidFill>
                <a:latin typeface="Times New Roman" panose="02020603050405020304" pitchFamily="18" charset="0"/>
                <a:cs typeface="Times New Roman" panose="02020603050405020304" pitchFamily="18" charset="0"/>
              </a:rPr>
              <a:t>3</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7" name="Right Arrow 6"/>
          <p:cNvSpPr/>
          <p:nvPr/>
        </p:nvSpPr>
        <p:spPr>
          <a:xfrm>
            <a:off x="717550" y="4884738"/>
            <a:ext cx="754063" cy="546100"/>
          </a:xfrm>
          <a:prstGeom prst="rightArrow">
            <a:avLst/>
          </a:prstGeom>
          <a:solidFill>
            <a:schemeClr val="accent4">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vi-VN" sz="2400" b="1" dirty="0">
                <a:solidFill>
                  <a:prstClr val="black"/>
                </a:solidFill>
                <a:latin typeface="Times New Roman" panose="02020603050405020304" pitchFamily="18" charset="0"/>
                <a:cs typeface="Times New Roman" panose="02020603050405020304" pitchFamily="18" charset="0"/>
              </a:rPr>
              <a:t>4</a:t>
            </a:r>
            <a:endParaRPr lang="en-US" sz="24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0000000我图PPT\00001PNG素材\儿童卡通\1124.png"/>
          <p:cNvPicPr>
            <a:picLocks noChangeAspect="1" noChangeArrowheads="1"/>
          </p:cNvPicPr>
          <p:nvPr/>
        </p:nvPicPr>
        <p:blipFill>
          <a:blip r:embed="rId2"/>
          <a:srcRect/>
          <a:stretch>
            <a:fillRect/>
          </a:stretch>
        </p:blipFill>
        <p:spPr bwMode="auto">
          <a:xfrm>
            <a:off x="203200" y="2378075"/>
            <a:ext cx="3133725" cy="4708525"/>
          </a:xfrm>
          <a:prstGeom prst="rect">
            <a:avLst/>
          </a:prstGeom>
          <a:noFill/>
          <a:ln w="9525">
            <a:noFill/>
            <a:miter lim="800000"/>
            <a:headEnd/>
            <a:tailEnd/>
          </a:ln>
        </p:spPr>
      </p:pic>
      <p:sp>
        <p:nvSpPr>
          <p:cNvPr id="3" name="Rectangle 2">
            <a:extLst>
              <a:ext uri="{FF2B5EF4-FFF2-40B4-BE49-F238E27FC236}"/>
            </a:extLst>
          </p:cNvPr>
          <p:cNvSpPr/>
          <p:nvPr/>
        </p:nvSpPr>
        <p:spPr>
          <a:xfrm>
            <a:off x="593526" y="281525"/>
            <a:ext cx="2052165" cy="212365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vi-VN" sz="6600" b="1" spc="50" dirty="0">
                <a:ln w="11430"/>
                <a:solidFill>
                  <a:srgbClr val="FF0000"/>
                </a:solidFill>
                <a:effectLst>
                  <a:outerShdw blurRad="76200" dist="50800" dir="5400000" algn="tl" rotWithShape="0">
                    <a:srgbClr val="000000">
                      <a:alpha val="65000"/>
                    </a:srgbClr>
                  </a:outerShdw>
                </a:effectLst>
                <a:latin typeface="+mj-lt"/>
                <a:cs typeface="Times New Roman" pitchFamily="18" charset="0"/>
              </a:rPr>
              <a:t>Chú </a:t>
            </a:r>
          </a:p>
          <a:p>
            <a:pPr algn="ctr" fontAlgn="auto">
              <a:spcBef>
                <a:spcPts val="0"/>
              </a:spcBef>
              <a:spcAft>
                <a:spcPts val="0"/>
              </a:spcAft>
              <a:defRPr/>
            </a:pPr>
            <a:r>
              <a:rPr lang="vi-VN" sz="6600" b="1" spc="50" dirty="0">
                <a:ln w="11430"/>
                <a:solidFill>
                  <a:srgbClr val="FF0000"/>
                </a:solidFill>
                <a:effectLst>
                  <a:outerShdw blurRad="76200" dist="50800" dir="5400000" algn="tl" rotWithShape="0">
                    <a:srgbClr val="000000">
                      <a:alpha val="65000"/>
                    </a:srgbClr>
                  </a:outerShdw>
                </a:effectLst>
                <a:latin typeface="+mj-lt"/>
                <a:cs typeface="Times New Roman" pitchFamily="18" charset="0"/>
              </a:rPr>
              <a:t>thích</a:t>
            </a:r>
            <a:endParaRPr lang="en-US" sz="6600" b="1" spc="50" dirty="0">
              <a:ln w="11430"/>
              <a:solidFill>
                <a:srgbClr val="FF0000"/>
              </a:solidFill>
              <a:effectLst>
                <a:outerShdw blurRad="76200" dist="50800" dir="5400000" algn="tl" rotWithShape="0">
                  <a:srgbClr val="000000">
                    <a:alpha val="65000"/>
                  </a:srgbClr>
                </a:outerShdw>
              </a:effectLst>
              <a:latin typeface="UTM Avo"/>
              <a:cs typeface="Times New Roman" pitchFamily="18" charset="0"/>
            </a:endParaRPr>
          </a:p>
        </p:txBody>
      </p:sp>
      <p:sp>
        <p:nvSpPr>
          <p:cNvPr id="4" name="Rectangle 3">
            <a:extLst>
              <a:ext uri="{FF2B5EF4-FFF2-40B4-BE49-F238E27FC236}"/>
            </a:extLst>
          </p:cNvPr>
          <p:cNvSpPr/>
          <p:nvPr/>
        </p:nvSpPr>
        <p:spPr>
          <a:xfrm>
            <a:off x="3035300" y="571500"/>
            <a:ext cx="8215313" cy="1077913"/>
          </a:xfrm>
          <a:prstGeom prst="rect">
            <a:avLst/>
          </a:prstGeom>
        </p:spPr>
        <p:txBody>
          <a:bodyPr>
            <a:spAutoFit/>
          </a:bodyPr>
          <a:lstStyle/>
          <a:p>
            <a:pPr fontAlgn="auto">
              <a:spcBef>
                <a:spcPts val="0"/>
              </a:spcBef>
              <a:spcAft>
                <a:spcPts val="0"/>
              </a:spcAft>
              <a:defRPr/>
            </a:pPr>
            <a:r>
              <a:rPr lang="vi-VN" sz="3200" kern="0" dirty="0">
                <a:solidFill>
                  <a:srgbClr val="0070C0"/>
                </a:solidFill>
                <a:latin typeface="+mn-lt"/>
                <a:cs typeface="+mn-cs"/>
              </a:rPr>
              <a:t>- Mày mò: </a:t>
            </a:r>
            <a:r>
              <a:rPr lang="vi-VN" sz="3200" kern="0" dirty="0">
                <a:solidFill>
                  <a:srgbClr val="C00000"/>
                </a:solidFill>
                <a:latin typeface="+mn-lt"/>
                <a:cs typeface="+mn-cs"/>
              </a:rPr>
              <a:t>kiên nhẫn tìm tòi để làm được một việc bản thân chưa bao giờ làm.</a:t>
            </a:r>
            <a:endParaRPr lang="en-US" sz="3200" kern="0" dirty="0">
              <a:solidFill>
                <a:srgbClr val="C00000"/>
              </a:solidFill>
              <a:latin typeface="UTM Avo"/>
              <a:cs typeface="+mn-cs"/>
            </a:endParaRPr>
          </a:p>
        </p:txBody>
      </p:sp>
      <p:sp>
        <p:nvSpPr>
          <p:cNvPr id="7" name="Rectangle 6">
            <a:extLst>
              <a:ext uri="{FF2B5EF4-FFF2-40B4-BE49-F238E27FC236}"/>
            </a:extLst>
          </p:cNvPr>
          <p:cNvSpPr/>
          <p:nvPr/>
        </p:nvSpPr>
        <p:spPr>
          <a:xfrm>
            <a:off x="2944813" y="1966913"/>
            <a:ext cx="8399462" cy="1077912"/>
          </a:xfrm>
          <a:prstGeom prst="rect">
            <a:avLst/>
          </a:prstGeom>
        </p:spPr>
        <p:txBody>
          <a:bodyPr>
            <a:spAutoFit/>
          </a:bodyPr>
          <a:lstStyle/>
          <a:p>
            <a:pPr fontAlgn="auto">
              <a:spcBef>
                <a:spcPts val="0"/>
              </a:spcBef>
              <a:spcAft>
                <a:spcPts val="0"/>
              </a:spcAft>
              <a:defRPr/>
            </a:pPr>
            <a:r>
              <a:rPr lang="vi-VN" sz="3200" kern="0" dirty="0">
                <a:solidFill>
                  <a:srgbClr val="0070C0"/>
                </a:solidFill>
                <a:latin typeface="+mn-lt"/>
                <a:cs typeface="+mn-cs"/>
              </a:rPr>
              <a:t>- Hãng sơn Tắc Kè: </a:t>
            </a:r>
            <a:r>
              <a:rPr lang="vi-VN" sz="3200" kern="0" dirty="0">
                <a:solidFill>
                  <a:srgbClr val="C00000"/>
                </a:solidFill>
                <a:latin typeface="+mn-lt"/>
                <a:cs typeface="+mn-cs"/>
              </a:rPr>
              <a:t>hãng sơn có tên tiếng Pháp là Gecko ( Giê-cô).</a:t>
            </a:r>
            <a:endParaRPr lang="en-US" sz="3200" kern="0" dirty="0">
              <a:solidFill>
                <a:srgbClr val="C00000"/>
              </a:solidFill>
              <a:latin typeface="UTM Avo"/>
              <a:cs typeface="+mn-cs"/>
            </a:endParaRPr>
          </a:p>
        </p:txBody>
      </p:sp>
      <p:sp>
        <p:nvSpPr>
          <p:cNvPr id="9" name="Rectangle 8">
            <a:extLst>
              <a:ext uri="{FF2B5EF4-FFF2-40B4-BE49-F238E27FC236}"/>
            </a:extLst>
          </p:cNvPr>
          <p:cNvSpPr/>
          <p:nvPr/>
        </p:nvSpPr>
        <p:spPr>
          <a:xfrm>
            <a:off x="2851150" y="3217863"/>
            <a:ext cx="8399463" cy="584200"/>
          </a:xfrm>
          <a:prstGeom prst="rect">
            <a:avLst/>
          </a:prstGeom>
        </p:spPr>
        <p:txBody>
          <a:bodyPr>
            <a:spAutoFit/>
          </a:bodyPr>
          <a:lstStyle/>
          <a:p>
            <a:pPr fontAlgn="auto">
              <a:spcBef>
                <a:spcPts val="0"/>
              </a:spcBef>
              <a:spcAft>
                <a:spcPts val="0"/>
              </a:spcAft>
              <a:defRPr/>
            </a:pPr>
            <a:r>
              <a:rPr lang="vi-VN" sz="3200" kern="0" dirty="0">
                <a:solidFill>
                  <a:srgbClr val="0070C0"/>
                </a:solidFill>
                <a:latin typeface="+mn-lt"/>
                <a:cs typeface="+mn-cs"/>
              </a:rPr>
              <a:t>- Sơn ngoại: </a:t>
            </a:r>
            <a:r>
              <a:rPr lang="vi-VN" sz="3200" kern="0" dirty="0">
                <a:solidFill>
                  <a:srgbClr val="C00000"/>
                </a:solidFill>
                <a:latin typeface="+mn-lt"/>
                <a:cs typeface="+mn-cs"/>
              </a:rPr>
              <a:t>sơn của nước ngoài.</a:t>
            </a:r>
            <a:endParaRPr lang="en-US" sz="3200" kern="0" dirty="0">
              <a:solidFill>
                <a:srgbClr val="C00000"/>
              </a:solidFill>
              <a:latin typeface="UTM Avo"/>
              <a:cs typeface="+mn-cs"/>
            </a:endParaRPr>
          </a:p>
        </p:txBody>
      </p:sp>
      <p:sp>
        <p:nvSpPr>
          <p:cNvPr id="10" name="Rectangle 9">
            <a:extLst>
              <a:ext uri="{FF2B5EF4-FFF2-40B4-BE49-F238E27FC236}"/>
            </a:extLst>
          </p:cNvPr>
          <p:cNvSpPr/>
          <p:nvPr/>
        </p:nvSpPr>
        <p:spPr>
          <a:xfrm>
            <a:off x="2943225" y="4064000"/>
            <a:ext cx="8399463" cy="1076325"/>
          </a:xfrm>
          <a:prstGeom prst="rect">
            <a:avLst/>
          </a:prstGeom>
        </p:spPr>
        <p:txBody>
          <a:bodyPr>
            <a:spAutoFit/>
          </a:bodyPr>
          <a:lstStyle/>
          <a:p>
            <a:pPr fontAlgn="auto">
              <a:spcBef>
                <a:spcPts val="0"/>
              </a:spcBef>
              <a:spcAft>
                <a:spcPts val="0"/>
              </a:spcAft>
              <a:defRPr/>
            </a:pPr>
            <a:r>
              <a:rPr lang="vi-VN" sz="3200" kern="0" dirty="0">
                <a:solidFill>
                  <a:srgbClr val="0070C0"/>
                </a:solidFill>
                <a:latin typeface="+mn-lt"/>
                <a:cs typeface="+mn-cs"/>
              </a:rPr>
              <a:t>- Vải mưa: </a:t>
            </a:r>
            <a:r>
              <a:rPr lang="vi-VN" sz="3200" kern="0" dirty="0">
                <a:solidFill>
                  <a:srgbClr val="C00000"/>
                </a:solidFill>
                <a:latin typeface="+mn-lt"/>
                <a:cs typeface="+mn-cs"/>
              </a:rPr>
              <a:t>hàng làm bằng sợi ni lông để che mưa</a:t>
            </a:r>
            <a:endParaRPr lang="en-US" sz="3200" kern="0" dirty="0">
              <a:solidFill>
                <a:srgbClr val="C00000"/>
              </a:solidFill>
              <a:latin typeface="UTM Avo"/>
              <a:cs typeface="+mn-cs"/>
            </a:endParaRPr>
          </a:p>
        </p:txBody>
      </p:sp>
      <p:sp>
        <p:nvSpPr>
          <p:cNvPr id="11" name="Rectangle 10">
            <a:extLst>
              <a:ext uri="{FF2B5EF4-FFF2-40B4-BE49-F238E27FC236}"/>
            </a:extLst>
          </p:cNvPr>
          <p:cNvSpPr/>
          <p:nvPr/>
        </p:nvSpPr>
        <p:spPr>
          <a:xfrm>
            <a:off x="2943225" y="5513388"/>
            <a:ext cx="8399463" cy="585787"/>
          </a:xfrm>
          <a:prstGeom prst="rect">
            <a:avLst/>
          </a:prstGeom>
        </p:spPr>
        <p:txBody>
          <a:bodyPr>
            <a:spAutoFit/>
          </a:bodyPr>
          <a:lstStyle/>
          <a:p>
            <a:pPr fontAlgn="auto">
              <a:spcBef>
                <a:spcPts val="0"/>
              </a:spcBef>
              <a:spcAft>
                <a:spcPts val="0"/>
              </a:spcAft>
              <a:defRPr/>
            </a:pPr>
            <a:r>
              <a:rPr lang="vi-VN" sz="3200" kern="0" dirty="0">
                <a:solidFill>
                  <a:srgbClr val="0070C0"/>
                </a:solidFill>
                <a:latin typeface="+mn-lt"/>
                <a:cs typeface="+mn-cs"/>
              </a:rPr>
              <a:t>- Hữu ích: </a:t>
            </a:r>
            <a:r>
              <a:rPr lang="vi-VN" sz="3200" kern="0" dirty="0">
                <a:solidFill>
                  <a:srgbClr val="C00000"/>
                </a:solidFill>
                <a:latin typeface="+mn-lt"/>
                <a:cs typeface="+mn-cs"/>
              </a:rPr>
              <a:t>có ích.</a:t>
            </a:r>
            <a:endParaRPr lang="en-US" sz="3200" kern="0" dirty="0">
              <a:solidFill>
                <a:srgbClr val="C00000"/>
              </a:solidFill>
              <a:latin typeface="UTM Avo"/>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350" y="268288"/>
            <a:ext cx="11749088" cy="6338887"/>
          </a:xfrm>
          <a:prstGeom prst="rect">
            <a:avLst/>
          </a:prstGeom>
          <a:solidFill>
            <a:schemeClr val="bg1"/>
          </a:solidFill>
        </p:spPr>
        <p:txBody>
          <a:bodyPr>
            <a:spAutoFit/>
          </a:bodyPr>
          <a:lstStyle/>
          <a:p>
            <a:pPr indent="457200" algn="just" fontAlgn="auto">
              <a:spcBef>
                <a:spcPts val="0"/>
              </a:spcBef>
              <a:spcAft>
                <a:spcPts val="0"/>
              </a:spcAft>
              <a:defRPr/>
            </a:pPr>
            <a:r>
              <a:rPr lang="vi-VN" sz="2900" dirty="0">
                <a:solidFill>
                  <a:srgbClr val="000000"/>
                </a:solidFill>
                <a:latin typeface="Times New Roman" panose="02020603050405020304" pitchFamily="18" charset="0"/>
                <a:cs typeface="+mn-cs"/>
              </a:rPr>
              <a:t>Ông Nguyễn Sơn Hà là người khai sinh ra ngành sơn Việt Nam.</a:t>
            </a:r>
          </a:p>
          <a:p>
            <a:pPr indent="457200" algn="just" fontAlgn="auto">
              <a:spcBef>
                <a:spcPts val="0"/>
              </a:spcBef>
              <a:spcAft>
                <a:spcPts val="0"/>
              </a:spcAft>
              <a:defRPr/>
            </a:pPr>
            <a:r>
              <a:rPr lang="vi-VN" sz="2900" dirty="0">
                <a:solidFill>
                  <a:srgbClr val="000000"/>
                </a:solidFill>
                <a:latin typeface="Times New Roman" panose="02020603050405020304" pitchFamily="18" charset="0"/>
                <a:cs typeface="+mn-cs"/>
              </a:rPr>
              <a:t>Vì hoàn cảnh gia đình khó khăn, từ nhỏ, ông đã phải rời làng ra Hà Nội kiếm sống. Lúc đầu, ông làm thuê cho một hãng sơn của Pháp. Với ý chí tự lập, ông đã mày mò tìm cách sản xuất sơn, rồi mở hãng sơn Tắc Kè ở Hải Phòng. Sơn Tắc Kè có giá rẻ hơn sơn ngoại mà chất lượng tốt nên dần dần được mọi người ưu chuộng.</a:t>
            </a:r>
          </a:p>
          <a:p>
            <a:pPr algn="just" fontAlgn="auto">
              <a:spcBef>
                <a:spcPts val="0"/>
              </a:spcBef>
              <a:spcAft>
                <a:spcPts val="0"/>
              </a:spcAft>
              <a:defRPr/>
            </a:pPr>
            <a:r>
              <a:rPr lang="vi-VN" sz="2900" dirty="0">
                <a:solidFill>
                  <a:srgbClr val="000000"/>
                </a:solidFill>
                <a:latin typeface="Times New Roman" panose="02020603050405020304" pitchFamily="18" charset="0"/>
                <a:cs typeface="+mn-cs"/>
              </a:rPr>
              <a:t>     Năm 1946, kháng chiến chống thực dân Pháp bùng nổ. Cả gia đình ông lên chiến khu, bỏ lại toàn bộ nhà xưởng. Nguyễn Sơn Hà vẫn không ngừng sáng tạo. Ở Việt Bắc, ông sản xuất vải nhựa cách điện, giấy than, mực in, vải mưa… Đó là những sản phẩm rất hữu ích đối với kháng chiến lúc bấy giờ.</a:t>
            </a:r>
          </a:p>
          <a:p>
            <a:pPr algn="just" fontAlgn="auto">
              <a:spcBef>
                <a:spcPts val="0"/>
              </a:spcBef>
              <a:spcAft>
                <a:spcPts val="0"/>
              </a:spcAft>
              <a:defRPr/>
            </a:pPr>
            <a:r>
              <a:rPr lang="vi-VN" sz="2900" dirty="0">
                <a:solidFill>
                  <a:srgbClr val="000000"/>
                </a:solidFill>
                <a:latin typeface="Times New Roman" panose="02020603050405020304" pitchFamily="18" charset="0"/>
                <a:cs typeface="+mn-cs"/>
              </a:rPr>
              <a:t>    Nguyễn Sơn Hà rất tích cực tham gia các hoạt động yêu nước. Ông được bầu làm đại biểu Quốc hội khóa I của nước ta. Ngày nay, ở Hải Phòng có đường phố mang tên ông.</a:t>
            </a:r>
          </a:p>
          <a:p>
            <a:pPr algn="r" fontAlgn="auto">
              <a:spcBef>
                <a:spcPts val="0"/>
              </a:spcBef>
              <a:spcAft>
                <a:spcPts val="0"/>
              </a:spcAft>
              <a:defRPr/>
            </a:pPr>
            <a:r>
              <a:rPr lang="vi-VN" sz="2900" dirty="0">
                <a:solidFill>
                  <a:srgbClr val="000000"/>
                </a:solidFill>
                <a:latin typeface="Times New Roman" panose="02020603050405020304" pitchFamily="18" charset="0"/>
                <a:cs typeface="+mn-cs"/>
              </a:rPr>
              <a:t>Hồng Vũ</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p:cNvPicPr>
          <p:nvPr/>
        </p:nvPicPr>
        <p:blipFill>
          <a:blip r:embed="rId2"/>
          <a:srcRect/>
          <a:stretch>
            <a:fillRect/>
          </a:stretch>
        </p:blipFill>
        <p:spPr bwMode="auto">
          <a:xfrm>
            <a:off x="360363" y="4378325"/>
            <a:ext cx="2533650" cy="2314575"/>
          </a:xfrm>
          <a:prstGeom prst="rect">
            <a:avLst/>
          </a:prstGeom>
          <a:noFill/>
          <a:ln w="9525">
            <a:noFill/>
            <a:miter lim="800000"/>
            <a:headEnd/>
            <a:tailEnd/>
          </a:ln>
        </p:spPr>
      </p:pic>
      <p:pic>
        <p:nvPicPr>
          <p:cNvPr id="59394" name="Picture 3"/>
          <p:cNvPicPr>
            <a:picLocks noChangeAspect="1"/>
          </p:cNvPicPr>
          <p:nvPr/>
        </p:nvPicPr>
        <p:blipFill>
          <a:blip r:embed="rId3"/>
          <a:srcRect/>
          <a:stretch>
            <a:fillRect/>
          </a:stretch>
        </p:blipFill>
        <p:spPr bwMode="auto">
          <a:xfrm>
            <a:off x="9444038" y="4638675"/>
            <a:ext cx="2562225" cy="2219325"/>
          </a:xfrm>
          <a:prstGeom prst="rect">
            <a:avLst/>
          </a:prstGeom>
          <a:noFill/>
          <a:ln w="9525">
            <a:noFill/>
            <a:miter lim="800000"/>
            <a:headEnd/>
            <a:tailEnd/>
          </a:ln>
        </p:spPr>
      </p:pic>
      <p:pic>
        <p:nvPicPr>
          <p:cNvPr id="59395" name="Picture 4"/>
          <p:cNvPicPr>
            <a:picLocks noChangeAspect="1"/>
          </p:cNvPicPr>
          <p:nvPr/>
        </p:nvPicPr>
        <p:blipFill>
          <a:blip r:embed="rId4"/>
          <a:srcRect/>
          <a:stretch>
            <a:fillRect/>
          </a:stretch>
        </p:blipFill>
        <p:spPr bwMode="auto">
          <a:xfrm>
            <a:off x="212725" y="139700"/>
            <a:ext cx="1695450" cy="2828925"/>
          </a:xfrm>
          <a:prstGeom prst="rect">
            <a:avLst/>
          </a:prstGeom>
          <a:noFill/>
          <a:ln w="9525">
            <a:noFill/>
            <a:miter lim="800000"/>
            <a:headEnd/>
            <a:tailEnd/>
          </a:ln>
        </p:spPr>
      </p:pic>
      <p:pic>
        <p:nvPicPr>
          <p:cNvPr id="6" name="Picture 5"/>
          <p:cNvPicPr>
            <a:picLocks noChangeAspect="1"/>
          </p:cNvPicPr>
          <p:nvPr/>
        </p:nvPicPr>
        <p:blipFill>
          <a:blip r:embed="rId5"/>
          <a:srcRect/>
          <a:stretch>
            <a:fillRect/>
          </a:stretch>
        </p:blipFill>
        <p:spPr bwMode="auto">
          <a:xfrm>
            <a:off x="2406650" y="-666750"/>
            <a:ext cx="7635875" cy="7270750"/>
          </a:xfrm>
          <a:prstGeom prst="rect">
            <a:avLst/>
          </a:prstGeom>
          <a:noFill/>
          <a:ln w="9525">
            <a:noFill/>
            <a:miter lim="800000"/>
            <a:headEnd/>
            <a:tailEnd/>
          </a:ln>
        </p:spPr>
      </p:pic>
      <p:sp>
        <p:nvSpPr>
          <p:cNvPr id="7" name="TextBox 6">
            <a:extLst>
              <a:ext uri="{FF2B5EF4-FFF2-40B4-BE49-F238E27FC236}"/>
            </a:extLst>
          </p:cNvPr>
          <p:cNvSpPr txBox="1"/>
          <p:nvPr/>
        </p:nvSpPr>
        <p:spPr>
          <a:xfrm>
            <a:off x="4148138" y="2870200"/>
            <a:ext cx="4516437" cy="1322388"/>
          </a:xfrm>
          <a:prstGeom prst="rect">
            <a:avLst/>
          </a:prstGeom>
          <a:noFill/>
        </p:spPr>
        <p:txBody>
          <a:bodyPr wrap="none">
            <a:spAutoFit/>
          </a:bodyPr>
          <a:lstStyle/>
          <a:p>
            <a:pPr fontAlgn="auto">
              <a:spcBef>
                <a:spcPts val="0"/>
              </a:spcBef>
              <a:spcAft>
                <a:spcPts val="0"/>
              </a:spcAft>
              <a:defRPr/>
            </a:pPr>
            <a:r>
              <a:rPr lang="vi-VN" sz="8000" b="1" dirty="0">
                <a:solidFill>
                  <a:srgbClr val="FF0000"/>
                </a:solidFill>
                <a:effectLst>
                  <a:outerShdw blurRad="38100" dist="38100" dir="2700000" algn="tl">
                    <a:srgbClr val="000000">
                      <a:alpha val="43137"/>
                    </a:srgbClr>
                  </a:outerShdw>
                </a:effectLst>
                <a:latin typeface="UTM Avo"/>
                <a:cs typeface="Times New Roman" panose="02020603050405020304" pitchFamily="18" charset="0"/>
              </a:rPr>
              <a:t>Đọc hiểu</a:t>
            </a:r>
            <a:endParaRPr lang="en-US" sz="8000" b="1" dirty="0">
              <a:solidFill>
                <a:srgbClr val="FF0000"/>
              </a:solidFill>
              <a:effectLst>
                <a:outerShdw blurRad="38100" dist="38100" dir="2700000" algn="tl">
                  <a:srgbClr val="000000">
                    <a:alpha val="43137"/>
                  </a:srgbClr>
                </a:outerShdw>
              </a:effectLst>
              <a:latin typeface="UTM Avo"/>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p:cNvPicPr>
          <p:nvPr/>
        </p:nvPicPr>
        <p:blipFill>
          <a:blip r:embed="rId2"/>
          <a:srcRect/>
          <a:stretch>
            <a:fillRect/>
          </a:stretch>
        </p:blipFill>
        <p:spPr bwMode="auto">
          <a:xfrm>
            <a:off x="104775" y="0"/>
            <a:ext cx="12087225" cy="6858000"/>
          </a:xfrm>
          <a:prstGeom prst="rect">
            <a:avLst/>
          </a:prstGeom>
          <a:noFill/>
          <a:ln w="9525">
            <a:noFill/>
            <a:miter lim="800000"/>
            <a:headEnd/>
            <a:tailEnd/>
          </a:ln>
        </p:spPr>
      </p:pic>
      <p:grpSp>
        <p:nvGrpSpPr>
          <p:cNvPr id="5" name="Group 4"/>
          <p:cNvGrpSpPr>
            <a:grpSpLocks/>
          </p:cNvGrpSpPr>
          <p:nvPr/>
        </p:nvGrpSpPr>
        <p:grpSpPr bwMode="auto">
          <a:xfrm>
            <a:off x="2435225" y="288925"/>
            <a:ext cx="7069138" cy="2909888"/>
            <a:chOff x="2525751" y="1115123"/>
            <a:chExt cx="7069873" cy="2910469"/>
          </a:xfrm>
        </p:grpSpPr>
        <p:sp>
          <p:nvSpPr>
            <p:cNvPr id="3" name="Cloud 2"/>
            <p:cNvSpPr/>
            <p:nvPr/>
          </p:nvSpPr>
          <p:spPr>
            <a:xfrm>
              <a:off x="2687693" y="1115123"/>
              <a:ext cx="6745989" cy="291046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latin typeface="Times New Roman" panose="02020603050405020304" pitchFamily="18" charset="0"/>
                <a:cs typeface="Times New Roman" panose="02020603050405020304" pitchFamily="18" charset="0"/>
              </a:endParaRPr>
            </a:p>
          </p:txBody>
        </p:sp>
        <p:sp>
          <p:nvSpPr>
            <p:cNvPr id="4" name="Cloud 3"/>
            <p:cNvSpPr/>
            <p:nvPr/>
          </p:nvSpPr>
          <p:spPr>
            <a:xfrm>
              <a:off x="2525751" y="1383465"/>
              <a:ext cx="7069873" cy="264212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6600" dirty="0">
                  <a:solidFill>
                    <a:sysClr val="windowText" lastClr="000000"/>
                  </a:solidFill>
                  <a:latin typeface="Times New Roman" panose="02020603050405020304" pitchFamily="18" charset="0"/>
                  <a:cs typeface="Times New Roman" panose="02020603050405020304" pitchFamily="18" charset="0"/>
                </a:rPr>
                <a:t>Khởi động</a:t>
              </a:r>
              <a:endParaRPr lang="en-US" sz="6600" dirty="0">
                <a:solidFill>
                  <a:sysClr val="windowText" lastClr="000000"/>
                </a:solidFill>
                <a:latin typeface="Times New Roman" panose="02020603050405020304" pitchFamily="18" charset="0"/>
                <a:cs typeface="Times New Roman" panose="02020603050405020304" pitchFamily="18" charset="0"/>
              </a:endParaRPr>
            </a:p>
          </p:txBody>
        </p:sp>
      </p:grpSp>
      <p:sp>
        <p:nvSpPr>
          <p:cNvPr id="6" name="Rectangle 5"/>
          <p:cNvSpPr>
            <a:spLocks noChangeArrowheads="1"/>
          </p:cNvSpPr>
          <p:nvPr/>
        </p:nvSpPr>
        <p:spPr bwMode="auto">
          <a:xfrm>
            <a:off x="1728788" y="3487738"/>
            <a:ext cx="8653462" cy="2246312"/>
          </a:xfrm>
          <a:prstGeom prst="rect">
            <a:avLst/>
          </a:prstGeom>
          <a:solidFill>
            <a:srgbClr val="00B050"/>
          </a:solidFill>
          <a:ln w="9525">
            <a:noFill/>
            <a:miter lim="800000"/>
            <a:headEnd/>
            <a:tailEnd/>
          </a:ln>
        </p:spPr>
        <p:txBody>
          <a:bodyPr>
            <a:spAutoFit/>
          </a:bodyPr>
          <a:lstStyle/>
          <a:p>
            <a:pPr algn="ctr"/>
            <a:r>
              <a:rPr lang="vi-VN" sz="8000">
                <a:solidFill>
                  <a:srgbClr val="FFFF00"/>
                </a:solidFill>
                <a:latin typeface="Times New Roman" pitchFamily="18" charset="0"/>
                <a:cs typeface="Times New Roman" pitchFamily="18" charset="0"/>
              </a:rPr>
              <a:t>T</a:t>
            </a:r>
            <a:r>
              <a:rPr lang="nl-NL" sz="8000">
                <a:solidFill>
                  <a:srgbClr val="FFFF00"/>
                </a:solidFill>
                <a:latin typeface="Times New Roman" pitchFamily="18" charset="0"/>
                <a:cs typeface="Times New Roman" pitchFamily="18" charset="0"/>
              </a:rPr>
              <a:t>rò chơi</a:t>
            </a:r>
            <a:endParaRPr lang="vi-VN" sz="8000">
              <a:solidFill>
                <a:srgbClr val="FFFF00"/>
              </a:solidFill>
              <a:latin typeface="Times New Roman" pitchFamily="18" charset="0"/>
              <a:cs typeface="Times New Roman" pitchFamily="18" charset="0"/>
            </a:endParaRPr>
          </a:p>
          <a:p>
            <a:pPr algn="ctr"/>
            <a:r>
              <a:rPr lang="nl-NL" sz="6000">
                <a:solidFill>
                  <a:srgbClr val="FFFF00"/>
                </a:solidFill>
                <a:latin typeface="Times New Roman" pitchFamily="18" charset="0"/>
                <a:cs typeface="Times New Roman" pitchFamily="18" charset="0"/>
              </a:rPr>
              <a:t> </a:t>
            </a:r>
            <a:r>
              <a:rPr lang="nl-NL" sz="5400">
                <a:solidFill>
                  <a:srgbClr val="FFFF00"/>
                </a:solidFill>
                <a:latin typeface="Times New Roman" pitchFamily="18" charset="0"/>
                <a:cs typeface="Times New Roman" pitchFamily="18" charset="0"/>
              </a:rPr>
              <a:t>“Em yêu biển đảo Việt Nam</a:t>
            </a:r>
            <a:r>
              <a:rPr lang="vi-VN" sz="5400">
                <a:solidFill>
                  <a:srgbClr val="FFFF00"/>
                </a:solidFill>
                <a:latin typeface="Times New Roman" pitchFamily="18" charset="0"/>
                <a:cs typeface="Times New Roman" pitchFamily="18" charset="0"/>
              </a:rPr>
              <a:t>.”</a:t>
            </a:r>
            <a:endParaRPr lang="en-US" sz="5400">
              <a:solidFill>
                <a:srgbClr val="FFFF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accel="50000" decel="50000" autoRev="1" fill="hold" nodeType="withEffect">
                                  <p:stCondLst>
                                    <p:cond delay="0"/>
                                  </p:stCondLst>
                                  <p:childTnLst>
                                    <p:animMotion origin="layout" path="M -0.03138 -1.11111E-6 C -0.03138 -0.03495 -0.01458 -0.06204 0.00612 -0.06204 C 0.02734 -0.06204 0.04427 -0.03495 0.04427 -1.11111E-6 C 0.04427 0.03495 0.0612 0.06204 0.08242 0.06204 C 0.10313 0.06204 0.12018 0.03495 0.12018 -1.11111E-6 " pathEditMode="relative" rAng="0" ptsTypes="AAAAA">
                                      <p:cBhvr>
                                        <p:cTn id="6" dur="2000" fill="hold"/>
                                        <p:tgtEl>
                                          <p:spTgt spid="5"/>
                                        </p:tgtEl>
                                        <p:attrNameLst>
                                          <p:attrName>ppt_x</p:attrName>
                                          <p:attrName>ppt_y</p:attrName>
                                        </p:attrNameLst>
                                      </p:cBhvr>
                                      <p:rCtr x="7578" y="0"/>
                                    </p:animMotion>
                                  </p:childTnLst>
                                </p:cTn>
                              </p:par>
                              <p:par>
                                <p:cTn id="7" presetID="14" presetClass="entr" presetSubtype="1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randombar(horizontal)">
                                      <p:cBhvr>
                                        <p:cTn id="9" dur="1700"/>
                                        <p:tgtEl>
                                          <p:spTgt spid="6"/>
                                        </p:tgtEl>
                                      </p:cBhvr>
                                    </p:animEffect>
                                  </p:childTnLst>
                                </p:cTn>
                              </p:par>
                            </p:childTnLst>
                          </p:cTn>
                        </p:par>
                        <p:par>
                          <p:cTn id="10" fill="hold">
                            <p:stCondLst>
                              <p:cond delay="4000"/>
                            </p:stCondLst>
                            <p:childTnLst>
                              <p:par>
                                <p:cTn id="11" presetID="59" presetClass="path" presetSubtype="0" accel="50000" decel="50000" autoRev="1" fill="hold" nodeType="afterEffect">
                                  <p:stCondLst>
                                    <p:cond delay="0"/>
                                  </p:stCondLst>
                                  <p:childTnLst>
                                    <p:animMotion origin="layout" path="M 0.11627 -1.48148E-6 C 0.11627 -0.03495 0.09974 -0.06204 0.07955 -0.06204 C 0.05885 -0.06204 0.04244 -0.03495 0.04244 -1.48148E-6 C 0.04244 0.03496 0.02591 0.06204 0.0052 0.06204 C -0.01498 0.06204 -0.03138 0.03496 -0.03138 -1.48148E-6 " pathEditMode="relative" rAng="0" ptsTypes="AAAAA">
                                      <p:cBhvr>
                                        <p:cTn id="12" dur="2000" fill="hold"/>
                                        <p:tgtEl>
                                          <p:spTgt spid="5"/>
                                        </p:tgtEl>
                                        <p:attrNameLst>
                                          <p:attrName>ppt_x</p:attrName>
                                          <p:attrName>ppt_y</p:attrName>
                                        </p:attrNameLst>
                                      </p:cBhvr>
                                      <p:rCtr x="-73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en-US" smtClean="0"/>
          </a:p>
        </p:txBody>
      </p:sp>
      <p:pic>
        <p:nvPicPr>
          <p:cNvPr id="60418" name="Content Placeholder 3" descr="hinh-nen-powerpoint-26.jpg"/>
          <p:cNvPicPr>
            <a:picLocks noGrp="1" noChangeAspect="1"/>
          </p:cNvPicPr>
          <p:nvPr>
            <p:ph idx="1"/>
          </p:nvPr>
        </p:nvPicPr>
        <p:blipFill>
          <a:blip r:embed="rId3"/>
          <a:srcRect/>
          <a:stretch>
            <a:fillRect/>
          </a:stretch>
        </p:blipFill>
        <p:spPr bwMode="auto">
          <a:xfrm>
            <a:off x="0" y="0"/>
            <a:ext cx="12192000" cy="6858000"/>
          </a:xfrm>
          <a:noFill/>
          <a:ln>
            <a:miter lim="800000"/>
            <a:headEnd/>
            <a:tailEnd/>
          </a:ln>
        </p:spPr>
      </p:pic>
      <p:pic>
        <p:nvPicPr>
          <p:cNvPr id="60419" name="Picture 5"/>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839788" y="3883025"/>
            <a:ext cx="2713037" cy="2259013"/>
          </a:xfrm>
          <a:prstGeom prst="rect">
            <a:avLst/>
          </a:prstGeom>
          <a:noFill/>
          <a:ln w="9525">
            <a:noFill/>
            <a:miter lim="800000"/>
            <a:headEnd/>
            <a:tailEnd/>
          </a:ln>
        </p:spPr>
      </p:pic>
      <p:sp>
        <p:nvSpPr>
          <p:cNvPr id="2" name="Rectangle: Rounded Corners 1"/>
          <p:cNvSpPr/>
          <p:nvPr/>
        </p:nvSpPr>
        <p:spPr>
          <a:xfrm>
            <a:off x="3552825" y="334963"/>
            <a:ext cx="7900988" cy="14414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vi-VN" sz="4000" b="1" dirty="0">
                <a:solidFill>
                  <a:schemeClr val="tx1"/>
                </a:solidFill>
                <a:latin typeface="Times New Roman" panose="02020603050405020304" pitchFamily="18" charset="0"/>
                <a:cs typeface="Times New Roman" panose="02020603050405020304" pitchFamily="18" charset="0"/>
              </a:rPr>
              <a:t>   Ông Nguyễn Sơn Hà là người mở ra ngành nào ở Việt Nam?</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a:spLocks noChangeArrowheads="1"/>
          </p:cNvSpPr>
          <p:nvPr/>
        </p:nvSpPr>
        <p:spPr bwMode="auto">
          <a:xfrm>
            <a:off x="3552825" y="2146300"/>
            <a:ext cx="8113713" cy="1755775"/>
          </a:xfrm>
          <a:prstGeom prst="rect">
            <a:avLst/>
          </a:prstGeom>
          <a:noFill/>
          <a:ln w="9525">
            <a:noFill/>
            <a:miter lim="800000"/>
            <a:headEnd/>
            <a:tailEnd/>
          </a:ln>
        </p:spPr>
        <p:txBody>
          <a:bodyPr>
            <a:spAutoFit/>
          </a:bodyPr>
          <a:lstStyle/>
          <a:p>
            <a:pPr algn="just" eaLnBrk="0" hangingPunct="0"/>
            <a:r>
              <a:rPr lang="vi-VN" altLang="en-US" sz="3600" b="1">
                <a:solidFill>
                  <a:srgbClr val="0070C0"/>
                </a:solidFill>
                <a:latin typeface="Times New Roman" pitchFamily="18" charset="0"/>
                <a:cs typeface="Times New Roman" pitchFamily="18" charset="0"/>
              </a:rPr>
              <a:t>   Ông Nguyễn Sơn Hà là người mở ra ngành sơn ở Việt Nam, Lập ra hãng sơn đầu tiên của Việt Nam.</a:t>
            </a:r>
            <a:endParaRPr lang="en-SG" altLang="en-US" sz="36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en-US" smtClean="0"/>
          </a:p>
        </p:txBody>
      </p:sp>
      <p:pic>
        <p:nvPicPr>
          <p:cNvPr id="62466" name="Content Placeholder 3" descr="hinh-nen-powerpoint-26.jpg"/>
          <p:cNvPicPr>
            <a:picLocks noGrp="1" noChangeAspect="1"/>
          </p:cNvPicPr>
          <p:nvPr>
            <p:ph idx="1"/>
          </p:nvPr>
        </p:nvPicPr>
        <p:blipFill>
          <a:blip r:embed="rId3"/>
          <a:srcRect/>
          <a:stretch>
            <a:fillRect/>
          </a:stretch>
        </p:blipFill>
        <p:spPr bwMode="auto">
          <a:xfrm>
            <a:off x="47625" y="0"/>
            <a:ext cx="12144375" cy="6858000"/>
          </a:xfrm>
          <a:noFill/>
          <a:ln>
            <a:miter lim="800000"/>
            <a:headEnd/>
            <a:tailEnd/>
          </a:ln>
        </p:spPr>
      </p:pic>
      <p:pic>
        <p:nvPicPr>
          <p:cNvPr id="62467" name="Picture 5"/>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911225" y="3841750"/>
            <a:ext cx="2713038" cy="2259013"/>
          </a:xfrm>
          <a:prstGeom prst="rect">
            <a:avLst/>
          </a:prstGeom>
          <a:noFill/>
          <a:ln w="9525">
            <a:noFill/>
            <a:miter lim="800000"/>
            <a:headEnd/>
            <a:tailEnd/>
          </a:ln>
        </p:spPr>
      </p:pic>
      <p:sp>
        <p:nvSpPr>
          <p:cNvPr id="2" name="Rectangle: Rounded Corners 1"/>
          <p:cNvSpPr/>
          <p:nvPr/>
        </p:nvSpPr>
        <p:spPr>
          <a:xfrm>
            <a:off x="1631950" y="442913"/>
            <a:ext cx="9217025" cy="144145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vi-VN" sz="4400" b="1" dirty="0">
                <a:solidFill>
                  <a:prstClr val="black"/>
                </a:solidFill>
                <a:latin typeface="Times New Roman" panose="02020603050405020304" pitchFamily="18" charset="0"/>
                <a:cs typeface="Times New Roman" panose="02020603050405020304" pitchFamily="18" charset="0"/>
              </a:rPr>
              <a:t>Vì sao sơn Tắc Kè được ưa chuộng trong cả nước</a:t>
            </a:r>
            <a:r>
              <a:rPr lang="en-US" sz="4400" b="1" dirty="0">
                <a:solidFill>
                  <a:prstClr val="black"/>
                </a:solidFill>
                <a:latin typeface="Times New Roman" panose="02020603050405020304" pitchFamily="18" charset="0"/>
                <a:cs typeface="Times New Roman" panose="02020603050405020304" pitchFamily="18" charset="0"/>
              </a:rPr>
              <a:t>?</a:t>
            </a:r>
          </a:p>
        </p:txBody>
      </p:sp>
      <p:sp>
        <p:nvSpPr>
          <p:cNvPr id="3" name="TextBox 2"/>
          <p:cNvSpPr txBox="1">
            <a:spLocks noChangeArrowheads="1"/>
          </p:cNvSpPr>
          <p:nvPr/>
        </p:nvSpPr>
        <p:spPr bwMode="auto">
          <a:xfrm>
            <a:off x="2767013" y="2289175"/>
            <a:ext cx="8302625" cy="1322388"/>
          </a:xfrm>
          <a:prstGeom prst="rect">
            <a:avLst/>
          </a:prstGeom>
          <a:solidFill>
            <a:schemeClr val="accent2">
              <a:lumMod val="60000"/>
              <a:lumOff val="40000"/>
            </a:schemeClr>
          </a:solidFill>
          <a:ln w="19050">
            <a:solidFill>
              <a:schemeClr val="tx1"/>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0" hangingPunct="0">
              <a:defRPr/>
            </a:pPr>
            <a:r>
              <a:rPr lang="vi-VN" altLang="en-US" sz="4000" b="1" dirty="0" smtClean="0">
                <a:solidFill>
                  <a:schemeClr val="bg1"/>
                </a:solidFill>
                <a:latin typeface="Times New Roman" panose="02020603050405020304" pitchFamily="18" charset="0"/>
                <a:cs typeface="Times New Roman" panose="02020603050405020304" pitchFamily="18" charset="0"/>
              </a:rPr>
              <a:t>    Vì sơn Tắc Kè có giá rẻ hơn sơn ngoại mà chất lượng tốt.</a:t>
            </a:r>
            <a:endParaRPr lang="en-SG" altLang="en-US" sz="4000" b="1" dirty="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en-US" smtClean="0"/>
          </a:p>
        </p:txBody>
      </p:sp>
      <p:pic>
        <p:nvPicPr>
          <p:cNvPr id="64514" name="Content Placeholder 3" descr="hinh-nen-powerpoint-26.jpg"/>
          <p:cNvPicPr>
            <a:picLocks noGrp="1" noChangeAspect="1"/>
          </p:cNvPicPr>
          <p:nvPr>
            <p:ph idx="1"/>
          </p:nvPr>
        </p:nvPicPr>
        <p:blipFill>
          <a:blip r:embed="rId3"/>
          <a:srcRect/>
          <a:stretch>
            <a:fillRect/>
          </a:stretch>
        </p:blipFill>
        <p:spPr bwMode="auto">
          <a:xfrm>
            <a:off x="0" y="0"/>
            <a:ext cx="12192000" cy="6858000"/>
          </a:xfrm>
          <a:noFill/>
          <a:ln>
            <a:miter lim="800000"/>
            <a:headEnd/>
            <a:tailEnd/>
          </a:ln>
        </p:spPr>
      </p:pic>
      <p:pic>
        <p:nvPicPr>
          <p:cNvPr id="64515" name="Picture 5"/>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839788" y="3883025"/>
            <a:ext cx="2713037" cy="2259013"/>
          </a:xfrm>
          <a:prstGeom prst="rect">
            <a:avLst/>
          </a:prstGeom>
          <a:noFill/>
          <a:ln w="9525">
            <a:noFill/>
            <a:miter lim="800000"/>
            <a:headEnd/>
            <a:tailEnd/>
          </a:ln>
        </p:spPr>
      </p:pic>
      <p:sp>
        <p:nvSpPr>
          <p:cNvPr id="2" name="Rectangle: Rounded Corners 1"/>
          <p:cNvSpPr/>
          <p:nvPr/>
        </p:nvSpPr>
        <p:spPr>
          <a:xfrm>
            <a:off x="3101975" y="230188"/>
            <a:ext cx="8399463" cy="14398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vi-VN" sz="4000" b="1" dirty="0">
                <a:solidFill>
                  <a:schemeClr val="tx1"/>
                </a:solidFill>
                <a:latin typeface="Times New Roman" panose="02020603050405020304" pitchFamily="18" charset="0"/>
                <a:cs typeface="Times New Roman" panose="02020603050405020304" pitchFamily="18" charset="0"/>
              </a:rPr>
              <a:t>Ông Nguyễn Sơn Hà đã khắc phục khó khăn,  như thế nào?</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3" name="Chevron 12"/>
          <p:cNvSpPr/>
          <p:nvPr/>
        </p:nvSpPr>
        <p:spPr>
          <a:xfrm>
            <a:off x="2946400" y="1952625"/>
            <a:ext cx="8710613" cy="1398588"/>
          </a:xfrm>
          <a:prstGeom prst="chevron">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solidFill>
                <a:prstClr val="black"/>
              </a:solidFill>
            </a:endParaRPr>
          </a:p>
        </p:txBody>
      </p:sp>
      <p:sp>
        <p:nvSpPr>
          <p:cNvPr id="3" name="TextBox 2"/>
          <p:cNvSpPr txBox="1">
            <a:spLocks noChangeArrowheads="1"/>
          </p:cNvSpPr>
          <p:nvPr/>
        </p:nvSpPr>
        <p:spPr bwMode="auto">
          <a:xfrm>
            <a:off x="3552825" y="1958975"/>
            <a:ext cx="7167563" cy="1200150"/>
          </a:xfrm>
          <a:prstGeom prst="rect">
            <a:avLst/>
          </a:prstGeom>
          <a:noFill/>
          <a:ln w="9525">
            <a:noFill/>
            <a:miter lim="800000"/>
            <a:headEnd/>
            <a:tailEnd/>
          </a:ln>
        </p:spPr>
        <p:txBody>
          <a:bodyPr>
            <a:spAutoFit/>
          </a:bodyPr>
          <a:lstStyle/>
          <a:p>
            <a:pPr algn="just" eaLnBrk="0" hangingPunct="0"/>
            <a:r>
              <a:rPr lang="en-SG" altLang="en-US" sz="3600" b="1">
                <a:solidFill>
                  <a:srgbClr val="0070C0"/>
                </a:solidFill>
                <a:latin typeface="Times New Roman" pitchFamily="18" charset="0"/>
                <a:cs typeface="Times New Roman" pitchFamily="18" charset="0"/>
              </a:rPr>
              <a:t>	</a:t>
            </a:r>
            <a:r>
              <a:rPr lang="vi-VN" altLang="en-US" sz="3600" b="1">
                <a:solidFill>
                  <a:srgbClr val="0070C0"/>
                </a:solidFill>
                <a:latin typeface="Times New Roman" pitchFamily="18" charset="0"/>
                <a:cs typeface="Times New Roman" pitchFamily="18" charset="0"/>
              </a:rPr>
              <a:t>Ông làm ra vải nhựa cách điện, giấy than, mực in, vải mưa,...</a:t>
            </a:r>
            <a:endParaRPr lang="en-SG" altLang="en-US" sz="3600" b="1">
              <a:solidFill>
                <a:srgbClr val="0070C0"/>
              </a:solidFill>
              <a:latin typeface="Times New Roman" pitchFamily="18" charset="0"/>
              <a:cs typeface="Times New Roman" pitchFamily="18" charset="0"/>
            </a:endParaRPr>
          </a:p>
        </p:txBody>
      </p:sp>
      <p:sp>
        <p:nvSpPr>
          <p:cNvPr id="14" name="Chevron 13"/>
          <p:cNvSpPr/>
          <p:nvPr/>
        </p:nvSpPr>
        <p:spPr>
          <a:xfrm>
            <a:off x="2946400" y="3606800"/>
            <a:ext cx="8964613" cy="1335088"/>
          </a:xfrm>
          <a:prstGeom prst="chevron">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solidFill>
                <a:prstClr val="black"/>
              </a:solidFill>
            </a:endParaRPr>
          </a:p>
        </p:txBody>
      </p:sp>
      <p:sp>
        <p:nvSpPr>
          <p:cNvPr id="11" name="TextBox 10"/>
          <p:cNvSpPr txBox="1">
            <a:spLocks noChangeArrowheads="1"/>
          </p:cNvSpPr>
          <p:nvPr/>
        </p:nvSpPr>
        <p:spPr bwMode="auto">
          <a:xfrm>
            <a:off x="3552825" y="3633788"/>
            <a:ext cx="7167563" cy="1200150"/>
          </a:xfrm>
          <a:prstGeom prst="rect">
            <a:avLst/>
          </a:prstGeom>
          <a:noFill/>
          <a:ln w="9525">
            <a:noFill/>
            <a:miter lim="800000"/>
            <a:headEnd/>
            <a:tailEnd/>
          </a:ln>
        </p:spPr>
        <p:txBody>
          <a:bodyPr>
            <a:spAutoFit/>
          </a:bodyPr>
          <a:lstStyle/>
          <a:p>
            <a:pPr algn="just" eaLnBrk="0" hangingPunct="0"/>
            <a:r>
              <a:rPr lang="en-SG" altLang="en-US" sz="3600" b="1">
                <a:solidFill>
                  <a:srgbClr val="0070C0"/>
                </a:solidFill>
                <a:latin typeface="Times New Roman" pitchFamily="18" charset="0"/>
                <a:cs typeface="Times New Roman" pitchFamily="18" charset="0"/>
              </a:rPr>
              <a:t>	</a:t>
            </a:r>
            <a:r>
              <a:rPr lang="vi-VN" altLang="en-US" sz="3600" b="1">
                <a:solidFill>
                  <a:srgbClr val="0070C0"/>
                </a:solidFill>
                <a:latin typeface="Times New Roman" pitchFamily="18" charset="0"/>
                <a:cs typeface="Times New Roman" pitchFamily="18" charset="0"/>
              </a:rPr>
              <a:t>Đó là những sản phẩm rất hữu ích với kháng chiến.</a:t>
            </a:r>
            <a:endParaRPr lang="en-SG" altLang="en-US" sz="3600" b="1">
              <a:solidFill>
                <a:srgbClr val="0070C0"/>
              </a:solidFill>
              <a:latin typeface="Times New Roman" pitchFamily="18" charset="0"/>
              <a:cs typeface="Times New Roman" pitchFamily="18" charset="0"/>
            </a:endParaRPr>
          </a:p>
        </p:txBody>
      </p:sp>
      <p:cxnSp>
        <p:nvCxnSpPr>
          <p:cNvPr id="15" name="Straight Connector 14"/>
          <p:cNvCxnSpPr/>
          <p:nvPr/>
        </p:nvCxnSpPr>
        <p:spPr>
          <a:xfrm flipV="1">
            <a:off x="3552825" y="4826000"/>
            <a:ext cx="3948113"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83113" y="4267200"/>
            <a:ext cx="6296025" cy="635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25863" y="3159125"/>
            <a:ext cx="6705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514850" y="2584450"/>
            <a:ext cx="6205538" cy="1905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6" presetClass="entr" presetSubtype="16"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circle(in)">
                                      <p:cBhvr>
                                        <p:cTn id="9" dur="1300"/>
                                        <p:tgtEl>
                                          <p:spTgt spid="13"/>
                                        </p:tgtEl>
                                      </p:cBhvr>
                                    </p:animEffect>
                                  </p:childTnLst>
                                </p:cTn>
                              </p:par>
                              <p:par>
                                <p:cTn id="10" presetID="14" presetClass="entr" presetSubtype="1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14"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6"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1100"/>
                                        <p:tgtEl>
                                          <p:spTgt spid="14"/>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par>
                                <p:cTn id="26" presetID="14" presetClass="entr" presetSubtype="1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14"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en-US" smtClean="0"/>
          </a:p>
        </p:txBody>
      </p:sp>
      <p:pic>
        <p:nvPicPr>
          <p:cNvPr id="66562" name="Content Placeholder 3" descr="hinh-nen-powerpoint-26.jpg"/>
          <p:cNvPicPr>
            <a:picLocks noGrp="1" noChangeAspect="1"/>
          </p:cNvPicPr>
          <p:nvPr>
            <p:ph idx="1"/>
          </p:nvPr>
        </p:nvPicPr>
        <p:blipFill>
          <a:blip r:embed="rId3"/>
          <a:srcRect/>
          <a:stretch>
            <a:fillRect/>
          </a:stretch>
        </p:blipFill>
        <p:spPr bwMode="auto">
          <a:xfrm>
            <a:off x="-96838" y="0"/>
            <a:ext cx="12288838" cy="6858000"/>
          </a:xfrm>
          <a:noFill/>
          <a:ln>
            <a:miter lim="800000"/>
            <a:headEnd/>
            <a:tailEnd/>
          </a:ln>
        </p:spPr>
      </p:pic>
      <p:pic>
        <p:nvPicPr>
          <p:cNvPr id="66563" name="Picture 5"/>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407988" y="3932238"/>
            <a:ext cx="2713037" cy="2259012"/>
          </a:xfrm>
          <a:prstGeom prst="rect">
            <a:avLst/>
          </a:prstGeom>
          <a:noFill/>
          <a:ln w="9525">
            <a:noFill/>
            <a:miter lim="800000"/>
            <a:headEnd/>
            <a:tailEnd/>
          </a:ln>
        </p:spPr>
      </p:pic>
      <p:sp>
        <p:nvSpPr>
          <p:cNvPr id="2" name="Rectangle: Rounded Corners 1"/>
          <p:cNvSpPr/>
          <p:nvPr/>
        </p:nvSpPr>
        <p:spPr>
          <a:xfrm>
            <a:off x="2438400" y="696913"/>
            <a:ext cx="8993188" cy="144145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vi-VN" sz="3600" b="1" dirty="0">
                <a:solidFill>
                  <a:prstClr val="white"/>
                </a:solidFill>
                <a:latin typeface="Times New Roman" panose="02020603050405020304" pitchFamily="18" charset="0"/>
                <a:cs typeface="Times New Roman" panose="02020603050405020304" pitchFamily="18" charset="0"/>
              </a:rPr>
              <a:t>Theo em, việc lấy tên ông Nguyễn Sơn Hà đặt cho một đường phố thể hiện điều gì?</a:t>
            </a:r>
            <a:endParaRPr lang="en-US" sz="3600" b="1" dirty="0">
              <a:solidFill>
                <a:prstClr val="white"/>
              </a:solidFill>
              <a:latin typeface="Times New Roman" panose="02020603050405020304" pitchFamily="18" charset="0"/>
              <a:cs typeface="Times New Roman" panose="02020603050405020304" pitchFamily="18" charset="0"/>
            </a:endParaRPr>
          </a:p>
        </p:txBody>
      </p:sp>
      <p:sp>
        <p:nvSpPr>
          <p:cNvPr id="6" name="Chevron 5"/>
          <p:cNvSpPr/>
          <p:nvPr/>
        </p:nvSpPr>
        <p:spPr>
          <a:xfrm>
            <a:off x="2808288" y="2497138"/>
            <a:ext cx="7848600" cy="1219200"/>
          </a:xfrm>
          <a:prstGeom prst="chevron">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solidFill>
                <a:prstClr val="black"/>
              </a:solidFill>
            </a:endParaRPr>
          </a:p>
        </p:txBody>
      </p:sp>
      <p:cxnSp>
        <p:nvCxnSpPr>
          <p:cNvPr id="7" name="Straight Connector 6"/>
          <p:cNvCxnSpPr/>
          <p:nvPr/>
        </p:nvCxnSpPr>
        <p:spPr>
          <a:xfrm>
            <a:off x="3265488" y="3557588"/>
            <a:ext cx="6705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341688" y="2643188"/>
            <a:ext cx="6705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3722688" y="2782888"/>
            <a:ext cx="6019800" cy="585787"/>
          </a:xfrm>
          <a:prstGeom prst="rect">
            <a:avLst/>
          </a:prstGeom>
          <a:noFill/>
          <a:ln w="9525">
            <a:noFill/>
            <a:miter lim="800000"/>
            <a:headEnd/>
            <a:tailEnd/>
          </a:ln>
        </p:spPr>
        <p:txBody>
          <a:bodyPr>
            <a:spAutoFit/>
          </a:bodyPr>
          <a:lstStyle/>
          <a:p>
            <a:pPr algn="ctr"/>
            <a:r>
              <a:rPr lang="vi-VN" altLang="en-US" sz="3200" b="1">
                <a:solidFill>
                  <a:srgbClr val="000000"/>
                </a:solidFill>
                <a:latin typeface="Times New Roman" pitchFamily="18" charset="0"/>
                <a:cs typeface="Times New Roman" pitchFamily="18" charset="0"/>
              </a:rPr>
              <a:t>Thể hiện lòng biết ơn đối với ông.</a:t>
            </a:r>
            <a:endParaRPr lang="en-US" altLang="en-US" sz="3200" b="1">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51088" y="188913"/>
            <a:ext cx="9505950" cy="1219200"/>
          </a:xfrm>
          <a:prstGeom prst="round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0" hangingPunct="0">
              <a:defRPr/>
            </a:pPr>
            <a:endParaRPr lang="en-US">
              <a:solidFill>
                <a:prstClr val="white"/>
              </a:solidFill>
            </a:endParaRPr>
          </a:p>
        </p:txBody>
      </p:sp>
      <p:pic>
        <p:nvPicPr>
          <p:cNvPr id="68610"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925" y="-171450"/>
            <a:ext cx="2447925" cy="2447925"/>
          </a:xfrm>
          <a:prstGeom prst="rect">
            <a:avLst/>
          </a:prstGeom>
          <a:noFill/>
          <a:ln w="9525">
            <a:noFill/>
            <a:miter lim="800000"/>
            <a:headEnd/>
            <a:tailEnd/>
          </a:ln>
        </p:spPr>
      </p:pic>
      <p:sp>
        <p:nvSpPr>
          <p:cNvPr id="68611" name="TextBox 6"/>
          <p:cNvSpPr txBox="1">
            <a:spLocks noChangeArrowheads="1"/>
          </p:cNvSpPr>
          <p:nvPr/>
        </p:nvSpPr>
        <p:spPr bwMode="auto">
          <a:xfrm>
            <a:off x="2782888" y="471488"/>
            <a:ext cx="8642350" cy="708025"/>
          </a:xfrm>
          <a:prstGeom prst="rect">
            <a:avLst/>
          </a:prstGeom>
          <a:noFill/>
          <a:ln w="9525">
            <a:noFill/>
            <a:miter lim="800000"/>
            <a:headEnd/>
            <a:tailEnd/>
          </a:ln>
        </p:spPr>
        <p:txBody>
          <a:bodyPr>
            <a:spAutoFit/>
          </a:bodyPr>
          <a:lstStyle/>
          <a:p>
            <a:pPr algn="ctr"/>
            <a:r>
              <a:rPr lang="vi-VN" altLang="en-US" sz="4000" b="1">
                <a:solidFill>
                  <a:srgbClr val="FFFFFF"/>
                </a:solidFill>
                <a:latin typeface="Times New Roman" pitchFamily="18" charset="0"/>
                <a:cs typeface="Times New Roman" pitchFamily="18" charset="0"/>
              </a:rPr>
              <a:t>Bài học này cho chúng ta biết điều gì?</a:t>
            </a:r>
          </a:p>
        </p:txBody>
      </p:sp>
      <p:sp>
        <p:nvSpPr>
          <p:cNvPr id="15" name="Cloud 14"/>
          <p:cNvSpPr/>
          <p:nvPr/>
        </p:nvSpPr>
        <p:spPr>
          <a:xfrm rot="514509">
            <a:off x="0" y="2168525"/>
            <a:ext cx="3808413" cy="2219325"/>
          </a:xfrm>
          <a:prstGeom prst="cloud">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SG">
              <a:solidFill>
                <a:prstClr val="white"/>
              </a:solidFill>
            </a:endParaRPr>
          </a:p>
        </p:txBody>
      </p:sp>
      <p:sp>
        <p:nvSpPr>
          <p:cNvPr id="18" name="Cloud 17"/>
          <p:cNvSpPr/>
          <p:nvPr/>
        </p:nvSpPr>
        <p:spPr>
          <a:xfrm rot="316150">
            <a:off x="3927475" y="1452563"/>
            <a:ext cx="4641850" cy="2603500"/>
          </a:xfrm>
          <a:prstGeom prst="cloud">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SG">
              <a:solidFill>
                <a:prstClr val="white"/>
              </a:solidFill>
            </a:endParaRPr>
          </a:p>
        </p:txBody>
      </p:sp>
      <p:sp>
        <p:nvSpPr>
          <p:cNvPr id="74759" name="TextBox 15"/>
          <p:cNvSpPr txBox="1">
            <a:spLocks noChangeArrowheads="1"/>
          </p:cNvSpPr>
          <p:nvPr/>
        </p:nvSpPr>
        <p:spPr bwMode="auto">
          <a:xfrm>
            <a:off x="436563" y="2549525"/>
            <a:ext cx="3116262" cy="1570038"/>
          </a:xfrm>
          <a:prstGeom prst="rect">
            <a:avLst/>
          </a:prstGeom>
          <a:noFill/>
          <a:ln w="9525">
            <a:noFill/>
            <a:miter lim="800000"/>
            <a:headEnd/>
            <a:tailEnd/>
          </a:ln>
        </p:spPr>
        <p:txBody>
          <a:bodyPr>
            <a:spAutoFit/>
          </a:bodyPr>
          <a:lstStyle/>
          <a:p>
            <a:pPr eaLnBrk="0" hangingPunct="0"/>
            <a:r>
              <a:rPr lang="en-SG" altLang="en-US" sz="2400">
                <a:solidFill>
                  <a:srgbClr val="000000"/>
                </a:solidFill>
                <a:latin typeface="Times New Roman" pitchFamily="18" charset="0"/>
                <a:cs typeface="Times New Roman" pitchFamily="18" charset="0"/>
              </a:rPr>
              <a:t>………………………………………………………………………</a:t>
            </a:r>
            <a:r>
              <a:rPr lang="vi-VN" altLang="en-US" sz="2400">
                <a:solidFill>
                  <a:srgbClr val="000000"/>
                </a:solidFill>
                <a:latin typeface="Times New Roman" pitchFamily="18" charset="0"/>
                <a:cs typeface="Times New Roman" pitchFamily="18" charset="0"/>
              </a:rPr>
              <a:t>......................................</a:t>
            </a:r>
            <a:endParaRPr lang="en-SG" altLang="en-US" sz="2400">
              <a:solidFill>
                <a:srgbClr val="000000"/>
              </a:solidFill>
              <a:latin typeface="Times New Roman" pitchFamily="18" charset="0"/>
              <a:cs typeface="Times New Roman" pitchFamily="18" charset="0"/>
            </a:endParaRPr>
          </a:p>
        </p:txBody>
      </p:sp>
      <p:sp>
        <p:nvSpPr>
          <p:cNvPr id="74760" name="TextBox 19"/>
          <p:cNvSpPr txBox="1">
            <a:spLocks noChangeArrowheads="1"/>
          </p:cNvSpPr>
          <p:nvPr/>
        </p:nvSpPr>
        <p:spPr bwMode="auto">
          <a:xfrm>
            <a:off x="4341813" y="1603375"/>
            <a:ext cx="3703637" cy="1754188"/>
          </a:xfrm>
          <a:prstGeom prst="rect">
            <a:avLst/>
          </a:prstGeom>
          <a:noFill/>
          <a:ln w="9525">
            <a:noFill/>
            <a:miter lim="800000"/>
            <a:headEnd/>
            <a:tailEnd/>
          </a:ln>
        </p:spPr>
        <p:txBody>
          <a:bodyPr>
            <a:spAutoFit/>
          </a:bodyPr>
          <a:lstStyle/>
          <a:p>
            <a:pPr eaLnBrk="0" hangingPunct="0">
              <a:lnSpc>
                <a:spcPct val="150000"/>
              </a:lnSpc>
            </a:pPr>
            <a:r>
              <a:rPr lang="en-SG" altLang="en-US" sz="2400">
                <a:solidFill>
                  <a:srgbClr val="000000"/>
                </a:solidFill>
                <a:latin typeface="Times New Roman" pitchFamily="18" charset="0"/>
                <a:cs typeface="Times New Roman" pitchFamily="18" charset="0"/>
              </a:rPr>
              <a:t>………………………………………………………………………</a:t>
            </a:r>
            <a:r>
              <a:rPr lang="vi-VN" altLang="en-US" sz="2400">
                <a:solidFill>
                  <a:srgbClr val="000000"/>
                </a:solidFill>
                <a:latin typeface="Times New Roman" pitchFamily="18" charset="0"/>
                <a:cs typeface="Times New Roman" pitchFamily="18" charset="0"/>
              </a:rPr>
              <a:t>........................</a:t>
            </a:r>
            <a:endParaRPr lang="en-SG" altLang="en-US" sz="2400">
              <a:solidFill>
                <a:srgbClr val="000000"/>
              </a:solidFill>
              <a:latin typeface="Times New Roman" pitchFamily="18" charset="0"/>
              <a:cs typeface="Times New Roman" pitchFamily="18" charset="0"/>
            </a:endParaRPr>
          </a:p>
        </p:txBody>
      </p:sp>
      <p:sp>
        <p:nvSpPr>
          <p:cNvPr id="2" name="Arrow: Down 1"/>
          <p:cNvSpPr/>
          <p:nvPr/>
        </p:nvSpPr>
        <p:spPr>
          <a:xfrm rot="7235298" flipH="1">
            <a:off x="4083050" y="3819526"/>
            <a:ext cx="333375" cy="1060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SG">
              <a:solidFill>
                <a:prstClr val="white"/>
              </a:solidFill>
            </a:endParaRPr>
          </a:p>
        </p:txBody>
      </p:sp>
      <p:sp>
        <p:nvSpPr>
          <p:cNvPr id="11" name="Arrow: Down 10"/>
          <p:cNvSpPr/>
          <p:nvPr/>
        </p:nvSpPr>
        <p:spPr>
          <a:xfrm rot="12431524" flipH="1">
            <a:off x="6061075" y="4117975"/>
            <a:ext cx="334963" cy="422275"/>
          </a:xfrm>
          <a:prstGeom prst="downArrow">
            <a:avLst>
              <a:gd name="adj1" fmla="val 4722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SG">
              <a:solidFill>
                <a:prstClr val="white"/>
              </a:solidFill>
            </a:endParaRPr>
          </a:p>
        </p:txBody>
      </p:sp>
      <p:pic>
        <p:nvPicPr>
          <p:cNvPr id="68618" name="Picture 13" descr="Kết quả hình ảnh cho student cartoon&quot;"/>
          <p:cNvPicPr>
            <a:picLocks noChangeAspect="1" noChangeArrowheads="1"/>
          </p:cNvPicPr>
          <p:nvPr/>
        </p:nvPicPr>
        <p:blipFill>
          <a:blip r:embed="rId4">
            <a:clrChange>
              <a:clrFrom>
                <a:srgbClr val="F7F7F7"/>
              </a:clrFrom>
              <a:clrTo>
                <a:srgbClr val="F7F7F7">
                  <a:alpha val="0"/>
                </a:srgbClr>
              </a:clrTo>
            </a:clrChange>
          </a:blip>
          <a:srcRect b="26920"/>
          <a:stretch>
            <a:fillRect/>
          </a:stretch>
        </p:blipFill>
        <p:spPr bwMode="auto">
          <a:xfrm>
            <a:off x="4910138" y="4357688"/>
            <a:ext cx="2719387" cy="2519362"/>
          </a:xfrm>
          <a:prstGeom prst="rect">
            <a:avLst/>
          </a:prstGeom>
          <a:noFill/>
          <a:ln w="9525">
            <a:noFill/>
            <a:miter lim="800000"/>
            <a:headEnd/>
            <a:tailEnd/>
          </a:ln>
        </p:spPr>
      </p:pic>
      <p:sp>
        <p:nvSpPr>
          <p:cNvPr id="12" name="Arrow: Down 10"/>
          <p:cNvSpPr/>
          <p:nvPr/>
        </p:nvSpPr>
        <p:spPr>
          <a:xfrm rot="14570886" flipH="1">
            <a:off x="8066088" y="3736975"/>
            <a:ext cx="334962" cy="1062038"/>
          </a:xfrm>
          <a:prstGeom prst="downArrow">
            <a:avLst>
              <a:gd name="adj1" fmla="val 4722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SG">
              <a:solidFill>
                <a:prstClr val="white"/>
              </a:solidFill>
            </a:endParaRPr>
          </a:p>
        </p:txBody>
      </p:sp>
      <p:sp>
        <p:nvSpPr>
          <p:cNvPr id="13" name="Cloud 12"/>
          <p:cNvSpPr/>
          <p:nvPr/>
        </p:nvSpPr>
        <p:spPr>
          <a:xfrm rot="514509">
            <a:off x="8751888" y="1562100"/>
            <a:ext cx="3273425" cy="2640013"/>
          </a:xfrm>
          <a:prstGeom prst="cloud">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SG">
              <a:solidFill>
                <a:prstClr val="white"/>
              </a:solidFill>
            </a:endParaRPr>
          </a:p>
        </p:txBody>
      </p:sp>
      <p:sp>
        <p:nvSpPr>
          <p:cNvPr id="14" name="TextBox 19"/>
          <p:cNvSpPr txBox="1">
            <a:spLocks noChangeArrowheads="1"/>
          </p:cNvSpPr>
          <p:nvPr/>
        </p:nvSpPr>
        <p:spPr bwMode="auto">
          <a:xfrm>
            <a:off x="9080500" y="1741488"/>
            <a:ext cx="3051175" cy="2309812"/>
          </a:xfrm>
          <a:prstGeom prst="rect">
            <a:avLst/>
          </a:prstGeom>
          <a:noFill/>
          <a:ln w="9525">
            <a:noFill/>
            <a:miter lim="800000"/>
            <a:headEnd/>
            <a:tailEnd/>
          </a:ln>
        </p:spPr>
        <p:txBody>
          <a:bodyPr>
            <a:spAutoFit/>
          </a:bodyPr>
          <a:lstStyle/>
          <a:p>
            <a:pPr algn="ctr" eaLnBrk="0" hangingPunct="0">
              <a:lnSpc>
                <a:spcPct val="150000"/>
              </a:lnSpc>
            </a:pPr>
            <a:r>
              <a:rPr lang="en-SG" altLang="en-US" sz="2400">
                <a:solidFill>
                  <a:srgbClr val="000000"/>
                </a:solidFill>
                <a:latin typeface="Times New Roman" pitchFamily="18" charset="0"/>
                <a:cs typeface="Times New Roman" pitchFamily="18" charset="0"/>
              </a:rPr>
              <a:t>………………………………………………………………………</a:t>
            </a:r>
            <a:r>
              <a:rPr lang="vi-VN" altLang="en-US" sz="2400">
                <a:solidFill>
                  <a:srgbClr val="000000"/>
                </a:solidFill>
                <a:latin typeface="Times New Roman" pitchFamily="18" charset="0"/>
                <a:cs typeface="Times New Roman" pitchFamily="18" charset="0"/>
              </a:rPr>
              <a:t>....</a:t>
            </a:r>
            <a:endParaRPr lang="en-SG" altLang="en-US" sz="2400">
              <a:solidFill>
                <a:srgbClr val="00000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206375" y="2520950"/>
            <a:ext cx="3417888" cy="156845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defRPr/>
            </a:pPr>
            <a:r>
              <a:rPr lang="vi-VN" altLang="en-US" sz="2400" dirty="0" smtClean="0">
                <a:solidFill>
                  <a:srgbClr val="FF0000"/>
                </a:solidFill>
                <a:latin typeface="Times New Roman" panose="02020603050405020304" pitchFamily="18" charset="0"/>
                <a:cs typeface="Times New Roman" panose="02020603050405020304" pitchFamily="18" charset="0"/>
              </a:rPr>
              <a:t>   </a:t>
            </a:r>
            <a:r>
              <a:rPr lang="vi-VN" altLang="en-US" sz="2400" u="dottedHeavy" dirty="0" smtClean="0">
                <a:solidFill>
                  <a:srgbClr val="FF0000"/>
                </a:solidFill>
                <a:latin typeface="Times New Roman" panose="02020603050405020304" pitchFamily="18" charset="0"/>
                <a:cs typeface="Times New Roman" panose="02020603050405020304" pitchFamily="18" charset="0"/>
              </a:rPr>
              <a:t>Ca ngợi tấm gương lao động sáng tạo và lòng yêu nước của ông Nguyễn Sơn Hà.</a:t>
            </a:r>
            <a:endParaRPr lang="en-SG" altLang="en-US" sz="2400" u="dottedHeavy" dirty="0" smtClean="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4081463" y="1568450"/>
            <a:ext cx="4370387" cy="230822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lnSpc>
                <a:spcPct val="150000"/>
              </a:lnSpc>
              <a:defRPr/>
            </a:pPr>
            <a:r>
              <a:rPr lang="vi-VN" altLang="en-US" sz="2400" dirty="0" smtClean="0">
                <a:solidFill>
                  <a:srgbClr val="FF0000"/>
                </a:solidFill>
                <a:latin typeface="Times New Roman" panose="02020603050405020304" pitchFamily="18" charset="0"/>
                <a:cs typeface="Times New Roman" panose="02020603050405020304" pitchFamily="18" charset="0"/>
              </a:rPr>
              <a:t>   </a:t>
            </a:r>
            <a:r>
              <a:rPr lang="vi-VN" altLang="en-US" sz="2400" u="dottedHeavy" dirty="0" smtClean="0">
                <a:solidFill>
                  <a:srgbClr val="FF0000"/>
                </a:solidFill>
                <a:latin typeface="Times New Roman" panose="02020603050405020304" pitchFamily="18" charset="0"/>
                <a:cs typeface="Times New Roman" panose="02020603050405020304" pitchFamily="18" charset="0"/>
              </a:rPr>
              <a:t>Ông đã mày mò tìm cách sản xuất sơn, rồi lập ra hãng Tắc Kè, trở thành người khai sinh ra ngành sơn của Việt Nam.</a:t>
            </a:r>
            <a:endParaRPr lang="en-SG" altLang="en-US" sz="2400" u="dottedHeavy" dirty="0" smtClean="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8709025" y="1741488"/>
            <a:ext cx="3051175" cy="230981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lnSpc>
                <a:spcPct val="150000"/>
              </a:lnSpc>
              <a:defRPr/>
            </a:pPr>
            <a:r>
              <a:rPr lang="vi-VN" altLang="en-US" sz="2400" dirty="0" smtClean="0">
                <a:solidFill>
                  <a:srgbClr val="FF0000"/>
                </a:solidFill>
                <a:latin typeface="Times New Roman" panose="02020603050405020304" pitchFamily="18" charset="0"/>
                <a:cs typeface="Times New Roman" panose="02020603050405020304" pitchFamily="18" charset="0"/>
              </a:rPr>
              <a:t>     </a:t>
            </a:r>
            <a:r>
              <a:rPr lang="vi-VN" altLang="en-US" sz="2400" u="dottedHeavy" dirty="0" smtClean="0">
                <a:solidFill>
                  <a:srgbClr val="FF0000"/>
                </a:solidFill>
                <a:latin typeface="Times New Roman" panose="02020603050405020304" pitchFamily="18" charset="0"/>
                <a:cs typeface="Times New Roman" panose="02020603050405020304" pitchFamily="18" charset="0"/>
              </a:rPr>
              <a:t>Không ngừng sáng tạo, ông đã có nhiều đóng góp cho đất nước.</a:t>
            </a:r>
            <a:endParaRPr lang="en-SG" altLang="en-US" sz="2400" u="dottedHeavy"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74759"/>
                                        </p:tgtEl>
                                      </p:cBhvr>
                                    </p:animEffect>
                                    <p:set>
                                      <p:cBhvr>
                                        <p:cTn id="7" dur="1" fill="hold">
                                          <p:stCondLst>
                                            <p:cond delay="499"/>
                                          </p:stCondLst>
                                        </p:cTn>
                                        <p:tgtEl>
                                          <p:spTgt spid="74759"/>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0" nodeType="clickEffect">
                                  <p:stCondLst>
                                    <p:cond delay="0"/>
                                  </p:stCondLst>
                                  <p:childTnLst>
                                    <p:animEffect transition="out" filter="randombar(horizontal)">
                                      <p:cBhvr>
                                        <p:cTn id="14" dur="500"/>
                                        <p:tgtEl>
                                          <p:spTgt spid="74760"/>
                                        </p:tgtEl>
                                      </p:cBhvr>
                                    </p:animEffect>
                                    <p:set>
                                      <p:cBhvr>
                                        <p:cTn id="15" dur="1" fill="hold">
                                          <p:stCondLst>
                                            <p:cond delay="499"/>
                                          </p:stCondLst>
                                        </p:cTn>
                                        <p:tgtEl>
                                          <p:spTgt spid="74760"/>
                                        </p:tgtEl>
                                        <p:attrNameLst>
                                          <p:attrName>style.visibility</p:attrName>
                                        </p:attrNameLst>
                                      </p:cBhvr>
                                      <p:to>
                                        <p:strVal val="hidden"/>
                                      </p:to>
                                    </p:set>
                                  </p:childTnLst>
                                </p:cTn>
                              </p:par>
                              <p:par>
                                <p:cTn id="16" presetID="14"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0" nodeType="clickEffect">
                                  <p:stCondLst>
                                    <p:cond delay="0"/>
                                  </p:stCondLst>
                                  <p:childTnLst>
                                    <p:animEffect transition="out" filter="randombar(horizontal)">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4"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p:bldP spid="74760" grpId="0"/>
      <p:bldP spid="14" grpId="0"/>
      <p:bldP spid="16" grpId="0"/>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3"/>
          <a:srcRect/>
          <a:stretch>
            <a:fillRect/>
          </a:stretch>
        </p:blipFill>
        <p:spPr bwMode="auto">
          <a:xfrm>
            <a:off x="5834063" y="0"/>
            <a:ext cx="6357937" cy="6672263"/>
          </a:xfrm>
          <a:prstGeom prst="rect">
            <a:avLst/>
          </a:prstGeom>
          <a:noFill/>
          <a:ln w="9525">
            <a:noFill/>
            <a:miter lim="800000"/>
            <a:headEnd/>
            <a:tailEnd/>
          </a:ln>
        </p:spPr>
      </p:pic>
      <p:sp>
        <p:nvSpPr>
          <p:cNvPr id="3" name="TextBox 2"/>
          <p:cNvSpPr txBox="1"/>
          <p:nvPr/>
        </p:nvSpPr>
        <p:spPr>
          <a:xfrm>
            <a:off x="836613" y="1238250"/>
            <a:ext cx="4749800" cy="5016500"/>
          </a:xfrm>
          <a:prstGeom prst="rect">
            <a:avLst/>
          </a:prstGeom>
          <a:noFill/>
        </p:spPr>
        <p:txBody>
          <a:bodyPr>
            <a:spAutoFit/>
          </a:bodyPr>
          <a:lstStyle/>
          <a:p>
            <a:pPr fontAlgn="auto">
              <a:spcBef>
                <a:spcPts val="0"/>
              </a:spcBef>
              <a:spcAft>
                <a:spcPts val="0"/>
              </a:spcAft>
              <a:defRPr/>
            </a:pPr>
            <a:r>
              <a:rPr lang="vi-VN" sz="4000" dirty="0">
                <a:latin typeface="+mj-lt"/>
                <a:cs typeface="+mn-cs"/>
              </a:rPr>
              <a:t>  Bên cạnh ông Nguyễn Sơn Hà còn có rất nhiều chiến sĩ đã hi sinh to lớn cho tổ quốc. Chúng ta phải xây dựng và gìn giữ đất nước hòa bình, vững mạnh.</a:t>
            </a:r>
            <a:endParaRPr lang="en-US" sz="4000"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p:cNvPicPr>
          <p:nvPr/>
        </p:nvPicPr>
        <p:blipFill>
          <a:blip r:embed="rId2"/>
          <a:srcRect/>
          <a:stretch>
            <a:fillRect/>
          </a:stretch>
        </p:blipFill>
        <p:spPr bwMode="auto">
          <a:xfrm>
            <a:off x="3013075" y="1085850"/>
            <a:ext cx="6005513" cy="4775200"/>
          </a:xfrm>
          <a:prstGeom prst="rect">
            <a:avLst/>
          </a:prstGeom>
          <a:noFill/>
          <a:ln w="9525">
            <a:noFill/>
            <a:miter lim="800000"/>
            <a:headEnd/>
            <a:tailEnd/>
          </a:ln>
        </p:spPr>
      </p:pic>
      <p:sp>
        <p:nvSpPr>
          <p:cNvPr id="3" name="Rectangle 2">
            <a:extLst>
              <a:ext uri="{FF2B5EF4-FFF2-40B4-BE49-F238E27FC236}"/>
            </a:extLst>
          </p:cNvPr>
          <p:cNvSpPr/>
          <p:nvPr/>
        </p:nvSpPr>
        <p:spPr>
          <a:xfrm>
            <a:off x="4166488" y="2725111"/>
            <a:ext cx="4051118" cy="2123658"/>
          </a:xfrm>
          <a:prstGeom prst="rect">
            <a:avLst/>
          </a:prstGeom>
          <a:noFill/>
        </p:spPr>
        <p:txBody>
          <a:bodyPr>
            <a:spAutoFit/>
          </a:bodyPr>
          <a:lstStyle/>
          <a:p>
            <a:pPr algn="ctr" defTabSz="457200" fontAlgn="auto">
              <a:spcBef>
                <a:spcPts val="0"/>
              </a:spcBef>
              <a:spcAft>
                <a:spcPts val="0"/>
              </a:spcAft>
              <a:defRPr/>
            </a:pPr>
            <a:r>
              <a:rPr lang="en-US" sz="66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UTM Avo"/>
                <a:cs typeface="Times New Roman" pitchFamily="18" charset="0"/>
              </a:rPr>
              <a:t>LUYỆN TẬP</a:t>
            </a:r>
          </a:p>
        </p:txBody>
      </p:sp>
      <p:pic>
        <p:nvPicPr>
          <p:cNvPr id="4" name="55"/>
          <p:cNvPicPr>
            <a:picLocks noChangeAspect="1"/>
          </p:cNvPicPr>
          <p:nvPr/>
        </p:nvPicPr>
        <p:blipFill>
          <a:blip r:embed="rId3"/>
          <a:srcRect/>
          <a:stretch>
            <a:fillRect/>
          </a:stretch>
        </p:blipFill>
        <p:spPr bwMode="auto">
          <a:xfrm>
            <a:off x="182563" y="3373438"/>
            <a:ext cx="3548062" cy="3313112"/>
          </a:xfrm>
          <a:prstGeom prst="rect">
            <a:avLst/>
          </a:prstGeom>
          <a:noFill/>
          <a:ln w="9525">
            <a:noFill/>
            <a:miter lim="800000"/>
            <a:headEnd/>
            <a:tailEnd/>
          </a:ln>
        </p:spPr>
      </p:pic>
      <p:pic>
        <p:nvPicPr>
          <p:cNvPr id="5" name="54"/>
          <p:cNvPicPr>
            <a:picLocks noChangeAspect="1"/>
          </p:cNvPicPr>
          <p:nvPr/>
        </p:nvPicPr>
        <p:blipFill>
          <a:blip r:embed="rId4"/>
          <a:srcRect/>
          <a:stretch>
            <a:fillRect/>
          </a:stretch>
        </p:blipFill>
        <p:spPr bwMode="auto">
          <a:xfrm>
            <a:off x="7864475" y="3592513"/>
            <a:ext cx="3592513" cy="3265487"/>
          </a:xfrm>
          <a:prstGeom prst="rect">
            <a:avLst/>
          </a:prstGeom>
          <a:noFill/>
          <a:ln w="9525">
            <a:noFill/>
            <a:miter lim="800000"/>
            <a:headEnd/>
            <a:tailEnd/>
          </a:ln>
        </p:spPr>
      </p:pic>
      <p:pic>
        <p:nvPicPr>
          <p:cNvPr id="6" name="42"/>
          <p:cNvPicPr>
            <a:picLocks noChangeAspect="1"/>
          </p:cNvPicPr>
          <p:nvPr/>
        </p:nvPicPr>
        <p:blipFill>
          <a:blip r:embed="rId5"/>
          <a:srcRect/>
          <a:stretch>
            <a:fillRect/>
          </a:stretch>
        </p:blipFill>
        <p:spPr bwMode="auto">
          <a:xfrm>
            <a:off x="1968500" y="495300"/>
            <a:ext cx="2178050" cy="3290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p:cNvPicPr>
            <a:picLocks noChangeAspect="1"/>
          </p:cNvPicPr>
          <p:nvPr/>
        </p:nvPicPr>
        <p:blipFill>
          <a:blip r:embed="rId2"/>
          <a:srcRect/>
          <a:stretch>
            <a:fillRect/>
          </a:stretch>
        </p:blipFill>
        <p:spPr bwMode="auto">
          <a:xfrm>
            <a:off x="623888" y="288925"/>
            <a:ext cx="10583862" cy="620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29" name="Group 7"/>
          <p:cNvGrpSpPr>
            <a:grpSpLocks/>
          </p:cNvGrpSpPr>
          <p:nvPr/>
        </p:nvGrpSpPr>
        <p:grpSpPr bwMode="auto">
          <a:xfrm>
            <a:off x="1316038" y="892175"/>
            <a:ext cx="9823450" cy="1382713"/>
            <a:chOff x="1315843" y="892097"/>
            <a:chExt cx="9824224" cy="1382751"/>
          </a:xfrm>
        </p:grpSpPr>
        <p:sp>
          <p:nvSpPr>
            <p:cNvPr id="3" name="Pentagon 2"/>
            <p:cNvSpPr/>
            <p:nvPr/>
          </p:nvSpPr>
          <p:spPr>
            <a:xfrm>
              <a:off x="1315843" y="892097"/>
              <a:ext cx="9824224" cy="1382751"/>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a:solidFill>
                    <a:schemeClr val="tx1"/>
                  </a:solidFill>
                  <a:latin typeface="Times New Roman" pitchFamily="18" charset="0"/>
                  <a:cs typeface="Times New Roman" pitchFamily="18" charset="0"/>
                </a:rPr>
                <a:t>Để tìm được từ chỉ địa điểm ta làm thế nào?</a:t>
              </a:r>
              <a:endParaRPr lang="en-US" sz="4000">
                <a:solidFill>
                  <a:schemeClr val="tx1"/>
                </a:solidFill>
                <a:cs typeface="Arial" charset="0"/>
              </a:endParaRPr>
            </a:p>
          </p:txBody>
        </p:sp>
        <p:cxnSp>
          <p:nvCxnSpPr>
            <p:cNvPr id="6" name="Straight Connector 5"/>
            <p:cNvCxnSpPr/>
            <p:nvPr/>
          </p:nvCxnSpPr>
          <p:spPr>
            <a:xfrm>
              <a:off x="1673058" y="2074818"/>
              <a:ext cx="86970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73058" y="1144517"/>
              <a:ext cx="86970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404938" y="2698750"/>
            <a:ext cx="8697912" cy="3167063"/>
          </a:xfrm>
          <a:prstGeom prst="rect">
            <a:avLst/>
          </a:prstGeom>
          <a:solidFill>
            <a:srgbClr val="ADEF4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vi-VN" sz="4000">
                <a:solidFill>
                  <a:srgbClr val="002060"/>
                </a:solidFill>
                <a:latin typeface="Times New Roman" pitchFamily="18" charset="0"/>
                <a:cs typeface="Times New Roman" pitchFamily="18" charset="0"/>
              </a:rPr>
              <a:t> </a:t>
            </a:r>
            <a:r>
              <a:rPr lang="nl-NL" sz="4000">
                <a:solidFill>
                  <a:srgbClr val="002060"/>
                </a:solidFill>
                <a:latin typeface="Times New Roman" pitchFamily="18" charset="0"/>
                <a:cs typeface="Times New Roman" pitchFamily="18" charset="0"/>
              </a:rPr>
              <a:t>Ta đặt câu hỏi với cụm từ Ở đâu?</a:t>
            </a:r>
            <a:endParaRPr lang="vi-VN" sz="4000">
              <a:solidFill>
                <a:srgbClr val="002060"/>
              </a:solidFill>
              <a:latin typeface="Times New Roman" pitchFamily="18" charset="0"/>
              <a:cs typeface="Times New Roman" pitchFamily="18" charset="0"/>
            </a:endParaRPr>
          </a:p>
          <a:p>
            <a:pPr>
              <a:lnSpc>
                <a:spcPct val="150000"/>
              </a:lnSpc>
              <a:defRPr/>
            </a:pPr>
            <a:r>
              <a:rPr lang="nl-NL" sz="4000">
                <a:solidFill>
                  <a:srgbClr val="002060"/>
                </a:solidFill>
                <a:latin typeface="Times New Roman" pitchFamily="18" charset="0"/>
                <a:cs typeface="Times New Roman" pitchFamily="18" charset="0"/>
              </a:rPr>
              <a:t> Cụm từ trả lời cho câu hỏi Ở đâu? </a:t>
            </a:r>
            <a:endParaRPr lang="vi-VN" sz="4000">
              <a:solidFill>
                <a:srgbClr val="002060"/>
              </a:solidFill>
              <a:latin typeface="Times New Roman" pitchFamily="18" charset="0"/>
              <a:cs typeface="Times New Roman" pitchFamily="18" charset="0"/>
            </a:endParaRPr>
          </a:p>
          <a:p>
            <a:pPr>
              <a:lnSpc>
                <a:spcPct val="150000"/>
              </a:lnSpc>
              <a:defRPr/>
            </a:pPr>
            <a:r>
              <a:rPr lang="vi-VN" sz="4000">
                <a:solidFill>
                  <a:srgbClr val="002060"/>
                </a:solidFill>
                <a:latin typeface="Times New Roman" pitchFamily="18" charset="0"/>
                <a:cs typeface="Times New Roman" pitchFamily="18" charset="0"/>
                <a:sym typeface="Wingdings" pitchFamily="2" charset="2"/>
              </a:rPr>
              <a:t>       </a:t>
            </a:r>
            <a:r>
              <a:rPr lang="nl-NL" sz="6000">
                <a:solidFill>
                  <a:srgbClr val="FF0000"/>
                </a:solidFill>
                <a:latin typeface="Times New Roman" pitchFamily="18" charset="0"/>
                <a:cs typeface="Times New Roman" pitchFamily="18" charset="0"/>
                <a:sym typeface="Wingdings" pitchFamily="2" charset="2"/>
              </a:rPr>
              <a:t></a:t>
            </a:r>
            <a:r>
              <a:rPr lang="nl-NL" sz="6000">
                <a:solidFill>
                  <a:srgbClr val="FF0000"/>
                </a:solidFill>
                <a:latin typeface="Times New Roman" pitchFamily="18" charset="0"/>
                <a:cs typeface="Times New Roman" pitchFamily="18" charset="0"/>
              </a:rPr>
              <a:t>là từ chỉ địa điểm.</a:t>
            </a:r>
            <a:endParaRPr lang="en-US" sz="6000">
              <a:solidFill>
                <a:srgbClr val="FF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00188" y="1514475"/>
            <a:ext cx="9264650" cy="1363663"/>
          </a:xfrm>
          <a:prstGeom prst="rect">
            <a:avLst/>
          </a:prstGeom>
          <a:noFill/>
          <a:ln w="9525">
            <a:noFill/>
            <a:miter lim="800000"/>
            <a:headEnd/>
            <a:tailEnd/>
          </a:ln>
        </p:spPr>
        <p:txBody>
          <a:bodyPr>
            <a:spAutoFit/>
          </a:bodyPr>
          <a:lstStyle/>
          <a:p>
            <a:pPr algn="just">
              <a:lnSpc>
                <a:spcPct val="120000"/>
              </a:lnSpc>
            </a:pPr>
            <a:r>
              <a:rPr lang="en-US" sz="3600">
                <a:solidFill>
                  <a:srgbClr val="7030A0"/>
                </a:solidFill>
                <a:latin typeface="Times New Roman" pitchFamily="18" charset="0"/>
                <a:cs typeface="Times New Roman" pitchFamily="18" charset="0"/>
              </a:rPr>
              <a:t>a) </a:t>
            </a:r>
            <a:r>
              <a:rPr lang="en-US" sz="3600">
                <a:solidFill>
                  <a:srgbClr val="7030A0"/>
                </a:solidFill>
                <a:latin typeface="Times New Roman" pitchFamily="18" charset="0"/>
                <a:cs typeface="Calibri" pitchFamily="34" charset="0"/>
              </a:rPr>
              <a:t>Ông đã mày mò tìm cách sản xuất sơn, rồi mở hàng sơn Tắc Kè </a:t>
            </a:r>
            <a:r>
              <a:rPr lang="en-US" sz="3600" b="1" i="1" u="sng">
                <a:solidFill>
                  <a:srgbClr val="FF0000"/>
                </a:solidFill>
                <a:latin typeface="Times New Roman" pitchFamily="18" charset="0"/>
                <a:cs typeface="Calibri" pitchFamily="34" charset="0"/>
              </a:rPr>
              <a:t>ở Hải Phòng.</a:t>
            </a:r>
            <a:endParaRPr lang="en-US" sz="3600" b="1" i="1" u="sng">
              <a:solidFill>
                <a:srgbClr val="FF0000"/>
              </a:solidFill>
              <a:latin typeface="Times New Roman" pitchFamily="18" charset="0"/>
              <a:cs typeface="Times New Roman" pitchFamily="18" charset="0"/>
            </a:endParaRPr>
          </a:p>
        </p:txBody>
      </p:sp>
      <p:sp>
        <p:nvSpPr>
          <p:cNvPr id="3" name="Rectangle 2"/>
          <p:cNvSpPr>
            <a:spLocks noChangeArrowheads="1"/>
          </p:cNvSpPr>
          <p:nvPr/>
        </p:nvSpPr>
        <p:spPr bwMode="auto">
          <a:xfrm>
            <a:off x="1500188" y="4779963"/>
            <a:ext cx="9464675" cy="1420812"/>
          </a:xfrm>
          <a:prstGeom prst="rect">
            <a:avLst/>
          </a:prstGeom>
          <a:noFill/>
          <a:ln w="9525">
            <a:noFill/>
            <a:miter lim="800000"/>
            <a:headEnd/>
            <a:tailEnd/>
          </a:ln>
        </p:spPr>
        <p:txBody>
          <a:bodyPr>
            <a:spAutoFit/>
          </a:bodyPr>
          <a:lstStyle/>
          <a:p>
            <a:pPr algn="just">
              <a:lnSpc>
                <a:spcPct val="120000"/>
              </a:lnSpc>
            </a:pPr>
            <a:r>
              <a:rPr lang="en-US" sz="3600">
                <a:solidFill>
                  <a:srgbClr val="7030A0"/>
                </a:solidFill>
                <a:latin typeface="Times New Roman" pitchFamily="18" charset="0"/>
                <a:cs typeface="Times New Roman" pitchFamily="18" charset="0"/>
              </a:rPr>
              <a:t>c) </a:t>
            </a:r>
            <a:r>
              <a:rPr lang="en-US" sz="3600">
                <a:solidFill>
                  <a:srgbClr val="7030A0"/>
                </a:solidFill>
                <a:latin typeface="Times New Roman" pitchFamily="18" charset="0"/>
                <a:cs typeface="Calibri" pitchFamily="34" charset="0"/>
              </a:rPr>
              <a:t>Ngày nay, </a:t>
            </a:r>
            <a:r>
              <a:rPr lang="en-US" sz="3600" b="1" i="1" u="sng">
                <a:solidFill>
                  <a:srgbClr val="FF0000"/>
                </a:solidFill>
                <a:latin typeface="Times New Roman" pitchFamily="18" charset="0"/>
                <a:cs typeface="Calibri" pitchFamily="34" charset="0"/>
              </a:rPr>
              <a:t>ở Hải Phòng </a:t>
            </a:r>
            <a:r>
              <a:rPr lang="en-US" sz="3600">
                <a:solidFill>
                  <a:srgbClr val="7030A0"/>
                </a:solidFill>
                <a:latin typeface="Times New Roman" pitchFamily="18" charset="0"/>
                <a:cs typeface="Calibri" pitchFamily="34" charset="0"/>
              </a:rPr>
              <a:t>có đường phố mang tên ông.</a:t>
            </a:r>
            <a:endParaRPr lang="en-US" sz="3600">
              <a:solidFill>
                <a:srgbClr val="7030A0"/>
              </a:solidFill>
              <a:latin typeface="Times New Roman" pitchFamily="18" charset="0"/>
              <a:cs typeface="Times New Roman" pitchFamily="18" charset="0"/>
            </a:endParaRPr>
          </a:p>
        </p:txBody>
      </p:sp>
      <p:sp>
        <p:nvSpPr>
          <p:cNvPr id="4" name="Rectangle 3"/>
          <p:cNvSpPr>
            <a:spLocks noChangeArrowheads="1"/>
          </p:cNvSpPr>
          <p:nvPr/>
        </p:nvSpPr>
        <p:spPr bwMode="auto">
          <a:xfrm>
            <a:off x="1400175" y="3230563"/>
            <a:ext cx="9464675" cy="1422400"/>
          </a:xfrm>
          <a:prstGeom prst="rect">
            <a:avLst/>
          </a:prstGeom>
          <a:noFill/>
          <a:ln w="9525">
            <a:noFill/>
            <a:miter lim="800000"/>
            <a:headEnd/>
            <a:tailEnd/>
          </a:ln>
        </p:spPr>
        <p:txBody>
          <a:bodyPr>
            <a:spAutoFit/>
          </a:bodyPr>
          <a:lstStyle/>
          <a:p>
            <a:pPr algn="just">
              <a:lnSpc>
                <a:spcPct val="120000"/>
              </a:lnSpc>
            </a:pPr>
            <a:r>
              <a:rPr lang="en-US" sz="3600">
                <a:solidFill>
                  <a:srgbClr val="7030A0"/>
                </a:solidFill>
                <a:latin typeface="Times New Roman" pitchFamily="18" charset="0"/>
                <a:cs typeface="Times New Roman" pitchFamily="18" charset="0"/>
              </a:rPr>
              <a:t>b) </a:t>
            </a:r>
            <a:r>
              <a:rPr lang="en-US" sz="3600" b="1" i="1" u="sng">
                <a:solidFill>
                  <a:srgbClr val="FF0000"/>
                </a:solidFill>
                <a:latin typeface="Times New Roman" pitchFamily="18" charset="0"/>
                <a:cs typeface="Calibri" pitchFamily="34" charset="0"/>
              </a:rPr>
              <a:t>Ở Việt Bắc</a:t>
            </a:r>
            <a:r>
              <a:rPr lang="en-US" sz="3600" b="1" i="1">
                <a:solidFill>
                  <a:srgbClr val="7030A0"/>
                </a:solidFill>
                <a:latin typeface="Times New Roman" pitchFamily="18" charset="0"/>
                <a:cs typeface="Calibri" pitchFamily="34" charset="0"/>
              </a:rPr>
              <a:t>, </a:t>
            </a:r>
            <a:r>
              <a:rPr lang="en-US" sz="3600">
                <a:solidFill>
                  <a:srgbClr val="7030A0"/>
                </a:solidFill>
                <a:latin typeface="Times New Roman" pitchFamily="18" charset="0"/>
                <a:cs typeface="Calibri" pitchFamily="34" charset="0"/>
              </a:rPr>
              <a:t>ông làm vải nhựa cách điện, giấy than, mực in, vải mưa,...</a:t>
            </a:r>
            <a:endParaRPr lang="en-US" sz="3600">
              <a:solidFill>
                <a:srgbClr val="7030A0"/>
              </a:solidFill>
              <a:latin typeface="Times New Roman" pitchFamily="18" charset="0"/>
              <a:cs typeface="Times New Roman" pitchFamily="18" charset="0"/>
            </a:endParaRPr>
          </a:p>
        </p:txBody>
      </p:sp>
      <p:sp>
        <p:nvSpPr>
          <p:cNvPr id="74756" name="Rectangle 4"/>
          <p:cNvSpPr>
            <a:spLocks noChangeArrowheads="1"/>
          </p:cNvSpPr>
          <p:nvPr/>
        </p:nvSpPr>
        <p:spPr bwMode="auto">
          <a:xfrm>
            <a:off x="1219200" y="663575"/>
            <a:ext cx="9464675" cy="698500"/>
          </a:xfrm>
          <a:prstGeom prst="rect">
            <a:avLst/>
          </a:prstGeom>
          <a:noFill/>
          <a:ln w="9525">
            <a:noFill/>
            <a:miter lim="800000"/>
            <a:headEnd/>
            <a:tailEnd/>
          </a:ln>
        </p:spPr>
        <p:txBody>
          <a:bodyPr>
            <a:spAutoFit/>
          </a:bodyPr>
          <a:lstStyle/>
          <a:p>
            <a:pPr algn="just">
              <a:lnSpc>
                <a:spcPct val="120000"/>
              </a:lnSpc>
            </a:pPr>
            <a:r>
              <a:rPr lang="vi-VN" sz="3600" b="1">
                <a:latin typeface="Times New Roman" pitchFamily="18" charset="0"/>
                <a:cs typeface="Times New Roman" pitchFamily="18" charset="0"/>
              </a:rPr>
              <a:t>1. Tìm từ ngữ chỉ địa điểm trong các câu sau:</a:t>
            </a:r>
            <a:endParaRPr lang="en-US" sz="3600" b="1">
              <a:latin typeface="Times New Roman" pitchFamily="18" charset="0"/>
              <a:cs typeface="Times New Roman" pitchFamily="18" charset="0"/>
            </a:endParaRPr>
          </a:p>
        </p:txBody>
      </p:sp>
      <p:sp>
        <p:nvSpPr>
          <p:cNvPr id="6" name="Rectangle 5"/>
          <p:cNvSpPr>
            <a:spLocks noChangeArrowheads="1"/>
          </p:cNvSpPr>
          <p:nvPr/>
        </p:nvSpPr>
        <p:spPr bwMode="auto">
          <a:xfrm>
            <a:off x="1500188" y="1501775"/>
            <a:ext cx="9264650" cy="1363663"/>
          </a:xfrm>
          <a:prstGeom prst="rect">
            <a:avLst/>
          </a:prstGeom>
          <a:noFill/>
          <a:ln w="9525">
            <a:noFill/>
            <a:miter lim="800000"/>
            <a:headEnd/>
            <a:tailEnd/>
          </a:ln>
        </p:spPr>
        <p:txBody>
          <a:bodyPr>
            <a:spAutoFit/>
          </a:bodyPr>
          <a:lstStyle/>
          <a:p>
            <a:pPr algn="just">
              <a:lnSpc>
                <a:spcPct val="120000"/>
              </a:lnSpc>
            </a:pPr>
            <a:r>
              <a:rPr lang="en-US" sz="3600">
                <a:latin typeface="Times New Roman" pitchFamily="18" charset="0"/>
                <a:cs typeface="Times New Roman" pitchFamily="18" charset="0"/>
              </a:rPr>
              <a:t>a) </a:t>
            </a:r>
            <a:r>
              <a:rPr lang="en-US" sz="3600">
                <a:latin typeface="Times New Roman" pitchFamily="18" charset="0"/>
                <a:cs typeface="Calibri" pitchFamily="34" charset="0"/>
              </a:rPr>
              <a:t>Ông đã mày mò tìm cách sản xuất sơn, rồi mở hàng sơn Tắc Kè ở Hải Phòng.</a:t>
            </a:r>
            <a:endParaRPr lang="en-US" sz="3600">
              <a:latin typeface="Times New Roman" pitchFamily="18" charset="0"/>
              <a:cs typeface="Times New Roman" pitchFamily="18" charset="0"/>
            </a:endParaRPr>
          </a:p>
        </p:txBody>
      </p:sp>
      <p:sp>
        <p:nvSpPr>
          <p:cNvPr id="7" name="Rectangle 6"/>
          <p:cNvSpPr>
            <a:spLocks noChangeArrowheads="1"/>
          </p:cNvSpPr>
          <p:nvPr/>
        </p:nvSpPr>
        <p:spPr bwMode="auto">
          <a:xfrm>
            <a:off x="1400175" y="3243263"/>
            <a:ext cx="9464675" cy="1365250"/>
          </a:xfrm>
          <a:prstGeom prst="rect">
            <a:avLst/>
          </a:prstGeom>
          <a:noFill/>
          <a:ln w="9525">
            <a:noFill/>
            <a:miter lim="800000"/>
            <a:headEnd/>
            <a:tailEnd/>
          </a:ln>
        </p:spPr>
        <p:txBody>
          <a:bodyPr>
            <a:spAutoFit/>
          </a:bodyPr>
          <a:lstStyle/>
          <a:p>
            <a:pPr algn="just">
              <a:lnSpc>
                <a:spcPct val="120000"/>
              </a:lnSpc>
            </a:pPr>
            <a:r>
              <a:rPr lang="en-US" sz="3600">
                <a:latin typeface="Times New Roman" pitchFamily="18" charset="0"/>
                <a:cs typeface="Times New Roman" pitchFamily="18" charset="0"/>
              </a:rPr>
              <a:t>b) </a:t>
            </a:r>
            <a:r>
              <a:rPr lang="en-US" sz="3600">
                <a:latin typeface="Times New Roman" pitchFamily="18" charset="0"/>
                <a:cs typeface="Calibri" pitchFamily="34" charset="0"/>
              </a:rPr>
              <a:t>Ở Việt Bắc, ông làm vải nhựa cách điện, giấy than, mực in, vải mưa,...</a:t>
            </a:r>
            <a:endParaRPr lang="en-US" sz="3600">
              <a:latin typeface="Times New Roman" pitchFamily="18" charset="0"/>
              <a:cs typeface="Times New Roman" pitchFamily="18" charset="0"/>
            </a:endParaRPr>
          </a:p>
        </p:txBody>
      </p:sp>
      <p:sp>
        <p:nvSpPr>
          <p:cNvPr id="8" name="Rectangle 7"/>
          <p:cNvSpPr>
            <a:spLocks noChangeArrowheads="1"/>
          </p:cNvSpPr>
          <p:nvPr/>
        </p:nvSpPr>
        <p:spPr bwMode="auto">
          <a:xfrm>
            <a:off x="1500188" y="4779963"/>
            <a:ext cx="9183687" cy="1420812"/>
          </a:xfrm>
          <a:prstGeom prst="rect">
            <a:avLst/>
          </a:prstGeom>
          <a:noFill/>
          <a:ln w="9525">
            <a:noFill/>
            <a:miter lim="800000"/>
            <a:headEnd/>
            <a:tailEnd/>
          </a:ln>
        </p:spPr>
        <p:txBody>
          <a:bodyPr>
            <a:spAutoFit/>
          </a:bodyPr>
          <a:lstStyle/>
          <a:p>
            <a:pPr algn="just">
              <a:lnSpc>
                <a:spcPct val="120000"/>
              </a:lnSpc>
            </a:pPr>
            <a:r>
              <a:rPr lang="en-US" sz="3600">
                <a:latin typeface="Times New Roman" pitchFamily="18" charset="0"/>
                <a:cs typeface="Times New Roman" pitchFamily="18" charset="0"/>
              </a:rPr>
              <a:t>c) </a:t>
            </a:r>
            <a:r>
              <a:rPr lang="en-US" sz="3600">
                <a:latin typeface="Times New Roman" pitchFamily="18" charset="0"/>
                <a:cs typeface="Calibri" pitchFamily="34" charset="0"/>
              </a:rPr>
              <a:t>Ngày nay, ở Hải Phòng có đường phố mang tên ông.</a:t>
            </a:r>
            <a:endParaRPr lang="en-US" sz="36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xit" presetSubtype="10" fill="hold" grpId="1" nodeType="withEffect">
                                  <p:stCondLst>
                                    <p:cond delay="0"/>
                                  </p:stCondLst>
                                  <p:childTnLst>
                                    <p:animEffect transition="out" filter="randombar(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xit" presetSubtype="10" fill="hold" grpId="1" nodeType="withEffect">
                                  <p:stCondLst>
                                    <p:cond delay="0"/>
                                  </p:stCondLst>
                                  <p:childTnLst>
                                    <p:animEffect transition="out" filter="randombar(horizont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randombar(horizontal)">
                                      <p:cBhvr>
                                        <p:cTn id="38" dur="500"/>
                                        <p:tgtEl>
                                          <p:spTgt spid="3"/>
                                        </p:tgtEl>
                                      </p:cBhvr>
                                    </p:animEffect>
                                  </p:childTnLst>
                                </p:cTn>
                              </p:par>
                              <p:par>
                                <p:cTn id="39" presetID="14" presetClass="exit" presetSubtype="10" fill="hold" grpId="1" nodeType="withEffect">
                                  <p:stCondLst>
                                    <p:cond delay="0"/>
                                  </p:stCondLst>
                                  <p:childTnLst>
                                    <p:animEffect transition="out" filter="randombar(horizontal)">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6" grpId="1"/>
      <p:bldP spid="7" grpId="0"/>
      <p:bldP spid="7"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6"/>
          <p:cNvGrpSpPr>
            <a:grpSpLocks/>
          </p:cNvGrpSpPr>
          <p:nvPr/>
        </p:nvGrpSpPr>
        <p:grpSpPr bwMode="auto">
          <a:xfrm>
            <a:off x="0" y="-255588"/>
            <a:ext cx="12107863" cy="7113588"/>
            <a:chOff x="0" y="-5789"/>
            <a:chExt cx="12107119" cy="6858000"/>
          </a:xfrm>
        </p:grpSpPr>
        <p:pic>
          <p:nvPicPr>
            <p:cNvPr id="41990" name="Picture 1">
              <a:hlinkClick r:id="rId2" action="ppaction://hlinksldjump"/>
            </p:cNvPr>
            <p:cNvPicPr>
              <a:picLocks noChangeAspect="1"/>
            </p:cNvPicPr>
            <p:nvPr/>
          </p:nvPicPr>
          <p:blipFill>
            <a:blip r:embed="rId3"/>
            <a:srcRect/>
            <a:stretch>
              <a:fillRect/>
            </a:stretch>
          </p:blipFill>
          <p:spPr bwMode="auto">
            <a:xfrm>
              <a:off x="0" y="-5789"/>
              <a:ext cx="12107119" cy="6858000"/>
            </a:xfrm>
            <a:prstGeom prst="rect">
              <a:avLst/>
            </a:prstGeom>
            <a:noFill/>
            <a:ln w="9525">
              <a:noFill/>
              <a:miter lim="800000"/>
              <a:headEnd/>
              <a:tailEnd/>
            </a:ln>
          </p:spPr>
        </p:pic>
        <p:sp>
          <p:nvSpPr>
            <p:cNvPr id="3" name="Rectangle 2"/>
            <p:cNvSpPr/>
            <p:nvPr/>
          </p:nvSpPr>
          <p:spPr>
            <a:xfrm>
              <a:off x="7732238" y="1523143"/>
              <a:ext cx="4374881" cy="4918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41986" name="Picture 4">
            <a:hlinkClick r:id="rId4" action="ppaction://hlinksldjump"/>
          </p:cNvPr>
          <p:cNvPicPr>
            <a:picLocks noChangeAspect="1"/>
          </p:cNvPicPr>
          <p:nvPr/>
        </p:nvPicPr>
        <p:blipFill>
          <a:blip r:embed="rId5"/>
          <a:srcRect/>
          <a:stretch>
            <a:fillRect/>
          </a:stretch>
        </p:blipFill>
        <p:spPr bwMode="auto">
          <a:xfrm>
            <a:off x="7550150" y="3611563"/>
            <a:ext cx="4641850" cy="1979612"/>
          </a:xfrm>
          <a:prstGeom prst="rect">
            <a:avLst/>
          </a:prstGeom>
          <a:noFill/>
          <a:ln w="9525">
            <a:noFill/>
            <a:miter lim="800000"/>
            <a:headEnd/>
            <a:tailEnd/>
          </a:ln>
        </p:spPr>
      </p:pic>
      <p:pic>
        <p:nvPicPr>
          <p:cNvPr id="41987" name="Picture 5">
            <a:hlinkClick r:id="" action="ppaction://hlinkshowjump?jump=nextslide"/>
          </p:cNvPr>
          <p:cNvPicPr>
            <a:picLocks noChangeAspect="1"/>
          </p:cNvPicPr>
          <p:nvPr/>
        </p:nvPicPr>
        <p:blipFill>
          <a:blip r:embed="rId6"/>
          <a:srcRect/>
          <a:stretch>
            <a:fillRect/>
          </a:stretch>
        </p:blipFill>
        <p:spPr bwMode="auto">
          <a:xfrm>
            <a:off x="6956425" y="0"/>
            <a:ext cx="5151438" cy="3709988"/>
          </a:xfrm>
          <a:prstGeom prst="rect">
            <a:avLst/>
          </a:prstGeom>
          <a:noFill/>
          <a:ln w="9525">
            <a:noFill/>
            <a:miter lim="800000"/>
            <a:headEnd/>
            <a:tailEnd/>
          </a:ln>
        </p:spPr>
      </p:pic>
      <p:sp>
        <p:nvSpPr>
          <p:cNvPr id="8" name="Rectangle 7">
            <a:hlinkClick r:id="rId7" action="ppaction://hlinksldjump"/>
          </p:cNvPr>
          <p:cNvSpPr/>
          <p:nvPr/>
        </p:nvSpPr>
        <p:spPr>
          <a:xfrm>
            <a:off x="179388" y="4600575"/>
            <a:ext cx="2489200" cy="9429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b="1" dirty="0">
                <a:solidFill>
                  <a:schemeClr val="accent1">
                    <a:lumMod val="50000"/>
                  </a:schemeClr>
                </a:solidFill>
                <a:latin typeface="Times New Roman" panose="02020603050405020304" pitchFamily="18" charset="0"/>
                <a:cs typeface="Times New Roman" panose="02020603050405020304" pitchFamily="18" charset="0"/>
              </a:rPr>
              <a:t>Phú Quốc</a:t>
            </a:r>
            <a:endParaRPr lang="en-U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Rectangle 9">
            <a:hlinkClick r:id="rId8" action="ppaction://hlinksldjump"/>
          </p:cNvPr>
          <p:cNvSpPr/>
          <p:nvPr/>
        </p:nvSpPr>
        <p:spPr>
          <a:xfrm>
            <a:off x="168275" y="5630863"/>
            <a:ext cx="2487613" cy="11699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400" b="1" dirty="0">
                <a:solidFill>
                  <a:schemeClr val="accent1">
                    <a:lumMod val="50000"/>
                  </a:schemeClr>
                </a:solidFill>
                <a:latin typeface="Times New Roman" panose="02020603050405020304" pitchFamily="18" charset="0"/>
                <a:cs typeface="Times New Roman" panose="02020603050405020304" pitchFamily="18" charset="0"/>
              </a:rPr>
              <a:t>Quần đảo Thổ Chu</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6"/>
          <p:cNvGrpSpPr>
            <a:grpSpLocks/>
          </p:cNvGrpSpPr>
          <p:nvPr/>
        </p:nvGrpSpPr>
        <p:grpSpPr bwMode="auto">
          <a:xfrm>
            <a:off x="1193800" y="2054225"/>
            <a:ext cx="9823450" cy="2463800"/>
            <a:chOff x="1349297" y="447824"/>
            <a:chExt cx="9824224" cy="2464420"/>
          </a:xfrm>
        </p:grpSpPr>
        <p:grpSp>
          <p:nvGrpSpPr>
            <p:cNvPr id="75778" name="Group 1"/>
            <p:cNvGrpSpPr>
              <a:grpSpLocks/>
            </p:cNvGrpSpPr>
            <p:nvPr/>
          </p:nvGrpSpPr>
          <p:grpSpPr bwMode="auto">
            <a:xfrm>
              <a:off x="1349297" y="447824"/>
              <a:ext cx="9824224" cy="2464420"/>
              <a:chOff x="1315843" y="892097"/>
              <a:chExt cx="9824224" cy="1382751"/>
            </a:xfrm>
          </p:grpSpPr>
          <p:sp>
            <p:nvSpPr>
              <p:cNvPr id="3" name="Pentagon 2"/>
              <p:cNvSpPr/>
              <p:nvPr/>
            </p:nvSpPr>
            <p:spPr>
              <a:xfrm>
                <a:off x="1315843" y="892097"/>
                <a:ext cx="9824224" cy="1382751"/>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solidFill>
                    <a:schemeClr val="tx1"/>
                  </a:solidFill>
                </a:endParaRPr>
              </a:p>
            </p:txBody>
          </p:sp>
          <p:cxnSp>
            <p:nvCxnSpPr>
              <p:cNvPr id="4" name="Straight Connector 3"/>
              <p:cNvCxnSpPr/>
              <p:nvPr/>
            </p:nvCxnSpPr>
            <p:spPr>
              <a:xfrm>
                <a:off x="1673059" y="2074385"/>
                <a:ext cx="82874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73059" y="1145126"/>
                <a:ext cx="82874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5779" name="Rectangle 5"/>
            <p:cNvSpPr>
              <a:spLocks noChangeArrowheads="1"/>
            </p:cNvSpPr>
            <p:nvPr/>
          </p:nvSpPr>
          <p:spPr bwMode="auto">
            <a:xfrm>
              <a:off x="1706136" y="1017802"/>
              <a:ext cx="8287755" cy="1569660"/>
            </a:xfrm>
            <a:prstGeom prst="rect">
              <a:avLst/>
            </a:prstGeom>
            <a:noFill/>
            <a:ln w="9525">
              <a:noFill/>
              <a:miter lim="800000"/>
              <a:headEnd/>
              <a:tailEnd/>
            </a:ln>
          </p:spPr>
          <p:txBody>
            <a:bodyPr>
              <a:spAutoFit/>
            </a:bodyPr>
            <a:lstStyle/>
            <a:p>
              <a:pPr algn="just">
                <a:lnSpc>
                  <a:spcPct val="120000"/>
                </a:lnSpc>
              </a:pPr>
              <a:r>
                <a:rPr lang="vi-VN" sz="4000">
                  <a:latin typeface="Times New Roman" pitchFamily="18" charset="0"/>
                  <a:cs typeface="Times New Roman" pitchFamily="18" charset="0"/>
                </a:rPr>
                <a:t>   </a:t>
              </a:r>
              <a:r>
                <a:rPr lang="en-US" sz="4000">
                  <a:latin typeface="Times New Roman" pitchFamily="18" charset="0"/>
                  <a:cs typeface="Times New Roman" pitchFamily="18" charset="0"/>
                </a:rPr>
                <a:t>Cụm từ chỉ địa điểm thường đứng ở vị trí nào trong câu?</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p:cNvPicPr>
            <a:picLocks noChangeAspect="1"/>
          </p:cNvPicPr>
          <p:nvPr/>
        </p:nvPicPr>
        <p:blipFill>
          <a:blip r:embed="rId2"/>
          <a:srcRect/>
          <a:stretch>
            <a:fillRect/>
          </a:stretch>
        </p:blipFill>
        <p:spPr bwMode="auto">
          <a:xfrm>
            <a:off x="869950" y="984250"/>
            <a:ext cx="10515600" cy="526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81088" y="2152650"/>
            <a:ext cx="9925050" cy="2457450"/>
          </a:xfrm>
          <a:prstGeom prst="rect">
            <a:avLst/>
          </a:prstGeom>
          <a:solidFill>
            <a:srgbClr val="C6F47C"/>
          </a:solidFill>
          <a:ln w="9525">
            <a:noFill/>
            <a:miter lim="800000"/>
            <a:headEnd/>
            <a:tailEnd/>
          </a:ln>
        </p:spPr>
        <p:txBody>
          <a:bodyPr>
            <a:spAutoFit/>
          </a:bodyPr>
          <a:lstStyle/>
          <a:p>
            <a:pPr algn="just">
              <a:lnSpc>
                <a:spcPct val="120000"/>
              </a:lnSpc>
            </a:pPr>
            <a:r>
              <a:rPr lang="vi-VN" sz="3200">
                <a:latin typeface="Times New Roman" pitchFamily="18" charset="0"/>
                <a:ea typeface="Calibri" pitchFamily="34" charset="0"/>
                <a:cs typeface="Times New Roman" pitchFamily="18" charset="0"/>
              </a:rPr>
              <a:t>a) </a:t>
            </a:r>
            <a:r>
              <a:rPr lang="nl-NL" sz="3200">
                <a:latin typeface="Times New Roman" pitchFamily="18" charset="0"/>
                <a:ea typeface="Calibri" pitchFamily="34" charset="0"/>
                <a:cs typeface="Times New Roman" pitchFamily="18" charset="0"/>
              </a:rPr>
              <a:t>Ông đã làm được những việc mà trước đó chưa ai thành công: mày mò tìm cách sản xuất sơn, mở ra hãng sơn của người Việt Nam, làm sơn có giá rẻ hơn sơn</a:t>
            </a:r>
            <a:r>
              <a:rPr lang="vi-VN" sz="3200">
                <a:latin typeface="Times New Roman" pitchFamily="18" charset="0"/>
                <a:ea typeface="Calibri" pitchFamily="34" charset="0"/>
                <a:cs typeface="Times New Roman" pitchFamily="18" charset="0"/>
              </a:rPr>
              <a:t> </a:t>
            </a:r>
            <a:r>
              <a:rPr lang="nl-NL" sz="3200">
                <a:latin typeface="Times New Roman" pitchFamily="18" charset="0"/>
                <a:ea typeface="Calibri" pitchFamily="34" charset="0"/>
                <a:cs typeface="Times New Roman" pitchFamily="18" charset="0"/>
              </a:rPr>
              <a:t>ngoại mà chất lượng tốt.</a:t>
            </a:r>
            <a:endParaRPr lang="en-US" sz="3200">
              <a:latin typeface="Times New Roman" pitchFamily="18" charset="0"/>
              <a:ea typeface="Calibri" pitchFamily="34" charset="0"/>
              <a:cs typeface="Times New Roman" pitchFamily="18" charset="0"/>
            </a:endParaRPr>
          </a:p>
        </p:txBody>
      </p:sp>
      <p:sp>
        <p:nvSpPr>
          <p:cNvPr id="3" name="Rectangle 2"/>
          <p:cNvSpPr>
            <a:spLocks noChangeArrowheads="1"/>
          </p:cNvSpPr>
          <p:nvPr/>
        </p:nvSpPr>
        <p:spPr bwMode="auto">
          <a:xfrm>
            <a:off x="1081088" y="4694238"/>
            <a:ext cx="10002837" cy="1865312"/>
          </a:xfrm>
          <a:prstGeom prst="rect">
            <a:avLst/>
          </a:prstGeom>
          <a:solidFill>
            <a:srgbClr val="C6F47C"/>
          </a:solidFill>
          <a:ln w="9525">
            <a:noFill/>
            <a:miter lim="800000"/>
            <a:headEnd/>
            <a:tailEnd/>
          </a:ln>
        </p:spPr>
        <p:txBody>
          <a:bodyPr>
            <a:spAutoFit/>
          </a:bodyPr>
          <a:lstStyle/>
          <a:p>
            <a:pPr algn="just">
              <a:lnSpc>
                <a:spcPct val="120000"/>
              </a:lnSpc>
            </a:pPr>
            <a:r>
              <a:rPr lang="nl-NL" sz="3200">
                <a:latin typeface="Times New Roman" pitchFamily="18" charset="0"/>
                <a:ea typeface="Calibri" pitchFamily="34" charset="0"/>
                <a:cs typeface="Times New Roman" pitchFamily="18" charset="0"/>
              </a:rPr>
              <a:t>b) Ông vẫn tiếp tục nghiên cứu, tạo ra nhiều sản phẩm phục vụ kháng chiến: vải nhựa cách điện, giấy than, mực in, vải mưa,...</a:t>
            </a:r>
            <a:endParaRPr lang="en-US" sz="3200">
              <a:latin typeface="Times New Roman" pitchFamily="18" charset="0"/>
              <a:ea typeface="Calibri" pitchFamily="34" charset="0"/>
              <a:cs typeface="Times New Roman" pitchFamily="18" charset="0"/>
            </a:endParaRPr>
          </a:p>
        </p:txBody>
      </p:sp>
      <p:sp>
        <p:nvSpPr>
          <p:cNvPr id="77827" name="TextBox 3"/>
          <p:cNvSpPr txBox="1">
            <a:spLocks noChangeArrowheads="1"/>
          </p:cNvSpPr>
          <p:nvPr/>
        </p:nvSpPr>
        <p:spPr bwMode="auto">
          <a:xfrm>
            <a:off x="1081088" y="279400"/>
            <a:ext cx="10169525" cy="1754188"/>
          </a:xfrm>
          <a:prstGeom prst="rect">
            <a:avLst/>
          </a:prstGeom>
          <a:solidFill>
            <a:schemeClr val="bg1"/>
          </a:solidFill>
          <a:ln w="9525">
            <a:noFill/>
            <a:miter lim="800000"/>
            <a:headEnd/>
            <a:tailEnd/>
          </a:ln>
        </p:spPr>
        <p:txBody>
          <a:bodyPr>
            <a:spAutoFit/>
          </a:bodyPr>
          <a:lstStyle/>
          <a:p>
            <a:r>
              <a:rPr lang="vi-VN" sz="3600" b="1">
                <a:solidFill>
                  <a:srgbClr val="00CC00"/>
                </a:solidFill>
                <a:latin typeface="Times New Roman" pitchFamily="18" charset="0"/>
                <a:cs typeface="Times New Roman" pitchFamily="18" charset="0"/>
              </a:rPr>
              <a:t>2. </a:t>
            </a:r>
            <a:r>
              <a:rPr lang="vi-VN" sz="3600">
                <a:latin typeface="Times New Roman" pitchFamily="18" charset="0"/>
                <a:cs typeface="Times New Roman" pitchFamily="18" charset="0"/>
              </a:rPr>
              <a:t>Dựa theo nội dung các câu a, b ở bài tập trên , viết tiếp vào vở câu có sử dụng </a:t>
            </a:r>
            <a:r>
              <a:rPr lang="vi-VN" sz="3600">
                <a:solidFill>
                  <a:srgbClr val="FF0000"/>
                </a:solidFill>
                <a:latin typeface="Times New Roman" pitchFamily="18" charset="0"/>
                <a:cs typeface="Times New Roman" pitchFamily="18" charset="0"/>
              </a:rPr>
              <a:t>dấu hai chấm </a:t>
            </a:r>
            <a:r>
              <a:rPr lang="vi-VN" sz="3600">
                <a:latin typeface="Times New Roman" pitchFamily="18" charset="0"/>
                <a:cs typeface="Times New Roman" pitchFamily="18" charset="0"/>
              </a:rPr>
              <a:t>để báo hiệu bộ phận liệt kê:</a:t>
            </a:r>
            <a:endParaRPr lang="en-US" sz="3600">
              <a:latin typeface="Times New Roman" pitchFamily="18" charset="0"/>
              <a:cs typeface="Times New Roman" pitchFamily="18" charset="0"/>
            </a:endParaRPr>
          </a:p>
        </p:txBody>
      </p:sp>
      <p:sp>
        <p:nvSpPr>
          <p:cNvPr id="5" name="Rectangle 4"/>
          <p:cNvSpPr>
            <a:spLocks noChangeArrowheads="1"/>
          </p:cNvSpPr>
          <p:nvPr/>
        </p:nvSpPr>
        <p:spPr bwMode="auto">
          <a:xfrm>
            <a:off x="1081088" y="2152650"/>
            <a:ext cx="9925050" cy="2457450"/>
          </a:xfrm>
          <a:prstGeom prst="rect">
            <a:avLst/>
          </a:prstGeom>
          <a:noFill/>
          <a:ln w="9525">
            <a:noFill/>
            <a:miter lim="800000"/>
            <a:headEnd/>
            <a:tailEnd/>
          </a:ln>
        </p:spPr>
        <p:txBody>
          <a:bodyPr>
            <a:spAutoFit/>
          </a:bodyPr>
          <a:lstStyle/>
          <a:p>
            <a:pPr algn="just">
              <a:lnSpc>
                <a:spcPct val="120000"/>
              </a:lnSpc>
            </a:pPr>
            <a:r>
              <a:rPr lang="vi-VN" sz="3200">
                <a:latin typeface="Times New Roman" pitchFamily="18" charset="0"/>
                <a:ea typeface="Calibri" pitchFamily="34" charset="0"/>
                <a:cs typeface="Times New Roman" pitchFamily="18" charset="0"/>
              </a:rPr>
              <a:t>a) </a:t>
            </a:r>
            <a:r>
              <a:rPr lang="nl-NL" sz="3200">
                <a:latin typeface="Times New Roman" pitchFamily="18" charset="0"/>
                <a:ea typeface="Calibri" pitchFamily="34" charset="0"/>
                <a:cs typeface="Times New Roman" pitchFamily="18" charset="0"/>
              </a:rPr>
              <a:t>Ông đã làm được những việc mà trước đó chưa ai thành công</a:t>
            </a:r>
            <a:r>
              <a:rPr lang="nl-NL" sz="3200" b="1">
                <a:solidFill>
                  <a:srgbClr val="FF0000"/>
                </a:solidFill>
                <a:latin typeface="Times New Roman" pitchFamily="18" charset="0"/>
                <a:ea typeface="Calibri" pitchFamily="34" charset="0"/>
                <a:cs typeface="Times New Roman" pitchFamily="18" charset="0"/>
              </a:rPr>
              <a:t>:</a:t>
            </a:r>
            <a:r>
              <a:rPr lang="nl-NL" sz="3200">
                <a:solidFill>
                  <a:srgbClr val="FF0000"/>
                </a:solidFill>
                <a:latin typeface="Times New Roman" pitchFamily="18" charset="0"/>
                <a:ea typeface="Calibri" pitchFamily="34" charset="0"/>
                <a:cs typeface="Times New Roman" pitchFamily="18" charset="0"/>
              </a:rPr>
              <a:t> mày mò tìm cách sản xuất sơn, mở ra hãng sơn của người Việt Nam, làm sơn có giá rẻ hơn sơn</a:t>
            </a:r>
            <a:r>
              <a:rPr lang="vi-VN" sz="3200">
                <a:solidFill>
                  <a:srgbClr val="FF0000"/>
                </a:solidFill>
                <a:latin typeface="Times New Roman" pitchFamily="18" charset="0"/>
                <a:ea typeface="Calibri" pitchFamily="34" charset="0"/>
                <a:cs typeface="Times New Roman" pitchFamily="18" charset="0"/>
              </a:rPr>
              <a:t> </a:t>
            </a:r>
            <a:r>
              <a:rPr lang="nl-NL" sz="3200">
                <a:solidFill>
                  <a:srgbClr val="FF0000"/>
                </a:solidFill>
                <a:latin typeface="Times New Roman" pitchFamily="18" charset="0"/>
                <a:ea typeface="Calibri" pitchFamily="34" charset="0"/>
                <a:cs typeface="Times New Roman" pitchFamily="18" charset="0"/>
              </a:rPr>
              <a:t>ngoại mà chất lượng tốt.</a:t>
            </a:r>
            <a:endParaRPr lang="en-US" sz="3200">
              <a:solidFill>
                <a:srgbClr val="FF0000"/>
              </a:solidFill>
              <a:latin typeface="Times New Roman" pitchFamily="18" charset="0"/>
              <a:ea typeface="Calibri" pitchFamily="34" charset="0"/>
              <a:cs typeface="Times New Roman" pitchFamily="18" charset="0"/>
            </a:endParaRPr>
          </a:p>
        </p:txBody>
      </p:sp>
      <p:sp>
        <p:nvSpPr>
          <p:cNvPr id="6" name="Rectangle 5"/>
          <p:cNvSpPr>
            <a:spLocks noChangeArrowheads="1"/>
          </p:cNvSpPr>
          <p:nvPr/>
        </p:nvSpPr>
        <p:spPr bwMode="auto">
          <a:xfrm>
            <a:off x="1081088" y="4694238"/>
            <a:ext cx="10002837" cy="1865312"/>
          </a:xfrm>
          <a:prstGeom prst="rect">
            <a:avLst/>
          </a:prstGeom>
          <a:noFill/>
          <a:ln w="9525">
            <a:noFill/>
            <a:miter lim="800000"/>
            <a:headEnd/>
            <a:tailEnd/>
          </a:ln>
        </p:spPr>
        <p:txBody>
          <a:bodyPr>
            <a:spAutoFit/>
          </a:bodyPr>
          <a:lstStyle/>
          <a:p>
            <a:pPr algn="just">
              <a:lnSpc>
                <a:spcPct val="120000"/>
              </a:lnSpc>
            </a:pPr>
            <a:r>
              <a:rPr lang="nl-NL" sz="3200">
                <a:latin typeface="Times New Roman" pitchFamily="18" charset="0"/>
                <a:ea typeface="Calibri" pitchFamily="34" charset="0"/>
                <a:cs typeface="Times New Roman" pitchFamily="18" charset="0"/>
              </a:rPr>
              <a:t>b) Ông vẫn tiếp tục nghiên cứu, tạo ra nhiều sản phẩm phục vụ kháng chiến</a:t>
            </a:r>
            <a:r>
              <a:rPr lang="nl-NL" sz="3200" b="1">
                <a:solidFill>
                  <a:srgbClr val="FF0000"/>
                </a:solidFill>
                <a:latin typeface="Times New Roman" pitchFamily="18" charset="0"/>
                <a:ea typeface="Calibri" pitchFamily="34" charset="0"/>
                <a:cs typeface="Times New Roman" pitchFamily="18" charset="0"/>
              </a:rPr>
              <a:t>:</a:t>
            </a:r>
            <a:r>
              <a:rPr lang="nl-NL" sz="3200">
                <a:solidFill>
                  <a:srgbClr val="FF0000"/>
                </a:solidFill>
                <a:latin typeface="Times New Roman" pitchFamily="18" charset="0"/>
                <a:ea typeface="Calibri" pitchFamily="34" charset="0"/>
                <a:cs typeface="Times New Roman" pitchFamily="18" charset="0"/>
              </a:rPr>
              <a:t> vải nhựa cách điện, giấy than, mực in, vải mưa,...</a:t>
            </a:r>
            <a:endParaRPr lang="en-US" sz="3200">
              <a:solidFill>
                <a:srgbClr val="FF0000"/>
              </a:solidFill>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2035175" y="1022350"/>
            <a:ext cx="6281738" cy="708025"/>
          </a:xfrm>
          <a:prstGeom prst="rect">
            <a:avLst/>
          </a:prstGeom>
          <a:noFill/>
          <a:ln w="9525">
            <a:noFill/>
            <a:miter lim="800000"/>
            <a:headEnd/>
            <a:tailEnd/>
          </a:ln>
        </p:spPr>
        <p:txBody>
          <a:bodyPr wrap="none">
            <a:spAutoFit/>
          </a:bodyPr>
          <a:lstStyle/>
          <a:p>
            <a:r>
              <a:rPr lang="en-US" sz="4000">
                <a:latin typeface="Times New Roman" pitchFamily="18" charset="0"/>
                <a:cs typeface="Times New Roman" pitchFamily="18" charset="0"/>
              </a:rPr>
              <a:t>Dấu hai chấm có tác dụng gì?</a:t>
            </a:r>
            <a:endParaRPr lang="en-US" sz="4000">
              <a:latin typeface="Calibri" pitchFamily="34" charset="0"/>
            </a:endParaRPr>
          </a:p>
        </p:txBody>
      </p:sp>
      <p:sp>
        <p:nvSpPr>
          <p:cNvPr id="3" name="Rectangle 2"/>
          <p:cNvSpPr>
            <a:spLocks noChangeArrowheads="1"/>
          </p:cNvSpPr>
          <p:nvPr/>
        </p:nvSpPr>
        <p:spPr bwMode="auto">
          <a:xfrm>
            <a:off x="2035175" y="2085975"/>
            <a:ext cx="8428038" cy="2800350"/>
          </a:xfrm>
          <a:prstGeom prst="rect">
            <a:avLst/>
          </a:prstGeom>
          <a:noFill/>
          <a:ln w="9525">
            <a:noFill/>
            <a:miter lim="800000"/>
            <a:headEnd/>
            <a:tailEnd/>
          </a:ln>
        </p:spPr>
        <p:txBody>
          <a:bodyPr>
            <a:spAutoFit/>
          </a:bodyPr>
          <a:lstStyle/>
          <a:p>
            <a:r>
              <a:rPr lang="vi-VN" sz="4400">
                <a:solidFill>
                  <a:srgbClr val="FF0000"/>
                </a:solidFill>
                <a:latin typeface="Times New Roman" pitchFamily="18" charset="0"/>
                <a:cs typeface="Times New Roman" pitchFamily="18" charset="0"/>
              </a:rPr>
              <a:t>   </a:t>
            </a:r>
            <a:r>
              <a:rPr lang="nl-NL" sz="4400">
                <a:solidFill>
                  <a:srgbClr val="FF0000"/>
                </a:solidFill>
                <a:latin typeface="Times New Roman" pitchFamily="18" charset="0"/>
                <a:cs typeface="Times New Roman" pitchFamily="18" charset="0"/>
              </a:rPr>
              <a:t>Dùng để báo hiệu phần liệt kê các sự vật( hoạt động, đặc điểm) liên quan hoặc báo hiệu phần giải thích cho bộ phận đứng trước nó.</a:t>
            </a:r>
            <a:endParaRPr lang="en-US" sz="440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TextBox 2">
            <a:extLst>
              <a:ext uri="{FF2B5EF4-FFF2-40B4-BE49-F238E27FC236}"/>
            </a:extLst>
          </p:cNvPr>
          <p:cNvSpPr txBox="1"/>
          <p:nvPr/>
        </p:nvSpPr>
        <p:spPr>
          <a:xfrm>
            <a:off x="2020888" y="2298700"/>
            <a:ext cx="9691687" cy="2386013"/>
          </a:xfrm>
          <a:prstGeom prst="rect">
            <a:avLst/>
          </a:prstGeom>
        </p:spPr>
        <p:txBody>
          <a:bodyPr anchor="ctr">
            <a:normAutofit/>
          </a:bodyPr>
          <a:lstStyle>
            <a:defPPr>
              <a:defRPr lang="zh-CN"/>
            </a:defPPr>
            <a:lvl1pPr marL="0" algn="l" defTabSz="913905" rtl="0" eaLnBrk="1" latinLnBrk="0" hangingPunct="1">
              <a:defRPr sz="1800" kern="1200">
                <a:solidFill>
                  <a:schemeClr val="tx1"/>
                </a:solidFill>
                <a:latin typeface="+mn-lt"/>
                <a:ea typeface="+mn-ea"/>
                <a:cs typeface="+mn-cs"/>
              </a:defRPr>
            </a:lvl1pPr>
            <a:lvl2pPr marL="456938" algn="l" defTabSz="913905" rtl="0" eaLnBrk="1" latinLnBrk="0" hangingPunct="1">
              <a:defRPr sz="1800" kern="1200">
                <a:solidFill>
                  <a:schemeClr val="tx1"/>
                </a:solidFill>
                <a:latin typeface="+mn-lt"/>
                <a:ea typeface="+mn-ea"/>
                <a:cs typeface="+mn-cs"/>
              </a:defRPr>
            </a:lvl2pPr>
            <a:lvl3pPr marL="913905" algn="l" defTabSz="913905" rtl="0" eaLnBrk="1" latinLnBrk="0" hangingPunct="1">
              <a:defRPr sz="1800" kern="1200">
                <a:solidFill>
                  <a:schemeClr val="tx1"/>
                </a:solidFill>
                <a:latin typeface="+mn-lt"/>
                <a:ea typeface="+mn-ea"/>
                <a:cs typeface="+mn-cs"/>
              </a:defRPr>
            </a:lvl3pPr>
            <a:lvl4pPr marL="1370852" algn="l" defTabSz="913905" rtl="0" eaLnBrk="1" latinLnBrk="0" hangingPunct="1">
              <a:defRPr sz="1800" kern="1200">
                <a:solidFill>
                  <a:schemeClr val="tx1"/>
                </a:solidFill>
                <a:latin typeface="+mn-lt"/>
                <a:ea typeface="+mn-ea"/>
                <a:cs typeface="+mn-cs"/>
              </a:defRPr>
            </a:lvl4pPr>
            <a:lvl5pPr marL="1827809" algn="l" defTabSz="913905" rtl="0" eaLnBrk="1" latinLnBrk="0" hangingPunct="1">
              <a:defRPr sz="1800" kern="1200">
                <a:solidFill>
                  <a:schemeClr val="tx1"/>
                </a:solidFill>
                <a:latin typeface="+mn-lt"/>
                <a:ea typeface="+mn-ea"/>
                <a:cs typeface="+mn-cs"/>
              </a:defRPr>
            </a:lvl5pPr>
            <a:lvl6pPr marL="2284746" algn="l" defTabSz="913905" rtl="0" eaLnBrk="1" latinLnBrk="0" hangingPunct="1">
              <a:defRPr sz="1800" kern="1200">
                <a:solidFill>
                  <a:schemeClr val="tx1"/>
                </a:solidFill>
                <a:latin typeface="+mn-lt"/>
                <a:ea typeface="+mn-ea"/>
                <a:cs typeface="+mn-cs"/>
              </a:defRPr>
            </a:lvl6pPr>
            <a:lvl7pPr marL="2741684" algn="l" defTabSz="913905" rtl="0" eaLnBrk="1" latinLnBrk="0" hangingPunct="1">
              <a:defRPr sz="1800" kern="1200">
                <a:solidFill>
                  <a:schemeClr val="tx1"/>
                </a:solidFill>
                <a:latin typeface="+mn-lt"/>
                <a:ea typeface="+mn-ea"/>
                <a:cs typeface="+mn-cs"/>
              </a:defRPr>
            </a:lvl7pPr>
            <a:lvl8pPr marL="3198640" algn="l" defTabSz="913905" rtl="0" eaLnBrk="1" latinLnBrk="0" hangingPunct="1">
              <a:defRPr sz="1800" kern="1200">
                <a:solidFill>
                  <a:schemeClr val="tx1"/>
                </a:solidFill>
                <a:latin typeface="+mn-lt"/>
                <a:ea typeface="+mn-ea"/>
                <a:cs typeface="+mn-cs"/>
              </a:defRPr>
            </a:lvl8pPr>
            <a:lvl9pPr marL="3655588" algn="l" defTabSz="913905" rtl="0" eaLnBrk="1" latinLnBrk="0" hangingPunct="1">
              <a:defRPr sz="1800" kern="1200">
                <a:solidFill>
                  <a:schemeClr val="tx1"/>
                </a:solidFill>
                <a:latin typeface="+mn-lt"/>
                <a:ea typeface="+mn-ea"/>
                <a:cs typeface="+mn-cs"/>
              </a:defRPr>
            </a:lvl9pPr>
          </a:lstStyle>
          <a:p>
            <a:pPr defTabSz="914400" fontAlgn="auto">
              <a:lnSpc>
                <a:spcPct val="90000"/>
              </a:lnSpc>
              <a:spcAft>
                <a:spcPts val="600"/>
              </a:spcAft>
              <a:defRPr/>
            </a:pP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CÁC EM HỌC TỐT!</a:t>
            </a:r>
          </a:p>
        </p:txBody>
      </p:sp>
      <p:pic>
        <p:nvPicPr>
          <p:cNvPr id="79875" name="图片 11"/>
          <p:cNvPicPr>
            <a:picLocks noChangeAspect="1"/>
          </p:cNvPicPr>
          <p:nvPr/>
        </p:nvPicPr>
        <p:blipFill>
          <a:blip r:embed="rId3"/>
          <a:srcRect l="67365" b="88522"/>
          <a:stretch>
            <a:fillRect/>
          </a:stretch>
        </p:blipFill>
        <p:spPr bwMode="auto">
          <a:xfrm>
            <a:off x="-1076325" y="0"/>
            <a:ext cx="6362700" cy="2654300"/>
          </a:xfrm>
          <a:prstGeom prst="rect">
            <a:avLst/>
          </a:prstGeom>
          <a:noFill/>
          <a:ln w="9525">
            <a:noFill/>
            <a:miter lim="800000"/>
            <a:headEnd/>
            <a:tailEnd/>
          </a:ln>
        </p:spPr>
      </p:pic>
      <p:pic>
        <p:nvPicPr>
          <p:cNvPr id="79876" name="图片 5"/>
          <p:cNvPicPr>
            <a:picLocks noChangeAspect="1"/>
          </p:cNvPicPr>
          <p:nvPr/>
        </p:nvPicPr>
        <p:blipFill>
          <a:blip r:embed="rId4"/>
          <a:srcRect l="65416" t="38890" r="8543" b="444"/>
          <a:stretch>
            <a:fillRect/>
          </a:stretch>
        </p:blipFill>
        <p:spPr bwMode="auto">
          <a:xfrm>
            <a:off x="9504363" y="-838200"/>
            <a:ext cx="3321050" cy="4835525"/>
          </a:xfrm>
          <a:prstGeom prst="rect">
            <a:avLst/>
          </a:prstGeom>
          <a:noFill/>
          <a:ln w="9525">
            <a:noFill/>
            <a:miter lim="800000"/>
            <a:headEnd/>
            <a:tailEnd/>
          </a:ln>
        </p:spPr>
      </p:pic>
      <p:pic>
        <p:nvPicPr>
          <p:cNvPr id="79877" name="图片 12"/>
          <p:cNvPicPr>
            <a:picLocks noChangeAspect="1"/>
          </p:cNvPicPr>
          <p:nvPr/>
        </p:nvPicPr>
        <p:blipFill>
          <a:blip r:embed="rId5"/>
          <a:srcRect l="67365" t="88522"/>
          <a:stretch>
            <a:fillRect/>
          </a:stretch>
        </p:blipFill>
        <p:spPr bwMode="auto">
          <a:xfrm>
            <a:off x="7173913" y="5572125"/>
            <a:ext cx="5624512" cy="1319213"/>
          </a:xfrm>
          <a:prstGeom prst="rect">
            <a:avLst/>
          </a:prstGeom>
          <a:noFill/>
          <a:ln w="9525">
            <a:noFill/>
            <a:miter lim="800000"/>
            <a:headEnd/>
            <a:tailEnd/>
          </a:ln>
        </p:spPr>
      </p:pic>
      <p:pic>
        <p:nvPicPr>
          <p:cNvPr id="79878" name="图片 4"/>
          <p:cNvPicPr>
            <a:picLocks noChangeAspect="1"/>
          </p:cNvPicPr>
          <p:nvPr/>
        </p:nvPicPr>
        <p:blipFill>
          <a:blip r:embed="rId4"/>
          <a:srcRect l="41112" t="36890" r="32848" b="2444"/>
          <a:stretch>
            <a:fillRect/>
          </a:stretch>
        </p:blipFill>
        <p:spPr bwMode="auto">
          <a:xfrm>
            <a:off x="-119063" y="3292475"/>
            <a:ext cx="2768601" cy="403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https://www.angiang.dcs.vn/XDDImages/2015/Thang4/Hoangsa21.jpg"/>
          <p:cNvPicPr>
            <a:picLocks noChangeAspect="1" noChangeArrowheads="1"/>
          </p:cNvPicPr>
          <p:nvPr/>
        </p:nvPicPr>
        <p:blipFill>
          <a:blip r:embed="rId2"/>
          <a:srcRect/>
          <a:stretch>
            <a:fillRect/>
          </a:stretch>
        </p:blipFill>
        <p:spPr bwMode="auto">
          <a:xfrm>
            <a:off x="0" y="0"/>
            <a:ext cx="12192000" cy="6721475"/>
          </a:xfrm>
          <a:prstGeom prst="rect">
            <a:avLst/>
          </a:prstGeom>
          <a:noFill/>
          <a:ln w="9525">
            <a:noFill/>
            <a:miter lim="800000"/>
            <a:headEnd/>
            <a:tailEnd/>
          </a:ln>
        </p:spPr>
      </p:pic>
      <p:sp>
        <p:nvSpPr>
          <p:cNvPr id="3" name="TextBox 2"/>
          <p:cNvSpPr txBox="1">
            <a:spLocks noChangeArrowheads="1"/>
          </p:cNvSpPr>
          <p:nvPr/>
        </p:nvSpPr>
        <p:spPr bwMode="auto">
          <a:xfrm>
            <a:off x="295275" y="133350"/>
            <a:ext cx="11730038" cy="1446213"/>
          </a:xfrm>
          <a:prstGeom prst="rect">
            <a:avLst/>
          </a:prstGeom>
          <a:solidFill>
            <a:schemeClr val="bg1"/>
          </a:solidFill>
          <a:ln w="9525">
            <a:noFill/>
            <a:miter lim="800000"/>
            <a:headEnd/>
            <a:tailEnd/>
          </a:ln>
        </p:spPr>
        <p:txBody>
          <a:bodyPr>
            <a:spAutoFit/>
          </a:bodyPr>
          <a:lstStyle/>
          <a:p>
            <a:r>
              <a:rPr lang="vi-VN" sz="4400">
                <a:solidFill>
                  <a:srgbClr val="FF0000"/>
                </a:solidFill>
                <a:latin typeface="Times New Roman" pitchFamily="18" charset="0"/>
                <a:cs typeface="Times New Roman" pitchFamily="18" charset="0"/>
              </a:rPr>
              <a:t>   </a:t>
            </a:r>
            <a:r>
              <a:rPr lang="nl-NL" sz="4400">
                <a:solidFill>
                  <a:srgbClr val="FF0000"/>
                </a:solidFill>
                <a:latin typeface="Times New Roman" pitchFamily="18" charset="0"/>
                <a:cs typeface="Times New Roman" pitchFamily="18" charset="0"/>
              </a:rPr>
              <a:t>Để về nước tham gia kháng chiến, bác sĩ Đặng Văn Ngữ phải đi đường vòng như thế nào? </a:t>
            </a:r>
            <a:endParaRPr lang="en-US" sz="4400">
              <a:solidFill>
                <a:srgbClr val="FF0000"/>
              </a:solidFill>
              <a:latin typeface="Calibri" pitchFamily="34" charset="0"/>
            </a:endParaRPr>
          </a:p>
        </p:txBody>
      </p:sp>
      <p:sp>
        <p:nvSpPr>
          <p:cNvPr id="4" name="TextBox 3"/>
          <p:cNvSpPr txBox="1">
            <a:spLocks noChangeArrowheads="1"/>
          </p:cNvSpPr>
          <p:nvPr/>
        </p:nvSpPr>
        <p:spPr bwMode="auto">
          <a:xfrm>
            <a:off x="325438" y="1960563"/>
            <a:ext cx="11671300" cy="2800350"/>
          </a:xfrm>
          <a:prstGeom prst="rect">
            <a:avLst/>
          </a:prstGeom>
          <a:solidFill>
            <a:schemeClr val="bg1"/>
          </a:solidFill>
          <a:ln w="9525">
            <a:noFill/>
            <a:miter lim="800000"/>
            <a:headEnd/>
            <a:tailEnd/>
          </a:ln>
        </p:spPr>
        <p:txBody>
          <a:bodyPr>
            <a:spAutoFit/>
          </a:bodyPr>
          <a:lstStyle/>
          <a:p>
            <a:r>
              <a:rPr lang="vi-VN" sz="4400">
                <a:solidFill>
                  <a:srgbClr val="FF0000"/>
                </a:solidFill>
                <a:latin typeface="Times New Roman" pitchFamily="18" charset="0"/>
                <a:cs typeface="Times New Roman" pitchFamily="18" charset="0"/>
              </a:rPr>
              <a:t>    </a:t>
            </a:r>
            <a:r>
              <a:rPr lang="nl-NL" sz="4400">
                <a:solidFill>
                  <a:srgbClr val="0070C0"/>
                </a:solidFill>
                <a:latin typeface="Times New Roman" pitchFamily="18" charset="0"/>
                <a:cs typeface="Times New Roman" pitchFamily="18" charset="0"/>
              </a:rPr>
              <a:t>Để về nước tham gia kháng chiến, bác sĩ Đặng Văn Ngữ phải vòng từ Nhật Bản</a:t>
            </a:r>
            <a:r>
              <a:rPr lang="vi-VN" sz="4400">
                <a:solidFill>
                  <a:srgbClr val="0070C0"/>
                </a:solidFill>
                <a:latin typeface="Times New Roman" pitchFamily="18" charset="0"/>
                <a:cs typeface="Times New Roman" pitchFamily="18" charset="0"/>
              </a:rPr>
              <a:t> qua Thái Lan, sang Lào, về Nghệ An, rồi từ Nghệ An lên chiến khu Việt Bắc</a:t>
            </a:r>
            <a:endParaRPr lang="en-US" sz="4400">
              <a:solidFill>
                <a:srgbClr val="0070C0"/>
              </a:solidFill>
              <a:latin typeface="Calibri" pitchFamily="34" charset="0"/>
            </a:endParaRPr>
          </a:p>
        </p:txBody>
      </p:sp>
      <p:pic>
        <p:nvPicPr>
          <p:cNvPr id="6" name="Picture 5">
            <a:hlinkClick r:id="rId3" action="ppaction://hlinksldjump"/>
          </p:cNvPr>
          <p:cNvPicPr>
            <a:picLocks noChangeAspect="1"/>
          </p:cNvPicPr>
          <p:nvPr/>
        </p:nvPicPr>
        <p:blipFill>
          <a:blip r:embed="rId4"/>
          <a:srcRect/>
          <a:stretch>
            <a:fillRect/>
          </a:stretch>
        </p:blipFill>
        <p:spPr bwMode="auto">
          <a:xfrm>
            <a:off x="9612313" y="5172075"/>
            <a:ext cx="2295525" cy="1452563"/>
          </a:xfrm>
          <a:prstGeom prst="rect">
            <a:avLst/>
          </a:prstGeom>
          <a:noFill/>
          <a:ln w="9525">
            <a:noFill/>
            <a:miter lim="800000"/>
            <a:headEnd/>
            <a:tailEnd/>
          </a:ln>
        </p:spPr>
      </p:pic>
      <p:sp>
        <p:nvSpPr>
          <p:cNvPr id="43013" name="TextBox 7"/>
          <p:cNvSpPr txBox="1">
            <a:spLocks noChangeArrowheads="1"/>
          </p:cNvSpPr>
          <p:nvPr/>
        </p:nvSpPr>
        <p:spPr bwMode="auto">
          <a:xfrm>
            <a:off x="295275" y="6099175"/>
            <a:ext cx="2216150" cy="369888"/>
          </a:xfrm>
          <a:prstGeom prst="rect">
            <a:avLst/>
          </a:prstGeom>
          <a:noFill/>
          <a:ln w="9525">
            <a:noFill/>
            <a:miter lim="800000"/>
            <a:headEnd/>
            <a:tailEnd/>
          </a:ln>
        </p:spPr>
        <p:txBody>
          <a:bodyPr>
            <a:spAutoFit/>
          </a:bodyPr>
          <a:lstStyle/>
          <a:p>
            <a:r>
              <a:rPr lang="vi-VN">
                <a:solidFill>
                  <a:schemeClr val="bg1"/>
                </a:solidFill>
              </a:rPr>
              <a:t>Đảo Hoàng Sa</a:t>
            </a:r>
            <a:endParaRPr lang="en-US">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4" presetClass="exit" presetSubtype="10" fill="hold" grpId="1" nodeType="with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8"/>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TextBox 2"/>
          <p:cNvSpPr txBox="1">
            <a:spLocks noChangeArrowheads="1"/>
          </p:cNvSpPr>
          <p:nvPr/>
        </p:nvSpPr>
        <p:spPr bwMode="auto">
          <a:xfrm>
            <a:off x="0" y="1722438"/>
            <a:ext cx="4416425" cy="1754187"/>
          </a:xfrm>
          <a:prstGeom prst="rect">
            <a:avLst/>
          </a:prstGeom>
          <a:solidFill>
            <a:schemeClr val="bg1"/>
          </a:solidFill>
          <a:ln w="9525">
            <a:noFill/>
            <a:miter lim="800000"/>
            <a:headEnd/>
            <a:tailEnd/>
          </a:ln>
        </p:spPr>
        <p:txBody>
          <a:bodyPr>
            <a:spAutoFit/>
          </a:bodyPr>
          <a:lstStyle/>
          <a:p>
            <a:r>
              <a:rPr lang="vi-VN" sz="3600">
                <a:latin typeface="Times New Roman" pitchFamily="18" charset="0"/>
                <a:cs typeface="Times New Roman" pitchFamily="18" charset="0"/>
              </a:rPr>
              <a:t>  </a:t>
            </a:r>
            <a:r>
              <a:rPr lang="nl-NL" sz="3600">
                <a:latin typeface="Times New Roman" pitchFamily="18" charset="0"/>
                <a:cs typeface="Times New Roman" pitchFamily="18" charset="0"/>
              </a:rPr>
              <a:t>Va li nấm pê-ni-xi-lin được ông mang về quý giá như thế nào?</a:t>
            </a:r>
            <a:endParaRPr lang="en-US" sz="3600">
              <a:latin typeface="Calibri" pitchFamily="34" charset="0"/>
            </a:endParaRPr>
          </a:p>
        </p:txBody>
      </p:sp>
      <p:sp>
        <p:nvSpPr>
          <p:cNvPr id="4" name="Rectangle 3"/>
          <p:cNvSpPr>
            <a:spLocks noChangeArrowheads="1"/>
          </p:cNvSpPr>
          <p:nvPr/>
        </p:nvSpPr>
        <p:spPr bwMode="auto">
          <a:xfrm>
            <a:off x="7680325" y="1497013"/>
            <a:ext cx="4511675" cy="2862262"/>
          </a:xfrm>
          <a:prstGeom prst="rect">
            <a:avLst/>
          </a:prstGeom>
          <a:solidFill>
            <a:srgbClr val="FFFF00"/>
          </a:solidFill>
          <a:ln w="9525">
            <a:noFill/>
            <a:miter lim="800000"/>
            <a:headEnd/>
            <a:tailEnd/>
          </a:ln>
        </p:spPr>
        <p:txBody>
          <a:bodyPr>
            <a:spAutoFit/>
          </a:bodyPr>
          <a:lstStyle/>
          <a:p>
            <a:r>
              <a:rPr lang="fr-FR" sz="3600">
                <a:latin typeface="Times New Roman" pitchFamily="18" charset="0"/>
                <a:cs typeface="Times New Roman" pitchFamily="18" charset="0"/>
              </a:rPr>
              <a:t>Va li nấm pê-ni-xi-lin được ông mang rất về quý giá</a:t>
            </a:r>
            <a:r>
              <a:rPr lang="vi-VN" sz="3600">
                <a:latin typeface="Times New Roman" pitchFamily="18" charset="0"/>
                <a:cs typeface="Times New Roman" pitchFamily="18" charset="0"/>
              </a:rPr>
              <a:t> đã cứu sống được rất nhiều thương binh.</a:t>
            </a:r>
            <a:endParaRPr lang="en-US" sz="3600">
              <a:latin typeface="Calibri" pitchFamily="34" charset="0"/>
            </a:endParaRPr>
          </a:p>
        </p:txBody>
      </p:sp>
      <p:sp>
        <p:nvSpPr>
          <p:cNvPr id="10" name="Cloud 9">
            <a:hlinkClick r:id="rId3" action="ppaction://hlinksldjump"/>
          </p:cNvPr>
          <p:cNvSpPr/>
          <p:nvPr/>
        </p:nvSpPr>
        <p:spPr>
          <a:xfrm>
            <a:off x="8253413" y="190500"/>
            <a:ext cx="2581275" cy="74295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dirty="0">
                <a:solidFill>
                  <a:schemeClr val="tx1"/>
                </a:solidFill>
              </a:rPr>
              <a:t>Trởvề Sille 3</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4" presetClass="exit" presetSubtype="10" fill="hold" grpId="1" nodeType="with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0" animBg="1"/>
      <p:bldP spid="4"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Du lịch Phú Quốc tự túc: Tour, vé tham quan &amp; trải nghiệm ưu đãi nhất -  Traveloka Xperience"/>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Rectangle 1"/>
          <p:cNvSpPr/>
          <p:nvPr/>
        </p:nvSpPr>
        <p:spPr>
          <a:xfrm>
            <a:off x="2439988" y="288925"/>
            <a:ext cx="9555162" cy="1323975"/>
          </a:xfrm>
          <a:prstGeom prst="rect">
            <a:avLst/>
          </a:prstGeom>
          <a:solidFill>
            <a:srgbClr val="00FFCC"/>
          </a:solidFill>
        </p:spPr>
        <p:txBody>
          <a:bodyPr>
            <a:spAutoFit/>
          </a:bodyPr>
          <a:lstStyle/>
          <a:p>
            <a:pPr>
              <a:defRPr/>
            </a:pPr>
            <a:r>
              <a:rPr lang="vi-VN" sz="4000">
                <a:effectLst>
                  <a:outerShdw blurRad="38100" dist="38100" dir="2700000" algn="tl">
                    <a:srgbClr val="FFFFFF"/>
                  </a:outerShdw>
                </a:effectLst>
                <a:latin typeface="Times New Roman" pitchFamily="18" charset="0"/>
                <a:cs typeface="Times New Roman" pitchFamily="18" charset="0"/>
              </a:rPr>
              <a:t>    </a:t>
            </a:r>
            <a:r>
              <a:rPr lang="nl-NL" sz="4000">
                <a:effectLst>
                  <a:outerShdw blurRad="38100" dist="38100" dir="2700000" algn="tl">
                    <a:srgbClr val="FFFFFF"/>
                  </a:outerShdw>
                </a:effectLst>
                <a:latin typeface="Times New Roman" pitchFamily="18" charset="0"/>
                <a:cs typeface="Times New Roman" pitchFamily="18" charset="0"/>
              </a:rPr>
              <a:t>Chi tiết ông tự tiêm thử liều thuốc đầu tiên vào cơ thể mình nói lên điều gì?</a:t>
            </a:r>
            <a:endParaRPr lang="en-US" sz="4000">
              <a:effectLst>
                <a:outerShdw blurRad="38100" dist="38100" dir="2700000" algn="tl">
                  <a:srgbClr val="FFFFFF"/>
                </a:outerShdw>
              </a:effectLst>
              <a:latin typeface="Calibri" pitchFamily="34" charset="0"/>
            </a:endParaRPr>
          </a:p>
        </p:txBody>
      </p:sp>
      <p:sp>
        <p:nvSpPr>
          <p:cNvPr id="3" name="Rectangle 2"/>
          <p:cNvSpPr>
            <a:spLocks noChangeArrowheads="1"/>
          </p:cNvSpPr>
          <p:nvPr/>
        </p:nvSpPr>
        <p:spPr bwMode="auto">
          <a:xfrm>
            <a:off x="4386263" y="2038350"/>
            <a:ext cx="7354887" cy="1939925"/>
          </a:xfrm>
          <a:prstGeom prst="rect">
            <a:avLst/>
          </a:prstGeom>
          <a:solidFill>
            <a:srgbClr val="FF00FF"/>
          </a:solidFill>
          <a:ln w="9525">
            <a:noFill/>
            <a:miter lim="800000"/>
            <a:headEnd/>
            <a:tailEnd/>
          </a:ln>
        </p:spPr>
        <p:txBody>
          <a:bodyPr>
            <a:spAutoFit/>
          </a:bodyPr>
          <a:lstStyle/>
          <a:p>
            <a:r>
              <a:rPr lang="vi-VN" sz="4000">
                <a:solidFill>
                  <a:schemeClr val="bg1"/>
                </a:solidFill>
                <a:latin typeface="Times New Roman" pitchFamily="18" charset="0"/>
                <a:cs typeface="Times New Roman" pitchFamily="18" charset="0"/>
              </a:rPr>
              <a:t>   Chi tiết này cho thấy </a:t>
            </a:r>
            <a:r>
              <a:rPr lang="nl-NL" sz="4000">
                <a:solidFill>
                  <a:schemeClr val="bg1"/>
                </a:solidFill>
                <a:latin typeface="Times New Roman" pitchFamily="18" charset="0"/>
                <a:cs typeface="Times New Roman" pitchFamily="18" charset="0"/>
              </a:rPr>
              <a:t>ông rất dũng cảm, ông biết hy sinh bản thân vì người khác.</a:t>
            </a:r>
            <a:endParaRPr lang="en-US" sz="4000">
              <a:solidFill>
                <a:schemeClr val="bg1"/>
              </a:solidFill>
              <a:latin typeface="Calibri" pitchFamily="34" charset="0"/>
            </a:endParaRPr>
          </a:p>
        </p:txBody>
      </p:sp>
      <p:pic>
        <p:nvPicPr>
          <p:cNvPr id="4" name="Picture 3">
            <a:hlinkClick r:id="rId3" action="ppaction://hlinksldjump"/>
          </p:cNvPr>
          <p:cNvPicPr>
            <a:picLocks noChangeAspect="1"/>
          </p:cNvPicPr>
          <p:nvPr/>
        </p:nvPicPr>
        <p:blipFill>
          <a:blip r:embed="rId4"/>
          <a:srcRect/>
          <a:stretch>
            <a:fillRect/>
          </a:stretch>
        </p:blipFill>
        <p:spPr bwMode="auto">
          <a:xfrm>
            <a:off x="735013" y="3008313"/>
            <a:ext cx="2916237" cy="2265362"/>
          </a:xfrm>
          <a:prstGeom prst="rect">
            <a:avLst/>
          </a:prstGeom>
          <a:noFill/>
          <a:ln w="9525">
            <a:noFill/>
            <a:miter lim="800000"/>
            <a:headEnd/>
            <a:tailEnd/>
          </a:ln>
        </p:spPr>
      </p:pic>
      <p:sp>
        <p:nvSpPr>
          <p:cNvPr id="45061" name="TextBox 4"/>
          <p:cNvSpPr txBox="1">
            <a:spLocks noChangeArrowheads="1"/>
          </p:cNvSpPr>
          <p:nvPr/>
        </p:nvSpPr>
        <p:spPr bwMode="auto">
          <a:xfrm>
            <a:off x="115888" y="6484938"/>
            <a:ext cx="1860550" cy="369887"/>
          </a:xfrm>
          <a:prstGeom prst="rect">
            <a:avLst/>
          </a:prstGeom>
          <a:noFill/>
          <a:ln w="9525">
            <a:noFill/>
            <a:miter lim="800000"/>
            <a:headEnd/>
            <a:tailEnd/>
          </a:ln>
        </p:spPr>
        <p:txBody>
          <a:bodyPr>
            <a:spAutoFit/>
          </a:bodyPr>
          <a:lstStyle/>
          <a:p>
            <a:r>
              <a:rPr lang="vi-VN">
                <a:solidFill>
                  <a:schemeClr val="bg1"/>
                </a:solidFill>
              </a:rPr>
              <a:t>Đảo Phú Quốc</a:t>
            </a:r>
            <a:endParaRPr lang="en-US">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4" presetClass="exit" presetSubtype="10" fill="hold" grpId="1" nodeType="withEffect">
                                  <p:stCondLst>
                                    <p:cond delay="0"/>
                                  </p:stCondLst>
                                  <p:childTnLst>
                                    <p:animEffect transition="out" filter="randombar(horizont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animBg="1"/>
      <p:bldP spid="3"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TextBox 3"/>
          <p:cNvSpPr txBox="1"/>
          <p:nvPr/>
        </p:nvSpPr>
        <p:spPr>
          <a:xfrm>
            <a:off x="8645525" y="6365875"/>
            <a:ext cx="2338388" cy="400050"/>
          </a:xfrm>
          <a:prstGeom prst="rect">
            <a:avLst/>
          </a:prstGeom>
          <a:noFill/>
        </p:spPr>
        <p:txBody>
          <a:bodyPr>
            <a:spAutoFit/>
          </a:bodyPr>
          <a:lstStyle/>
          <a:p>
            <a:pPr fontAlgn="auto">
              <a:spcBef>
                <a:spcPts val="0"/>
              </a:spcBef>
              <a:spcAft>
                <a:spcPts val="0"/>
              </a:spcAft>
              <a:defRPr/>
            </a:pPr>
            <a:r>
              <a:rPr lang="vi-VN" sz="2000" dirty="0">
                <a:solidFill>
                  <a:schemeClr val="bg1"/>
                </a:solidFill>
                <a:latin typeface="+mj-lt"/>
                <a:cs typeface="+mn-cs"/>
              </a:rPr>
              <a:t>Đảo Thổ Chu</a:t>
            </a:r>
            <a:endParaRPr lang="en-US" sz="2000" dirty="0">
              <a:solidFill>
                <a:schemeClr val="bg1"/>
              </a:solidFill>
              <a:latin typeface="+mj-lt"/>
              <a:cs typeface="+mn-cs"/>
            </a:endParaRPr>
          </a:p>
        </p:txBody>
      </p:sp>
      <p:sp>
        <p:nvSpPr>
          <p:cNvPr id="5" name="Rectangle 4"/>
          <p:cNvSpPr>
            <a:spLocks noChangeArrowheads="1"/>
          </p:cNvSpPr>
          <p:nvPr/>
        </p:nvSpPr>
        <p:spPr bwMode="auto">
          <a:xfrm>
            <a:off x="166688" y="0"/>
            <a:ext cx="11685587" cy="1200150"/>
          </a:xfrm>
          <a:prstGeom prst="rect">
            <a:avLst/>
          </a:prstGeom>
          <a:noFill/>
          <a:ln w="9525">
            <a:noFill/>
            <a:miter lim="800000"/>
            <a:headEnd/>
            <a:tailEnd/>
          </a:ln>
        </p:spPr>
        <p:txBody>
          <a:bodyPr>
            <a:spAutoFit/>
          </a:bodyPr>
          <a:lstStyle/>
          <a:p>
            <a:r>
              <a:rPr lang="nl-NL" sz="3600">
                <a:latin typeface="Times New Roman" pitchFamily="18" charset="0"/>
                <a:cs typeface="Times New Roman" pitchFamily="18" charset="0"/>
              </a:rPr>
              <a:t>Bác sĩ Đặng Văn Ngữ đã có những đóng góp gì cho hai cuộc kháng chiến chống thực dân Pháp và đế quốc Mỹ?</a:t>
            </a:r>
            <a:endParaRPr lang="en-US" sz="3600">
              <a:latin typeface="Calibri" pitchFamily="34" charset="0"/>
            </a:endParaRPr>
          </a:p>
        </p:txBody>
      </p:sp>
      <p:sp>
        <p:nvSpPr>
          <p:cNvPr id="6" name="Rectangle 5"/>
          <p:cNvSpPr>
            <a:spLocks noChangeArrowheads="1"/>
          </p:cNvSpPr>
          <p:nvPr/>
        </p:nvSpPr>
        <p:spPr bwMode="auto">
          <a:xfrm>
            <a:off x="252413" y="1379538"/>
            <a:ext cx="11687175" cy="2862262"/>
          </a:xfrm>
          <a:prstGeom prst="rect">
            <a:avLst/>
          </a:prstGeom>
          <a:solidFill>
            <a:srgbClr val="92D050"/>
          </a:solidFill>
          <a:ln w="9525">
            <a:noFill/>
            <a:miter lim="800000"/>
            <a:headEnd/>
            <a:tailEnd/>
          </a:ln>
        </p:spPr>
        <p:txBody>
          <a:bodyPr>
            <a:spAutoFit/>
          </a:bodyPr>
          <a:lstStyle/>
          <a:p>
            <a:r>
              <a:rPr lang="vi-VN" sz="3600">
                <a:solidFill>
                  <a:srgbClr val="FF0000"/>
                </a:solidFill>
              </a:rPr>
              <a:t>  Trong cuộc kháng chiến chống thực dân Pháp, ông đã chế ra nước lọc pê-ni-xi-lin để chữa cho thương binh.      Trong cuộc kháng chiến chống đế quốc Mỹ, ông đã vào chiến trường, chế ra thuốc chống sốt rét để chữa bệnh cho chiến sĩ và đồng bào.</a:t>
            </a:r>
            <a:endParaRPr lang="en-US" sz="3600">
              <a:solidFill>
                <a:srgbClr val="FF0000"/>
              </a:solidFill>
              <a:latin typeface="Calibri" pitchFamily="34" charset="0"/>
            </a:endParaRPr>
          </a:p>
        </p:txBody>
      </p:sp>
      <p:sp>
        <p:nvSpPr>
          <p:cNvPr id="7" name="Cloud 6">
            <a:hlinkClick r:id="rId3" action="ppaction://hlinksldjump"/>
          </p:cNvPr>
          <p:cNvSpPr/>
          <p:nvPr/>
        </p:nvSpPr>
        <p:spPr>
          <a:xfrm>
            <a:off x="6096000" y="150813"/>
            <a:ext cx="3881438" cy="104933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4" presetClass="exit" presetSubtype="10" fill="hold" grpId="0" nodeType="withEffect">
                                  <p:stCondLst>
                                    <p:cond delay="0"/>
                                  </p:stCondLst>
                                  <p:childTnLst>
                                    <p:animEffect transition="out" filter="randombar(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a:fillRect/>
          </a:stretch>
        </p:blipFill>
        <p:spPr bwMode="auto">
          <a:xfrm>
            <a:off x="1401763" y="936625"/>
            <a:ext cx="4430712" cy="4683125"/>
          </a:xfrm>
          <a:prstGeom prst="rect">
            <a:avLst/>
          </a:prstGeom>
          <a:noFill/>
          <a:ln w="9525">
            <a:noFill/>
            <a:miter lim="800000"/>
            <a:headEnd/>
            <a:tailEnd/>
          </a:ln>
        </p:spPr>
      </p:pic>
      <p:sp>
        <p:nvSpPr>
          <p:cNvPr id="3" name="Rectangle 2"/>
          <p:cNvSpPr>
            <a:spLocks noChangeArrowheads="1"/>
          </p:cNvSpPr>
          <p:nvPr/>
        </p:nvSpPr>
        <p:spPr bwMode="auto">
          <a:xfrm>
            <a:off x="6107113" y="2006600"/>
            <a:ext cx="3771900" cy="1754188"/>
          </a:xfrm>
          <a:prstGeom prst="rect">
            <a:avLst/>
          </a:prstGeom>
          <a:noFill/>
          <a:ln w="9525">
            <a:noFill/>
            <a:miter lim="800000"/>
            <a:headEnd/>
            <a:tailEnd/>
          </a:ln>
        </p:spPr>
        <p:txBody>
          <a:bodyPr wrap="none">
            <a:spAutoFit/>
          </a:bodyPr>
          <a:lstStyle/>
          <a:p>
            <a:pPr>
              <a:lnSpc>
                <a:spcPct val="150000"/>
              </a:lnSpc>
            </a:pPr>
            <a:r>
              <a:rPr lang="vi-VN" sz="3600" b="1">
                <a:solidFill>
                  <a:srgbClr val="202122"/>
                </a:solidFill>
              </a:rPr>
              <a:t>Nguyễn Sơn Hà</a:t>
            </a:r>
            <a:r>
              <a:rPr lang="vi-VN" sz="3600">
                <a:solidFill>
                  <a:srgbClr val="202122"/>
                </a:solidFill>
              </a:rPr>
              <a:t> </a:t>
            </a:r>
          </a:p>
          <a:p>
            <a:pPr>
              <a:lnSpc>
                <a:spcPct val="150000"/>
              </a:lnSpc>
            </a:pPr>
            <a:r>
              <a:rPr lang="vi-VN" sz="3600">
                <a:solidFill>
                  <a:srgbClr val="202122"/>
                </a:solidFill>
              </a:rPr>
              <a:t>    (1894 - 1980)</a:t>
            </a:r>
            <a:endParaRPr lang="en-US" sz="36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p:cNvPicPr>
            <a:picLocks noChangeAspect="1"/>
          </p:cNvPicPr>
          <p:nvPr/>
        </p:nvPicPr>
        <p:blipFill>
          <a:blip r:embed="rId2"/>
          <a:srcRect/>
          <a:stretch>
            <a:fillRect/>
          </a:stretch>
        </p:blipFill>
        <p:spPr bwMode="auto">
          <a:xfrm>
            <a:off x="1162050" y="2508250"/>
            <a:ext cx="10156825" cy="3402013"/>
          </a:xfrm>
          <a:prstGeom prst="rect">
            <a:avLst/>
          </a:prstGeom>
          <a:noFill/>
          <a:ln w="9525">
            <a:noFill/>
            <a:miter lim="800000"/>
            <a:headEnd/>
            <a:tailEnd/>
          </a:ln>
        </p:spPr>
      </p:pic>
      <p:pic>
        <p:nvPicPr>
          <p:cNvPr id="48130" name="Picture 7"/>
          <p:cNvPicPr>
            <a:picLocks noChangeAspect="1"/>
          </p:cNvPicPr>
          <p:nvPr/>
        </p:nvPicPr>
        <p:blipFill>
          <a:blip r:embed="rId3"/>
          <a:srcRect/>
          <a:stretch>
            <a:fillRect/>
          </a:stretch>
        </p:blipFill>
        <p:spPr bwMode="auto">
          <a:xfrm>
            <a:off x="3868738" y="1666875"/>
            <a:ext cx="4052887" cy="118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TotalTime>
  <Words>1680</Words>
  <Application>Microsoft Office PowerPoint</Application>
  <PresentationFormat>Custom</PresentationFormat>
  <Paragraphs>102</Paragraphs>
  <Slides>34</Slides>
  <Notes>6</Notes>
  <HiddenSlides>0</HiddenSlides>
  <MMClips>1</MMClips>
  <ScaleCrop>false</ScaleCrop>
  <HeadingPairs>
    <vt:vector size="6" baseType="variant">
      <vt:variant>
        <vt:lpstr>Fonts Used</vt:lpstr>
      </vt:variant>
      <vt:variant>
        <vt:i4>8</vt:i4>
      </vt:variant>
      <vt:variant>
        <vt:lpstr>Design Template</vt:lpstr>
      </vt:variant>
      <vt:variant>
        <vt:i4>16</vt:i4>
      </vt:variant>
      <vt:variant>
        <vt:lpstr>Slide Titles</vt:lpstr>
      </vt:variant>
      <vt:variant>
        <vt:i4>34</vt:i4>
      </vt:variant>
    </vt:vector>
  </HeadingPairs>
  <TitlesOfParts>
    <vt:vector size="58" baseType="lpstr">
      <vt:lpstr>Arial</vt:lpstr>
      <vt:lpstr>Calibri Light</vt:lpstr>
      <vt:lpstr>Calibri</vt:lpstr>
      <vt:lpstr>MS PGothic</vt:lpstr>
      <vt:lpstr>Times New Roman</vt:lpstr>
      <vt:lpstr>inpin heiti</vt:lpstr>
      <vt:lpstr>UTM Avo</vt:lpstr>
      <vt:lpstr>Wingdings</vt:lpstr>
      <vt:lpstr>Office Theme</vt:lpstr>
      <vt:lpstr>6_Office Theme</vt:lpstr>
      <vt:lpstr>1_Office Theme</vt:lpstr>
      <vt:lpstr>6_Office Theme</vt:lpstr>
      <vt:lpstr>6_Office Theme</vt:lpstr>
      <vt:lpstr>6_Office Theme</vt:lpstr>
      <vt:lpstr>6_Office Theme</vt:lpstr>
      <vt:lpstr>6_Office Theme</vt:lpstr>
      <vt:lpstr>6_Office Theme</vt:lpstr>
      <vt:lpstr>6_Office Theme</vt:lpstr>
      <vt:lpstr>6_Office Theme</vt:lpstr>
      <vt:lpstr>6_Office Theme</vt:lpstr>
      <vt:lpstr>6_Office Theme</vt:lpstr>
      <vt:lpstr>6_Office Theme</vt:lpstr>
      <vt:lpstr>6_Office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Dung Nguyen</dc:creator>
  <cp:lastModifiedBy>Sky123.Org</cp:lastModifiedBy>
  <cp:revision>51</cp:revision>
  <dcterms:created xsi:type="dcterms:W3CDTF">2022-09-30T08:01:37Z</dcterms:created>
  <dcterms:modified xsi:type="dcterms:W3CDTF">2022-11-29T23:24:48Z</dcterms:modified>
</cp:coreProperties>
</file>