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23" r:id="rId3"/>
    <p:sldId id="265" r:id="rId4"/>
    <p:sldId id="266" r:id="rId5"/>
    <p:sldId id="267" r:id="rId6"/>
    <p:sldId id="520" r:id="rId7"/>
    <p:sldId id="521" r:id="rId8"/>
    <p:sldId id="522" r:id="rId9"/>
    <p:sldId id="257" r:id="rId10"/>
    <p:sldId id="258" r:id="rId11"/>
    <p:sldId id="259" r:id="rId12"/>
    <p:sldId id="260" r:id="rId13"/>
    <p:sldId id="261" r:id="rId14"/>
    <p:sldId id="262" r:id="rId15"/>
    <p:sldId id="256" r:id="rId16"/>
    <p:sldId id="263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EB9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E22F-6C33-4E8D-8B0E-41EC56C028BA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E66F-AA41-4FFF-867B-092E62220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E69D-DB6D-4D0C-8CAB-1B0016E87DDD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C3AB-B223-4FED-8E96-E825C86C9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D758-CB0D-461B-9606-2F93FE812F20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F8AC-0691-47F8-B9C7-E182C2492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;p2"/>
          <p:cNvSpPr/>
          <p:nvPr/>
        </p:nvSpPr>
        <p:spPr>
          <a:xfrm flipH="1">
            <a:off x="-3121025" y="2227263"/>
            <a:ext cx="18434050" cy="622458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Google Shape;10;p2"/>
          <p:cNvSpPr/>
          <p:nvPr/>
        </p:nvSpPr>
        <p:spPr>
          <a:xfrm>
            <a:off x="-244475" y="3889375"/>
            <a:ext cx="14582775" cy="469106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Google Shape;11;p2"/>
          <p:cNvSpPr/>
          <p:nvPr/>
        </p:nvSpPr>
        <p:spPr>
          <a:xfrm flipH="1">
            <a:off x="4911725" y="3133725"/>
            <a:ext cx="9283700" cy="4892675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Google Shape;12;p2"/>
          <p:cNvSpPr/>
          <p:nvPr/>
        </p:nvSpPr>
        <p:spPr>
          <a:xfrm flipH="1">
            <a:off x="5318125" y="3486150"/>
            <a:ext cx="8875713" cy="4540250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Google Shape;13;p2"/>
          <p:cNvSpPr/>
          <p:nvPr/>
        </p:nvSpPr>
        <p:spPr>
          <a:xfrm>
            <a:off x="-1751013" y="3375025"/>
            <a:ext cx="8232776" cy="433863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Google Shape;14;p2"/>
          <p:cNvSpPr/>
          <p:nvPr/>
        </p:nvSpPr>
        <p:spPr>
          <a:xfrm>
            <a:off x="-1749425" y="3686175"/>
            <a:ext cx="7870825" cy="402748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anchor="ctr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;p6"/>
          <p:cNvSpPr/>
          <p:nvPr/>
        </p:nvSpPr>
        <p:spPr>
          <a:xfrm flipH="1">
            <a:off x="-4095750" y="1639888"/>
            <a:ext cx="18434050" cy="622300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Google Shape;116;p6"/>
          <p:cNvSpPr/>
          <p:nvPr/>
        </p:nvSpPr>
        <p:spPr>
          <a:xfrm>
            <a:off x="-1089025" y="3990975"/>
            <a:ext cx="14582775" cy="468947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9;p8"/>
          <p:cNvGrpSpPr>
            <a:grpSpLocks/>
          </p:cNvGrpSpPr>
          <p:nvPr/>
        </p:nvGrpSpPr>
        <p:grpSpPr bwMode="auto">
          <a:xfrm flipH="1">
            <a:off x="303213" y="2662238"/>
            <a:ext cx="893762" cy="585787"/>
            <a:chOff x="7555450" y="377766"/>
            <a:chExt cx="670499" cy="438524"/>
          </a:xfrm>
        </p:grpSpPr>
        <p:sp>
          <p:nvSpPr>
            <p:cNvPr id="4" name="Google Shape;140;p8"/>
            <p:cNvSpPr/>
            <p:nvPr/>
          </p:nvSpPr>
          <p:spPr>
            <a:xfrm>
              <a:off x="7555450" y="561970"/>
              <a:ext cx="278680" cy="254320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" name="Google Shape;141;p8"/>
            <p:cNvSpPr/>
            <p:nvPr/>
          </p:nvSpPr>
          <p:spPr>
            <a:xfrm>
              <a:off x="8005625" y="377766"/>
              <a:ext cx="142913" cy="125972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" name="Google Shape;142;p8"/>
            <p:cNvSpPr/>
            <p:nvPr/>
          </p:nvSpPr>
          <p:spPr>
            <a:xfrm>
              <a:off x="8139011" y="542955"/>
              <a:ext cx="86938" cy="72494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7" name="Google Shape;143;p8"/>
          <p:cNvGrpSpPr>
            <a:grpSpLocks/>
          </p:cNvGrpSpPr>
          <p:nvPr/>
        </p:nvGrpSpPr>
        <p:grpSpPr bwMode="auto">
          <a:xfrm>
            <a:off x="5724525" y="5489575"/>
            <a:ext cx="654050" cy="811213"/>
            <a:chOff x="7376250" y="1989890"/>
            <a:chExt cx="490228" cy="608811"/>
          </a:xfrm>
        </p:grpSpPr>
        <p:sp>
          <p:nvSpPr>
            <p:cNvPr id="8" name="Google Shape;144;p8"/>
            <p:cNvSpPr/>
            <p:nvPr/>
          </p:nvSpPr>
          <p:spPr>
            <a:xfrm>
              <a:off x="7376250" y="2459306"/>
              <a:ext cx="183241" cy="13939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Google Shape;145;p8"/>
            <p:cNvSpPr/>
            <p:nvPr/>
          </p:nvSpPr>
          <p:spPr>
            <a:xfrm>
              <a:off x="7526174" y="1989890"/>
              <a:ext cx="340304" cy="262110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Google Shape;146;p8"/>
            <p:cNvSpPr/>
            <p:nvPr/>
          </p:nvSpPr>
          <p:spPr>
            <a:xfrm>
              <a:off x="7693947" y="2298466"/>
              <a:ext cx="124936" cy="98887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1" name="Google Shape;147;p8"/>
          <p:cNvGrpSpPr>
            <a:grpSpLocks/>
          </p:cNvGrpSpPr>
          <p:nvPr/>
        </p:nvGrpSpPr>
        <p:grpSpPr bwMode="auto">
          <a:xfrm rot="-784911">
            <a:off x="10644188" y="1855788"/>
            <a:ext cx="1487487" cy="2317750"/>
            <a:chOff x="8424000" y="2335625"/>
            <a:chExt cx="981301" cy="1528532"/>
          </a:xfrm>
        </p:grpSpPr>
        <p:sp>
          <p:nvSpPr>
            <p:cNvPr id="12" name="Google Shape;148;p8"/>
            <p:cNvSpPr/>
            <p:nvPr/>
          </p:nvSpPr>
          <p:spPr>
            <a:xfrm>
              <a:off x="9155267" y="2568289"/>
              <a:ext cx="250300" cy="432386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Google Shape;149;p8"/>
            <p:cNvSpPr/>
            <p:nvPr/>
          </p:nvSpPr>
          <p:spPr>
            <a:xfrm>
              <a:off x="8423531" y="3007182"/>
              <a:ext cx="521545" cy="284768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Google Shape;150;p8"/>
            <p:cNvSpPr/>
            <p:nvPr/>
          </p:nvSpPr>
          <p:spPr>
            <a:xfrm>
              <a:off x="8522529" y="2335258"/>
              <a:ext cx="529924" cy="491014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Google Shape;151;p8"/>
            <p:cNvSpPr/>
            <p:nvPr/>
          </p:nvSpPr>
          <p:spPr>
            <a:xfrm>
              <a:off x="8591031" y="2387354"/>
              <a:ext cx="467087" cy="447044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Google Shape;152;p8"/>
            <p:cNvSpPr/>
            <p:nvPr/>
          </p:nvSpPr>
          <p:spPr>
            <a:xfrm>
              <a:off x="8471454" y="3075338"/>
              <a:ext cx="462898" cy="154947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Google Shape;153;p8"/>
            <p:cNvSpPr/>
            <p:nvPr/>
          </p:nvSpPr>
          <p:spPr>
            <a:xfrm>
              <a:off x="9192266" y="2597629"/>
              <a:ext cx="136146" cy="403072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Google Shape;154;p8"/>
            <p:cNvSpPr/>
            <p:nvPr/>
          </p:nvSpPr>
          <p:spPr>
            <a:xfrm>
              <a:off x="8845229" y="3188145"/>
              <a:ext cx="1048" cy="0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Google Shape;155;p8"/>
            <p:cNvSpPr/>
            <p:nvPr/>
          </p:nvSpPr>
          <p:spPr>
            <a:xfrm>
              <a:off x="8500025" y="2458335"/>
              <a:ext cx="891236" cy="1404993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0" name="Google Shape;156;p8"/>
          <p:cNvSpPr/>
          <p:nvPr/>
        </p:nvSpPr>
        <p:spPr>
          <a:xfrm flipH="1">
            <a:off x="5526088" y="3505200"/>
            <a:ext cx="7578725" cy="399415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1" name="Google Shape;157;p8"/>
          <p:cNvSpPr/>
          <p:nvPr/>
        </p:nvSpPr>
        <p:spPr>
          <a:xfrm flipH="1">
            <a:off x="5857875" y="3648075"/>
            <a:ext cx="7246938" cy="3708400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22" name="Google Shape;158;p8"/>
          <p:cNvGrpSpPr>
            <a:grpSpLocks/>
          </p:cNvGrpSpPr>
          <p:nvPr/>
        </p:nvGrpSpPr>
        <p:grpSpPr bwMode="auto">
          <a:xfrm flipH="1">
            <a:off x="11120438" y="625475"/>
            <a:ext cx="652462" cy="812800"/>
            <a:chOff x="7376250" y="1989890"/>
            <a:chExt cx="490228" cy="608811"/>
          </a:xfrm>
        </p:grpSpPr>
        <p:sp>
          <p:nvSpPr>
            <p:cNvPr id="23" name="Google Shape;159;p8"/>
            <p:cNvSpPr/>
            <p:nvPr/>
          </p:nvSpPr>
          <p:spPr>
            <a:xfrm>
              <a:off x="7376250" y="2459579"/>
              <a:ext cx="183687" cy="139122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Google Shape;160;p8"/>
            <p:cNvSpPr/>
            <p:nvPr/>
          </p:nvSpPr>
          <p:spPr>
            <a:xfrm>
              <a:off x="7526539" y="1989890"/>
              <a:ext cx="339939" cy="261598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Google Shape;161;p8"/>
            <p:cNvSpPr/>
            <p:nvPr/>
          </p:nvSpPr>
          <p:spPr>
            <a:xfrm>
              <a:off x="7694719" y="2297863"/>
              <a:ext cx="124048" cy="99883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anchor="ctr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/>
          <p:cNvSpPr/>
          <p:nvPr/>
        </p:nvSpPr>
        <p:spPr>
          <a:xfrm>
            <a:off x="-1249363" y="3302000"/>
            <a:ext cx="7580313" cy="399415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Google Shape;214;p14"/>
          <p:cNvSpPr/>
          <p:nvPr/>
        </p:nvSpPr>
        <p:spPr>
          <a:xfrm>
            <a:off x="-1249363" y="3444875"/>
            <a:ext cx="7246938" cy="3708400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lIns="121705" tIns="121705" rIns="121705" bIns="12170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6" name="Google Shape;215;p14"/>
          <p:cNvGrpSpPr>
            <a:grpSpLocks/>
          </p:cNvGrpSpPr>
          <p:nvPr/>
        </p:nvGrpSpPr>
        <p:grpSpPr bwMode="auto">
          <a:xfrm flipH="1">
            <a:off x="-444500" y="339725"/>
            <a:ext cx="1985963" cy="1851025"/>
            <a:chOff x="7195051" y="-202918"/>
            <a:chExt cx="880241" cy="820118"/>
          </a:xfrm>
        </p:grpSpPr>
        <p:sp>
          <p:nvSpPr>
            <p:cNvPr id="7" name="Google Shape;216;p14"/>
            <p:cNvSpPr/>
            <p:nvPr/>
          </p:nvSpPr>
          <p:spPr>
            <a:xfrm flipH="1">
              <a:off x="7195051" y="-173377"/>
              <a:ext cx="761328" cy="790577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Google Shape;217;p14"/>
            <p:cNvSpPr/>
            <p:nvPr/>
          </p:nvSpPr>
          <p:spPr>
            <a:xfrm flipH="1">
              <a:off x="7270340" y="-202918"/>
              <a:ext cx="804952" cy="724461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Google Shape;218;p14"/>
            <p:cNvSpPr/>
            <p:nvPr/>
          </p:nvSpPr>
          <p:spPr>
            <a:xfrm flipH="1">
              <a:off x="7845205" y="276071"/>
              <a:ext cx="63327" cy="5486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Google Shape;219;p14"/>
            <p:cNvSpPr/>
            <p:nvPr/>
          </p:nvSpPr>
          <p:spPr>
            <a:xfrm flipH="1">
              <a:off x="7889534" y="224725"/>
              <a:ext cx="33774" cy="2883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Google Shape;220;p14"/>
            <p:cNvSpPr/>
            <p:nvPr/>
          </p:nvSpPr>
          <p:spPr>
            <a:xfrm flipH="1">
              <a:off x="7865610" y="228242"/>
              <a:ext cx="23923" cy="20397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Google Shape;221;p14"/>
            <p:cNvSpPr/>
            <p:nvPr/>
          </p:nvSpPr>
          <p:spPr>
            <a:xfrm flipH="1">
              <a:off x="7883905" y="137508"/>
              <a:ext cx="45736" cy="38685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Google Shape;222;p14"/>
            <p:cNvSpPr/>
            <p:nvPr/>
          </p:nvSpPr>
          <p:spPr>
            <a:xfrm flipH="1">
              <a:off x="7853648" y="179710"/>
              <a:ext cx="15480" cy="1688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4" name="Google Shape;223;p14"/>
          <p:cNvGrpSpPr>
            <a:grpSpLocks/>
          </p:cNvGrpSpPr>
          <p:nvPr/>
        </p:nvGrpSpPr>
        <p:grpSpPr bwMode="auto">
          <a:xfrm>
            <a:off x="10561638" y="1606550"/>
            <a:ext cx="893762" cy="584200"/>
            <a:chOff x="7555450" y="377766"/>
            <a:chExt cx="670499" cy="438524"/>
          </a:xfrm>
        </p:grpSpPr>
        <p:sp>
          <p:nvSpPr>
            <p:cNvPr id="15" name="Google Shape;224;p14"/>
            <p:cNvSpPr/>
            <p:nvPr/>
          </p:nvSpPr>
          <p:spPr>
            <a:xfrm>
              <a:off x="7555450" y="562471"/>
              <a:ext cx="278680" cy="253819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Google Shape;225;p14"/>
            <p:cNvSpPr/>
            <p:nvPr/>
          </p:nvSpPr>
          <p:spPr>
            <a:xfrm>
              <a:off x="8005625" y="377766"/>
              <a:ext cx="142913" cy="126314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Google Shape;226;p14"/>
            <p:cNvSpPr/>
            <p:nvPr/>
          </p:nvSpPr>
          <p:spPr>
            <a:xfrm>
              <a:off x="8139011" y="543405"/>
              <a:ext cx="86938" cy="71498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8" name="Google Shape;227;p14"/>
          <p:cNvGrpSpPr>
            <a:grpSpLocks/>
          </p:cNvGrpSpPr>
          <p:nvPr/>
        </p:nvGrpSpPr>
        <p:grpSpPr bwMode="auto">
          <a:xfrm>
            <a:off x="1149350" y="3176588"/>
            <a:ext cx="652463" cy="811212"/>
            <a:chOff x="7376250" y="1989890"/>
            <a:chExt cx="490228" cy="608811"/>
          </a:xfrm>
        </p:grpSpPr>
        <p:sp>
          <p:nvSpPr>
            <p:cNvPr id="19" name="Google Shape;228;p14"/>
            <p:cNvSpPr/>
            <p:nvPr/>
          </p:nvSpPr>
          <p:spPr>
            <a:xfrm>
              <a:off x="7376250" y="2459306"/>
              <a:ext cx="183686" cy="13939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Google Shape;229;p14"/>
            <p:cNvSpPr/>
            <p:nvPr/>
          </p:nvSpPr>
          <p:spPr>
            <a:xfrm>
              <a:off x="7526539" y="1989890"/>
              <a:ext cx="339939" cy="262111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Google Shape;230;p14"/>
            <p:cNvSpPr/>
            <p:nvPr/>
          </p:nvSpPr>
          <p:spPr>
            <a:xfrm>
              <a:off x="7694719" y="2298465"/>
              <a:ext cx="124048" cy="9888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3" y="3236000"/>
            <a:ext cx="5846801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9A36-513B-45A9-8F87-D71153A8B0F0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EBBC-2AB1-4A67-AE5F-EF8A0930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84C5-7417-4ACD-86C4-C1485DD1AD99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103C-0A39-488C-857D-2064E5AF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43D1-1E3B-4237-9A34-1E469FDD9F53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D774-CC33-468D-BA12-A902E11F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2922-9BA9-429A-9FB5-14DBEA7549D1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DE9A-644F-4E27-A33F-2BFD447F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69D3-9A9E-4F43-9917-A0BFE995476B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E18-3A06-41AA-BBEC-2F2A0399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D8FA-EF59-401E-B0C3-40931254699C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FC5E-A06A-4A61-83CD-793A3B59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59E3-FC82-4791-A0F6-238318CC8DB2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4010-8C80-4366-998D-F0F12171E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3CBB-2BC0-42EB-BEE6-804AE0CCCB9D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64E9-98AB-43A5-9D17-2C0825D9A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671E8-A9E2-4771-B01F-8274E642EFF6}" type="datetimeFigureOut">
              <a:rPr lang="en-US"/>
              <a:pPr>
                <a:defRPr/>
              </a:pPr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B7D95-8CEC-4CC7-9C6E-714EDE779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54088" y="593725"/>
            <a:ext cx="102838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05" tIns="121705" rIns="121705" bIns="12170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331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54088" y="1536700"/>
            <a:ext cx="102838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05" tIns="121705" rIns="121705" bIns="12170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9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tags" Target="../tags/tag1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gif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12192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1693863"/>
            <a:ext cx="111315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8559" r="-1440" b="54733"/>
          <a:stretch>
            <a:fillRect/>
          </a:stretch>
        </p:blipFill>
        <p:spPr bwMode="auto">
          <a:xfrm>
            <a:off x="968375" y="600075"/>
            <a:ext cx="1006951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9200" y="51546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Phạm Tiến Duật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57240" t="9065" r="4663" b="69641"/>
          <a:stretch>
            <a:fillRect/>
          </a:stretch>
        </p:blipFill>
        <p:spPr bwMode="auto">
          <a:xfrm>
            <a:off x="7089775" y="587375"/>
            <a:ext cx="37814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56263" y="600868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Phạm Tiến Duật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8313" y="4460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Cái cầu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1013" y="1179513"/>
            <a:ext cx="73755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Cha gửi cho con …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Cha vừa bắc xong …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Xe lửa sắp qua …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Con cho mẹ xem - ….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		Những cái cầu ơi…..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		Nhện qua chum nước…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		Con sáo sang sông …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		Con kiến qua ngòi …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1216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654050" y="2401888"/>
            <a:ext cx="113792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2.Chọn vần phù hợp với ô trống: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a)Vần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uêu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tiếng kêu          nguều ngoào    mếu  máo     thều  thào  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111375" y="3817938"/>
            <a:ext cx="587375" cy="338137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427538" y="3817938"/>
            <a:ext cx="762000" cy="3873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7427913" y="3817938"/>
            <a:ext cx="598487" cy="3873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0080625" y="3797300"/>
            <a:ext cx="598488" cy="3873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1216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654050" y="2401888"/>
            <a:ext cx="106410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2.Chọn vần phù hợp với ô trống: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a)Vần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uyu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Khuỷu tay                             ng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ợng nghịu      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           ngã khuỵu   				khúc khuỷu     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343025" y="3922713"/>
            <a:ext cx="762000" cy="3873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8988425" y="3729038"/>
            <a:ext cx="762000" cy="4254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3752850" y="4403725"/>
            <a:ext cx="762000" cy="363538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9663113" y="4522788"/>
            <a:ext cx="762000" cy="4254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/>
          <a:srcRect l="50314" t="16373" r="6000" b="19237"/>
          <a:stretch>
            <a:fillRect/>
          </a:stretch>
        </p:blipFill>
        <p:spPr bwMode="auto">
          <a:xfrm>
            <a:off x="6694488" y="846138"/>
            <a:ext cx="49323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0" y="0"/>
            <a:ext cx="10137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(3).Chọn chữ hoặc dấu thanh phù hợp: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0" y="771525"/>
            <a:ext cx="6694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a).Chữ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15913" y="1619250"/>
            <a:ext cx="66944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Mùa hạ đến là dài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Tiếng ve kêu sốt  ruột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Mùa đông  rồi mùa xuân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Sợi mưa phùn giăng suốt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Riêng mùa thu đẹp thế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Lại ngắn ngủi làm sao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Đến và đi đều khẽ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Như là trong chiêm bao.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	            Nguyễn Hoàng Sơn</a:t>
            </a: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754313" y="1743075"/>
            <a:ext cx="260350" cy="3111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3116263" y="2219325"/>
            <a:ext cx="258762" cy="3111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2162175" y="2722563"/>
            <a:ext cx="258763" cy="311150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2754313" y="3181350"/>
            <a:ext cx="344487" cy="396875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293688" y="3681413"/>
            <a:ext cx="344487" cy="398462"/>
          </a:xfrm>
          <a:prstGeom prst="rect">
            <a:avLst/>
          </a:prstGeom>
          <a:solidFill>
            <a:srgbClr val="4EB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/>
          </p:cNvPicPr>
          <p:nvPr/>
        </p:nvPicPr>
        <p:blipFill>
          <a:blip r:embed="rId2"/>
          <a:srcRect l="67821" r="11836" b="5173"/>
          <a:stretch>
            <a:fillRect/>
          </a:stretch>
        </p:blipFill>
        <p:spPr bwMode="auto">
          <a:xfrm>
            <a:off x="8091488" y="954088"/>
            <a:ext cx="259238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0" y="0"/>
            <a:ext cx="10137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(3).Chọn chữ hoặc dấu thanh phù hợp: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0" y="771525"/>
            <a:ext cx="6694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hỏi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ngã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315913" y="1619250"/>
            <a:ext cx="71580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Suốt ngày tôi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mơ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Được làm cho các em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bài thơ nho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Như những hòn bi xanh,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các em chơi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Như những quả quýt, quả cam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Các em tay bóc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miệng cười…</a:t>
            </a: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3003550" y="1704975"/>
            <a:ext cx="247650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830263" y="2674938"/>
            <a:ext cx="2476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027488" y="2647950"/>
            <a:ext cx="247650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4760913" y="3171825"/>
            <a:ext cx="249237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3222625" y="4146550"/>
            <a:ext cx="249238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7938"/>
            <a:ext cx="1216183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5975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25" y="30019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NAM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5363" y="4146550"/>
            <a:ext cx="908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NAM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5213" y="2033588"/>
            <a:ext cx="347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NAM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5700" y="2684463"/>
            <a:ext cx="6270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NAM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18563" y="3213100"/>
            <a:ext cx="755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NAM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38288" y="3262313"/>
            <a:ext cx="609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HUYENHANGRAO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5840413"/>
            <a:ext cx="121634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 descr="LHB2 U5&amp;amp;#x2F;L2 by martyna2923 on Genial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23263" y="4270375"/>
            <a:ext cx="21605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/>
          <p:cNvPicPr>
            <a:picLocks noChangeAspect="1"/>
          </p:cNvPicPr>
          <p:nvPr/>
        </p:nvPicPr>
        <p:blipFill>
          <a:blip r:embed="rId13"/>
          <a:srcRect l="17453" t="12970" r="17973" b="19708"/>
          <a:stretch>
            <a:fillRect/>
          </a:stretch>
        </p:blipFill>
        <p:spPr bwMode="auto">
          <a:xfrm>
            <a:off x="6477000" y="3967163"/>
            <a:ext cx="18954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75413" y="3968750"/>
            <a:ext cx="18923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2509838" y="2097088"/>
            <a:ext cx="6648450" cy="2609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67479" b="1" kern="0">
                <a:ln w="6600">
                  <a:solidFill>
                    <a:srgbClr val="FF9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9E00"/>
                  </a:outerShdw>
                </a:effectLst>
                <a:cs typeface="Arial" panose="020B0604020202020204" pitchFamily="34" charset="0"/>
                <a:sym typeface="Arial"/>
              </a:rPr>
              <a:t>Game: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67479" b="1" kern="0">
                <a:ln w="6600">
                  <a:solidFill>
                    <a:srgbClr val="FF9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9E00"/>
                  </a:outerShdw>
                </a:effectLst>
                <a:cs typeface="Arial" panose="020B0604020202020204" pitchFamily="34" charset="0"/>
                <a:sym typeface="Arial"/>
              </a:rPr>
              <a:t>Cùng nhím con hái nấm rừng</a:t>
            </a:r>
          </a:p>
        </p:txBody>
      </p:sp>
      <p:pic>
        <p:nvPicPr>
          <p:cNvPr id="44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-17463"/>
            <a:ext cx="121634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638" y="690563"/>
            <a:ext cx="1091565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HUYENHANGRA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8" y="5837238"/>
            <a:ext cx="1216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B"/>
          <p:cNvGrpSpPr>
            <a:grpSpLocks/>
          </p:cNvGrpSpPr>
          <p:nvPr/>
        </p:nvGrpSpPr>
        <p:grpSpPr bwMode="auto">
          <a:xfrm>
            <a:off x="831850" y="5341938"/>
            <a:ext cx="3100388" cy="1003300"/>
            <a:chOff x="2252108" y="3867153"/>
            <a:chExt cx="4007022" cy="1305948"/>
          </a:xfrm>
        </p:grpSpPr>
        <p:sp>
          <p:nvSpPr>
            <p:cNvPr id="72" name="Rounded Rectangle 71"/>
            <p:cNvSpPr/>
            <p:nvPr/>
          </p:nvSpPr>
          <p:spPr>
            <a:xfrm>
              <a:off x="2875833" y="3867153"/>
              <a:ext cx="3383297" cy="122949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Sơ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sài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2545" name="NAM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C"/>
          <p:cNvGrpSpPr>
            <a:grpSpLocks/>
          </p:cNvGrpSpPr>
          <p:nvPr/>
        </p:nvGrpSpPr>
        <p:grpSpPr bwMode="auto">
          <a:xfrm>
            <a:off x="7315200" y="5341938"/>
            <a:ext cx="3101975" cy="1003300"/>
            <a:chOff x="2252108" y="3867155"/>
            <a:chExt cx="4055914" cy="1305946"/>
          </a:xfrm>
        </p:grpSpPr>
        <p:sp>
          <p:nvSpPr>
            <p:cNvPr id="75" name="Rounded Rectangle 74"/>
            <p:cNvSpPr/>
            <p:nvPr/>
          </p:nvSpPr>
          <p:spPr>
            <a:xfrm>
              <a:off x="2876894" y="3867155"/>
              <a:ext cx="3431128" cy="1229490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C. X</a:t>
              </a:r>
              <a:r>
                <a:rPr lang="vi-VN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ơ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xài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2543" name="NAM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D"/>
          <p:cNvGrpSpPr>
            <a:grpSpLocks/>
          </p:cNvGrpSpPr>
          <p:nvPr/>
        </p:nvGrpSpPr>
        <p:grpSpPr bwMode="auto">
          <a:xfrm>
            <a:off x="4073525" y="5341938"/>
            <a:ext cx="3100388" cy="1003300"/>
            <a:chOff x="2252108" y="3867153"/>
            <a:chExt cx="4030708" cy="1305948"/>
          </a:xfrm>
        </p:grpSpPr>
        <p:sp>
          <p:nvSpPr>
            <p:cNvPr id="78" name="Rounded Rectangle 77"/>
            <p:cNvSpPr/>
            <p:nvPr/>
          </p:nvSpPr>
          <p:spPr>
            <a:xfrm>
              <a:off x="2877456" y="3867153"/>
              <a:ext cx="3405360" cy="122949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B. X</a:t>
              </a:r>
              <a:r>
                <a:rPr lang="vi-VN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ơ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sài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2541" name="NAM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2188" y="5276850"/>
            <a:ext cx="10255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83050" y="575468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46950" y="575468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779463" y="1916113"/>
            <a:ext cx="10444162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9091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413" y="3968750"/>
            <a:ext cx="18923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" y="7938"/>
            <a:ext cx="1216183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2650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5975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25" y="30019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HUYENHANGRAO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5840413"/>
            <a:ext cx="121634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LHB2 U5&amp;amp;#x2F;L2 by martyna2923 on Geniall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3263" y="4270375"/>
            <a:ext cx="21605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6"/>
          <p:cNvPicPr>
            <a:picLocks noChangeAspect="1"/>
          </p:cNvPicPr>
          <p:nvPr/>
        </p:nvPicPr>
        <p:blipFill>
          <a:blip r:embed="rId10"/>
          <a:srcRect l="17453" t="12970" r="17973" b="19708"/>
          <a:stretch>
            <a:fillRect/>
          </a:stretch>
        </p:blipFill>
        <p:spPr bwMode="auto">
          <a:xfrm>
            <a:off x="6276975" y="4025900"/>
            <a:ext cx="1895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NAM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2043113"/>
            <a:ext cx="541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4021138"/>
            <a:ext cx="1892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47 L 0.06693 -0.04051 C 0.08099 -0.04977 0.09375 -0.06598 0.12383 -0.0544 C 0.15365 -0.04283 0.21745 -0.01181 0.24701 0.02916 C 0.2836 0.12083 0.34649 0.45856 0.36901 0.4719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-17463"/>
            <a:ext cx="121634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677863"/>
            <a:ext cx="1091565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HUYENHANGRA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8" y="5837238"/>
            <a:ext cx="1216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B"/>
          <p:cNvGrpSpPr>
            <a:grpSpLocks/>
          </p:cNvGrpSpPr>
          <p:nvPr/>
        </p:nvGrpSpPr>
        <p:grpSpPr bwMode="auto">
          <a:xfrm>
            <a:off x="4057650" y="5362575"/>
            <a:ext cx="3101975" cy="1003300"/>
            <a:chOff x="2252108" y="3867153"/>
            <a:chExt cx="4007022" cy="1305948"/>
          </a:xfrm>
        </p:grpSpPr>
        <p:sp>
          <p:nvSpPr>
            <p:cNvPr id="106" name="Rounded Rectangle 105"/>
            <p:cNvSpPr/>
            <p:nvPr/>
          </p:nvSpPr>
          <p:spPr>
            <a:xfrm>
              <a:off x="2877565" y="3867153"/>
              <a:ext cx="3381565" cy="1229493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B.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gióng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giả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4593" name="NAM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C"/>
          <p:cNvGrpSpPr>
            <a:grpSpLocks/>
          </p:cNvGrpSpPr>
          <p:nvPr/>
        </p:nvGrpSpPr>
        <p:grpSpPr bwMode="auto">
          <a:xfrm>
            <a:off x="7315200" y="5341938"/>
            <a:ext cx="3101975" cy="1003300"/>
            <a:chOff x="2252108" y="3867155"/>
            <a:chExt cx="4055914" cy="1305946"/>
          </a:xfrm>
        </p:grpSpPr>
        <p:sp>
          <p:nvSpPr>
            <p:cNvPr id="109" name="Rounded Rectangle 108"/>
            <p:cNvSpPr/>
            <p:nvPr/>
          </p:nvSpPr>
          <p:spPr>
            <a:xfrm>
              <a:off x="2876894" y="3867155"/>
              <a:ext cx="3431128" cy="1229490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C.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Róng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rả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4591" name="NAM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D"/>
          <p:cNvGrpSpPr>
            <a:grpSpLocks/>
          </p:cNvGrpSpPr>
          <p:nvPr/>
        </p:nvGrpSpPr>
        <p:grpSpPr bwMode="auto">
          <a:xfrm>
            <a:off x="730250" y="5362575"/>
            <a:ext cx="3100388" cy="1003300"/>
            <a:chOff x="2252108" y="3867153"/>
            <a:chExt cx="4030708" cy="1305948"/>
          </a:xfrm>
        </p:grpSpPr>
        <p:sp>
          <p:nvSpPr>
            <p:cNvPr id="112" name="Rounded Rectangle 111"/>
            <p:cNvSpPr/>
            <p:nvPr/>
          </p:nvSpPr>
          <p:spPr>
            <a:xfrm>
              <a:off x="2877456" y="3867153"/>
              <a:ext cx="3405360" cy="1229493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gióng</a:t>
              </a:r>
              <a:r>
                <a:rPr lang="en-US" sz="2394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394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dả</a:t>
              </a:r>
              <a:endParaRPr lang="en-US" sz="2394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4589" name="NAM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87813" y="5448300"/>
            <a:ext cx="10255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775" y="5775325"/>
            <a:ext cx="6651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46950" y="575468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>
            <a:extLst>
              <a:ext uri="{FF2B5EF4-FFF2-40B4-BE49-F238E27FC236}"/>
            </a:extLst>
          </p:cNvPr>
          <p:cNvSpPr/>
          <p:nvPr/>
        </p:nvSpPr>
        <p:spPr>
          <a:xfrm>
            <a:off x="871538" y="2535238"/>
            <a:ext cx="10442575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192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Từ</a:t>
            </a:r>
            <a:r>
              <a:rPr lang="en-US" sz="3192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nào</a:t>
            </a:r>
            <a:r>
              <a:rPr lang="en-US" sz="3192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viết</a:t>
            </a:r>
            <a:r>
              <a:rPr lang="en-US" sz="3192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192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đúng</a:t>
            </a:r>
            <a:endParaRPr lang="en-US" sz="3192" i="1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192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9091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7938"/>
            <a:ext cx="1216183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5975" y="44878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25" y="3001963"/>
            <a:ext cx="361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HUYENHANGRA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8" y="5840413"/>
            <a:ext cx="121634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LHB2 U5&amp;amp;#x2F;L2 by martyna2923 on Genial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3263" y="4270375"/>
            <a:ext cx="21605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/>
          <p:cNvPicPr>
            <a:picLocks noChangeAspect="1"/>
          </p:cNvPicPr>
          <p:nvPr/>
        </p:nvPicPr>
        <p:blipFill>
          <a:blip r:embed="rId8"/>
          <a:srcRect l="17453" t="12970" r="17973" b="19708"/>
          <a:stretch>
            <a:fillRect/>
          </a:stretch>
        </p:blipFill>
        <p:spPr bwMode="auto">
          <a:xfrm>
            <a:off x="6477000" y="3967163"/>
            <a:ext cx="18954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NAM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0138" y="5064125"/>
            <a:ext cx="541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NAM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288" y="3262313"/>
            <a:ext cx="609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5413" y="3967163"/>
            <a:ext cx="18923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668 -0.03982 C 0.08099 -0.04931 0.10664 -0.07084 0.12982 -0.07686 C 0.15273 -0.08264 0.19141 -0.08519 0.20534 -0.07593 C 0.22904 -0.05695 0.34219 0.03217 0.38229 0.0831 C 0.42383 0.13356 0.43815 0.19699 0.44414 0.26157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-17463"/>
            <a:ext cx="121634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375" y="593725"/>
            <a:ext cx="1091565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HUYENHANGRA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8" y="5837238"/>
            <a:ext cx="1216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B"/>
          <p:cNvGrpSpPr>
            <a:grpSpLocks/>
          </p:cNvGrpSpPr>
          <p:nvPr/>
        </p:nvGrpSpPr>
        <p:grpSpPr bwMode="auto">
          <a:xfrm>
            <a:off x="6299200" y="5278438"/>
            <a:ext cx="3100388" cy="1003300"/>
            <a:chOff x="2252108" y="3867153"/>
            <a:chExt cx="4007022" cy="1305948"/>
          </a:xfrm>
        </p:grpSpPr>
        <p:sp>
          <p:nvSpPr>
            <p:cNvPr id="106" name="Rounded Rectangle 105"/>
            <p:cNvSpPr/>
            <p:nvPr/>
          </p:nvSpPr>
          <p:spPr>
            <a:xfrm>
              <a:off x="2875833" y="3867153"/>
              <a:ext cx="3383297" cy="122949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3192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B. </a:t>
              </a:r>
              <a:r>
                <a:rPr lang="en-US" sz="3192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sẵn</a:t>
              </a:r>
              <a:r>
                <a:rPr lang="en-US" sz="3192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192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sàng</a:t>
              </a:r>
              <a:endParaRPr lang="en-US" sz="3192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6641" name="NAM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D"/>
          <p:cNvGrpSpPr>
            <a:grpSpLocks/>
          </p:cNvGrpSpPr>
          <p:nvPr/>
        </p:nvGrpSpPr>
        <p:grpSpPr bwMode="auto">
          <a:xfrm>
            <a:off x="1939925" y="5278438"/>
            <a:ext cx="3100388" cy="1003300"/>
            <a:chOff x="2252108" y="3867153"/>
            <a:chExt cx="4030708" cy="1305948"/>
          </a:xfrm>
        </p:grpSpPr>
        <p:sp>
          <p:nvSpPr>
            <p:cNvPr id="112" name="Rounded Rectangle 111"/>
            <p:cNvSpPr/>
            <p:nvPr/>
          </p:nvSpPr>
          <p:spPr>
            <a:xfrm>
              <a:off x="2877456" y="3867153"/>
              <a:ext cx="3405360" cy="1229492"/>
            </a:xfrm>
            <a:prstGeom prst="roundRect">
              <a:avLst/>
            </a:prstGeom>
            <a:solidFill>
              <a:schemeClr val="bg1"/>
            </a:solidFill>
            <a:ln w="69850" cmpd="thickThin">
              <a:solidFill>
                <a:srgbClr val="F4A91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3192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A. </a:t>
              </a:r>
              <a:r>
                <a:rPr lang="en-US" sz="3192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sẵn</a:t>
              </a:r>
              <a:r>
                <a:rPr lang="en-US" sz="3192" b="1" kern="0" dirty="0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192" b="1" kern="0" dirty="0" err="1">
                  <a:solidFill>
                    <a:srgbClr val="002060"/>
                  </a:solidFill>
                  <a:cs typeface="Arial" panose="020B0604020202020204" pitchFamily="34" charset="0"/>
                  <a:sym typeface="Arial"/>
                </a:rPr>
                <a:t>xàng</a:t>
              </a:r>
              <a:endParaRPr lang="en-US" sz="3192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6639" name="NAM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52108" y="4383057"/>
              <a:ext cx="857189" cy="79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9200" y="5327650"/>
            <a:ext cx="10255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49450" y="5691188"/>
            <a:ext cx="6651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2" name="Group 35"/>
          <p:cNvGrpSpPr>
            <a:grpSpLocks/>
          </p:cNvGrpSpPr>
          <p:nvPr/>
        </p:nvGrpSpPr>
        <p:grpSpPr bwMode="auto">
          <a:xfrm>
            <a:off x="10728325" y="5570538"/>
            <a:ext cx="1404938" cy="1598612"/>
            <a:chOff x="10457570" y="4998206"/>
            <a:chExt cx="1407434" cy="1601964"/>
          </a:xfrm>
        </p:grpSpPr>
        <p:pic>
          <p:nvPicPr>
            <p:cNvPr id="26636" name="NAM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28798" y="4998206"/>
              <a:ext cx="1336206" cy="123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10">
              <a:hlinkClick r:id="" action="ppaction://hlinkshowjump?jump=nextslide"/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457570" y="5322910"/>
              <a:ext cx="1381684" cy="127726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2114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995" ker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Arial Black" panose="020B0A04020102020204" pitchFamily="34" charset="0"/>
                  <a:cs typeface="Calibri" panose="020F0502020204030204" pitchFamily="34" charset="0"/>
                  <a:sym typeface="Arial"/>
                </a:rPr>
                <a:t>Next</a:t>
              </a:r>
              <a:endParaRPr lang="en-US" sz="1995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9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-1193800" y="3960813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>
            <a:extLst>
              <a:ext uri="{FF2B5EF4-FFF2-40B4-BE49-F238E27FC236}"/>
            </a:extLst>
          </p:cNvPr>
          <p:cNvSpPr/>
          <p:nvPr/>
        </p:nvSpPr>
        <p:spPr>
          <a:xfrm>
            <a:off x="871538" y="2535238"/>
            <a:ext cx="10442575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192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591" i="1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Từ</a:t>
            </a:r>
            <a:r>
              <a:rPr lang="en-US" sz="3591" i="1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nào</a:t>
            </a:r>
            <a:r>
              <a:rPr lang="en-US" sz="3591" i="1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viết</a:t>
            </a:r>
            <a:r>
              <a:rPr lang="en-US" sz="3591" i="1" kern="0" dirty="0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3591" i="1" kern="0" dirty="0" err="1">
                <a:solidFill>
                  <a:srgbClr val="78302E"/>
                </a:solidFill>
                <a:cs typeface="Arial" panose="020B0604020202020204" pitchFamily="34" charset="0"/>
                <a:sym typeface="Arial"/>
              </a:rPr>
              <a:t>đúng</a:t>
            </a:r>
            <a:endParaRPr lang="en-US" sz="3591" i="1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192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/>
            </a:extLst>
          </p:cNvPr>
          <p:cNvSpPr/>
          <p:nvPr/>
        </p:nvSpPr>
        <p:spPr>
          <a:xfrm>
            <a:off x="874713" y="2547938"/>
            <a:ext cx="10442575" cy="180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192" kern="0" dirty="0">
              <a:solidFill>
                <a:srgbClr val="78302E"/>
              </a:solidFill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9091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12192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4175" y="779463"/>
            <a:ext cx="111299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Times New Roman" pitchFamily="18" charset="0"/>
                <a:cs typeface="Times New Roman" pitchFamily="18" charset="0"/>
              </a:rPr>
              <a:t>Bài viết 3</a:t>
            </a:r>
          </a:p>
          <a:p>
            <a:pPr algn="ctr"/>
            <a:r>
              <a:rPr lang="en-US" sz="6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Nhớ - viết: Cái cầu</a:t>
            </a: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	Phận biệt uêu/êu; uyu/iu; </a:t>
            </a: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      r/d/gi; dấu hỏi/ dấu ngã.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76225" y="1795463"/>
            <a:ext cx="1089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1.Nhớ - viết: Cái cầu ( 2 khổ cuối)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255</Words>
  <Application>Microsoft Office PowerPoint</Application>
  <PresentationFormat>Custom</PresentationFormat>
  <Paragraphs>75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Office Theme</vt:lpstr>
      <vt:lpstr>Fall Vibes Stickers fo Marketing by Slidesgo</vt:lpstr>
      <vt:lpstr>Fall Vibes Stickers fo Marketing by Slidesgo</vt:lpstr>
      <vt:lpstr>Fall Vibes Stickers fo Marketing by Slidesgo</vt:lpstr>
      <vt:lpstr>Fall Vibes Stickers fo Marketing by Slidesgo</vt:lpstr>
      <vt:lpstr>Fall Vibes Stickers fo Marketing by Slidesgo</vt:lpstr>
      <vt:lpstr>Fall Vibes Stickers fo Marketing by Slidesgo</vt:lpstr>
      <vt:lpstr>Fall Vibes Stickers fo Marketing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Sky123.Org</cp:lastModifiedBy>
  <cp:revision>30</cp:revision>
  <dcterms:created xsi:type="dcterms:W3CDTF">2022-09-26T15:21:50Z</dcterms:created>
  <dcterms:modified xsi:type="dcterms:W3CDTF">2022-11-28T13:35:00Z</dcterms:modified>
</cp:coreProperties>
</file>