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7.svg" ContentType="image/svg+xml"/>
  <Override PartName="/ppt/media/image2.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Lst>
  <p:notesMasterIdLst>
    <p:notesMasterId r:id="rId6"/>
  </p:notesMasterIdLst>
  <p:sldIdLst>
    <p:sldId id="370" r:id="rId5"/>
    <p:sldId id="347" r:id="rId7"/>
    <p:sldId id="262" r:id="rId8"/>
    <p:sldId id="406" r:id="rId9"/>
    <p:sldId id="426" r:id="rId10"/>
    <p:sldId id="418" r:id="rId11"/>
    <p:sldId id="416" r:id="rId12"/>
    <p:sldId id="417" r:id="rId13"/>
    <p:sldId id="419" r:id="rId14"/>
    <p:sldId id="412" r:id="rId15"/>
    <p:sldId id="413" r:id="rId16"/>
    <p:sldId id="420" r:id="rId17"/>
    <p:sldId id="421" r:id="rId18"/>
    <p:sldId id="422" r:id="rId19"/>
    <p:sldId id="368" r:id="rId20"/>
    <p:sldId id="339" r:id="rId21"/>
    <p:sldId id="396" r:id="rId22"/>
    <p:sldId id="400" r:id="rId23"/>
    <p:sldId id="397" r:id="rId24"/>
    <p:sldId id="430" r:id="rId25"/>
    <p:sldId id="399" r:id="rId26"/>
    <p:sldId id="365" r:id="rId27"/>
    <p:sldId id="363" r:id="rId28"/>
    <p:sldId id="431" r:id="rId29"/>
    <p:sldId id="423" r:id="rId30"/>
    <p:sldId id="401" r:id="rId31"/>
    <p:sldId id="379" r:id="rId32"/>
    <p:sldId id="424"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00FF"/>
    <a:srgbClr val="99FF33"/>
    <a:srgbClr val="F298D6"/>
    <a:srgbClr val="E11F69"/>
    <a:srgbClr val="E8A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1" autoAdjust="0"/>
    <p:restoredTop sz="89879" autoAdjust="0"/>
  </p:normalViewPr>
  <p:slideViewPr>
    <p:cSldViewPr snapToGrid="0" showGuides="1">
      <p:cViewPr varScale="1">
        <p:scale>
          <a:sx n="65" d="100"/>
          <a:sy n="65" d="100"/>
        </p:scale>
        <p:origin x="1014"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Tùy</a:t>
            </a:r>
            <a:r>
              <a:rPr lang="en-US" dirty="0"/>
              <a:t> </a:t>
            </a:r>
            <a:r>
              <a:rPr lang="en-US" dirty="0" err="1"/>
              <a:t>theo</a:t>
            </a:r>
            <a:r>
              <a:rPr lang="en-US" dirty="0"/>
              <a:t> </a:t>
            </a:r>
            <a:r>
              <a:rPr lang="en-US" dirty="0" err="1"/>
              <a:t>số</a:t>
            </a:r>
            <a:r>
              <a:rPr lang="en-US" dirty="0"/>
              <a:t> </a:t>
            </a:r>
            <a:r>
              <a:rPr lang="en-US" dirty="0" err="1"/>
              <a:t>lượng</a:t>
            </a:r>
            <a:r>
              <a:rPr lang="en-US" dirty="0"/>
              <a:t> HS </a:t>
            </a:r>
            <a:r>
              <a:rPr lang="en-US" dirty="0" err="1"/>
              <a:t>của</a:t>
            </a:r>
            <a:r>
              <a:rPr lang="en-US" dirty="0"/>
              <a:t> </a:t>
            </a:r>
            <a:r>
              <a:rPr lang="en-US" dirty="0" err="1"/>
              <a:t>lớp</a:t>
            </a:r>
            <a:r>
              <a:rPr lang="en-US" dirty="0"/>
              <a:t> GV chia </a:t>
            </a:r>
            <a:r>
              <a:rPr lang="en-US" dirty="0" err="1"/>
              <a:t>số</a:t>
            </a:r>
            <a:r>
              <a:rPr lang="en-US" dirty="0"/>
              <a:t> </a:t>
            </a:r>
            <a:r>
              <a:rPr lang="en-US" dirty="0" err="1"/>
              <a:t>lượng</a:t>
            </a:r>
            <a:r>
              <a:rPr lang="en-US" dirty="0"/>
              <a:t> </a:t>
            </a:r>
            <a:r>
              <a:rPr lang="en-US" dirty="0" err="1"/>
              <a:t>người</a:t>
            </a:r>
            <a:r>
              <a:rPr lang="en-US" dirty="0"/>
              <a:t> </a:t>
            </a:r>
            <a:r>
              <a:rPr lang="en-US" dirty="0" err="1"/>
              <a:t>trong</a:t>
            </a:r>
            <a:r>
              <a:rPr lang="en-US" dirty="0"/>
              <a:t> </a:t>
            </a:r>
            <a:r>
              <a:rPr lang="en-US" dirty="0" err="1"/>
              <a:t>các</a:t>
            </a:r>
            <a:r>
              <a:rPr lang="en-US" dirty="0"/>
              <a:t> </a:t>
            </a:r>
            <a:r>
              <a:rPr lang="en-US" dirty="0" err="1"/>
              <a:t>nhóm</a:t>
            </a:r>
            <a:r>
              <a:rPr lang="en-US" dirty="0"/>
              <a:t> </a:t>
            </a:r>
            <a:r>
              <a:rPr lang="en-US" dirty="0" err="1"/>
              <a:t>cho</a:t>
            </a:r>
            <a:r>
              <a:rPr lang="en-US" dirty="0"/>
              <a:t> </a:t>
            </a:r>
            <a:r>
              <a:rPr lang="en-US" dirty="0" err="1"/>
              <a:t>phù</a:t>
            </a:r>
            <a:r>
              <a:rPr lang="en-US" dirty="0"/>
              <a:t> </a:t>
            </a:r>
            <a:r>
              <a:rPr lang="en-US" dirty="0" err="1"/>
              <a:t>hợp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41AA-BE0F-9F4D-A93E-B17FF4A4382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35255" algn="just" defTabSz="685800" rtl="0" eaLnBrk="1" fontAlgn="auto" latinLnBrk="0" hangingPunct="1">
              <a:lnSpc>
                <a:spcPct val="100000"/>
              </a:lnSpc>
              <a:spcBef>
                <a:spcPts val="0"/>
              </a:spcBef>
              <a:spcAft>
                <a:spcPts val="45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nhóm</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cử</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đại</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diện</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trình</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bày</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nhóm</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khác</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nghe</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ghi</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nội</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dung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thắc</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mắc</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Chuyên</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gia</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giải</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đáp</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nếu</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có</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endParaRPr>
          </a:p>
          <a:p>
            <a:pPr marL="0" marR="0" lvl="0" indent="135255" algn="just" defTabSz="685800" rtl="0" eaLnBrk="1" fontAlgn="auto" latinLnBrk="0" hangingPunct="1">
              <a:lnSpc>
                <a:spcPct val="100000"/>
              </a:lnSpc>
              <a:spcBef>
                <a:spcPts val="0"/>
              </a:spcBef>
              <a:spcAft>
                <a:spcPts val="45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Giáo</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chỉnh</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nếu</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a:ea typeface="Calibri" panose="020F0502020204030204"/>
                <a:cs typeface="Times New Roman" panose="02020603050405020304"/>
              </a:rPr>
              <a:t>có</a:t>
            </a:r>
            <a:r>
              <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Calibri" panose="020F0502020204030204"/>
              <a:cs typeface="Times New Roman" panose="020206030504050203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DD0D8B-9237-4177-9CBE-D45CC6DDB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C44E6E6-66EA-4261-BC32-F98BF6CC21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C44E6E6-66EA-4261-BC32-F98BF6CC21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C44E6E6-66EA-4261-BC32-F98BF6CC21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C44E6E6-66EA-4261-BC32-F98BF6CC21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C44E6E6-66EA-4261-BC32-F98BF6CC21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51AED7E-98A1-4317-A6D0-7D70C5EB60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51AED7E-98A1-4317-A6D0-7D70C5EB60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51AED7E-98A1-4317-A6D0-7D70C5EB60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51AED7E-98A1-4317-A6D0-7D70C5EB603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51AED7E-98A1-4317-A6D0-7D70C5EB603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DE46D-C60A-4C7A-AFDF-54FF85EBEDB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C44E6E6-66EA-4261-BC32-F98BF6CC21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51AED7E-98A1-4317-A6D0-7D70C5EB603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DE46D-C60A-4C7A-AFDF-54FF85EBEDB2}"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AED7E-98A1-4317-A6D0-7D70C5EB603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2DE46D-C60A-4C7A-AFDF-54FF85EBEDB2}"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51AED7E-98A1-4317-A6D0-7D70C5EB603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51AED7E-98A1-4317-A6D0-7D70C5EB603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51AED7E-98A1-4317-A6D0-7D70C5EB60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51AED7E-98A1-4317-A6D0-7D70C5EB60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C44E6E6-66EA-4261-BC32-F98BF6CC21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C44E6E6-66EA-4261-BC32-F98BF6CC210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C44E6E6-66EA-4261-BC32-F98BF6CC210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C44E6E6-66EA-4261-BC32-F98BF6CC210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C44E6E6-66EA-4261-BC32-F98BF6CC21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AED7E-98A1-4317-A6D0-7D70C5EB6039}"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DE46D-C60A-4C7A-AFDF-54FF85EBEDB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14.wmf"/><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5.xml"/><Relationship Id="rId2" Type="http://schemas.openxmlformats.org/officeDocument/2006/relationships/image" Target="../media/image23.sv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svg"/><Relationship Id="rId7" Type="http://schemas.openxmlformats.org/officeDocument/2006/relationships/image" Target="../media/image28.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3" Type="http://schemas.openxmlformats.org/officeDocument/2006/relationships/image" Target="../media/image24.png"/><Relationship Id="rId28" Type="http://schemas.openxmlformats.org/officeDocument/2006/relationships/notesSlide" Target="../notesSlides/notesSlide3.xml"/><Relationship Id="rId27" Type="http://schemas.openxmlformats.org/officeDocument/2006/relationships/slideLayout" Target="../slideLayouts/slideLayout31.xml"/><Relationship Id="rId26" Type="http://schemas.openxmlformats.org/officeDocument/2006/relationships/image" Target="../media/image47.svg"/><Relationship Id="rId25" Type="http://schemas.openxmlformats.org/officeDocument/2006/relationships/image" Target="../media/image46.png"/><Relationship Id="rId24" Type="http://schemas.openxmlformats.org/officeDocument/2006/relationships/image" Target="../media/image45.svg"/><Relationship Id="rId23" Type="http://schemas.openxmlformats.org/officeDocument/2006/relationships/image" Target="../media/image44.png"/><Relationship Id="rId22" Type="http://schemas.openxmlformats.org/officeDocument/2006/relationships/image" Target="../media/image43.svg"/><Relationship Id="rId21" Type="http://schemas.openxmlformats.org/officeDocument/2006/relationships/image" Target="../media/image42.png"/><Relationship Id="rId20" Type="http://schemas.openxmlformats.org/officeDocument/2006/relationships/image" Target="../media/image41.svg"/><Relationship Id="rId2" Type="http://schemas.openxmlformats.org/officeDocument/2006/relationships/image" Target="../media/image23.svg"/><Relationship Id="rId19" Type="http://schemas.openxmlformats.org/officeDocument/2006/relationships/image" Target="../media/image40.png"/><Relationship Id="rId18" Type="http://schemas.openxmlformats.org/officeDocument/2006/relationships/image" Target="../media/image39.svg"/><Relationship Id="rId17" Type="http://schemas.openxmlformats.org/officeDocument/2006/relationships/image" Target="../media/image38.png"/><Relationship Id="rId16" Type="http://schemas.openxmlformats.org/officeDocument/2006/relationships/image" Target="../media/image37.svg"/><Relationship Id="rId15" Type="http://schemas.openxmlformats.org/officeDocument/2006/relationships/image" Target="../media/image36.png"/><Relationship Id="rId14" Type="http://schemas.openxmlformats.org/officeDocument/2006/relationships/image" Target="../media/image35.svg"/><Relationship Id="rId13" Type="http://schemas.openxmlformats.org/officeDocument/2006/relationships/image" Target="../media/image34.png"/><Relationship Id="rId12" Type="http://schemas.openxmlformats.org/officeDocument/2006/relationships/image" Target="../media/image33.svg"/><Relationship Id="rId11" Type="http://schemas.openxmlformats.org/officeDocument/2006/relationships/image" Target="../media/image32.png"/><Relationship Id="rId10" Type="http://schemas.openxmlformats.org/officeDocument/2006/relationships/image" Target="../media/image31.sv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15.png"/><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8.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8.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48.png"/><Relationship Id="rId1"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49.png"/><Relationship Id="rId1" Type="http://schemas.openxmlformats.org/officeDocument/2006/relationships/image" Target="../media/image8.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8.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7.svg"/><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8.pn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p:cNvSpPr txBox="1">
            <a:spLocks noChangeArrowheads="1"/>
          </p:cNvSpPr>
          <p:nvPr/>
        </p:nvSpPr>
        <p:spPr bwMode="auto">
          <a:xfrm>
            <a:off x="3168938" y="2236457"/>
            <a:ext cx="8912772" cy="170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12</a:t>
            </a:r>
            <a:endPar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4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4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7: CHUNG SỨC CHUNG LÒNG</a:t>
            </a:r>
            <a:endParaRPr lang="en-US" sz="44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991610" y="38744"/>
            <a:ext cx="4208780" cy="1571625"/>
          </a:xfrm>
          <a:prstGeom prst="rect">
            <a:avLst/>
          </a:prstGeom>
        </p:spPr>
      </p:pic>
      <p:pic>
        <p:nvPicPr>
          <p:cNvPr id="1028" name="Picture 4" descr="Bác Hồ bế em bé | Bức tranh Bác Hồ bế em bé | Bác Hồ với thiếu nhi | Hồ Chí  Minh | Một số hình ảnh hoạt động của B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09" y="867104"/>
            <a:ext cx="3456894" cy="5151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ách giáo khoa THPT 20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p:cNvSpPr/>
          <p:nvPr/>
        </p:nvSpPr>
        <p:spPr>
          <a:xfrm>
            <a:off x="550663" y="2149120"/>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Thượng hoàng</a:t>
            </a:r>
            <a:endParaRPr lang="en-US" altLang="vi-VN" sz="4800" dirty="0">
              <a:solidFill>
                <a:srgbClr val="0070C0"/>
              </a:solidFill>
              <a:latin typeface="UTM Avo" panose="02040603050506020204" pitchFamily="18" charset="0"/>
            </a:endParaRPr>
          </a:p>
        </p:txBody>
      </p:sp>
      <p:sp>
        <p:nvSpPr>
          <p:cNvPr id="9" name="Rectangle: Rounded Corners 8"/>
          <p:cNvSpPr/>
          <p:nvPr/>
        </p:nvSpPr>
        <p:spPr>
          <a:xfrm>
            <a:off x="6528754" y="2149120"/>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triều phục</a:t>
            </a:r>
            <a:endParaRPr lang="en-US" altLang="vi-VN" sz="4800" dirty="0">
              <a:solidFill>
                <a:srgbClr val="0070C0"/>
              </a:solidFill>
              <a:latin typeface="UTM Avo" panose="02040603050506020204" pitchFamily="18" charset="0"/>
            </a:endParaRPr>
          </a:p>
        </p:txBody>
      </p:sp>
      <p:sp>
        <p:nvSpPr>
          <p:cNvPr id="10" name="Rectangle: Rounded Corners 8"/>
          <p:cNvSpPr/>
          <p:nvPr/>
        </p:nvSpPr>
        <p:spPr>
          <a:xfrm>
            <a:off x="550662" y="3474859"/>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hùm beo</a:t>
            </a:r>
            <a:endParaRPr lang="en-US" altLang="vi-VN" sz="4800" dirty="0">
              <a:solidFill>
                <a:srgbClr val="0070C0"/>
              </a:solidFill>
              <a:latin typeface="UTM Avo" panose="02040603050506020204" pitchFamily="18" charset="0"/>
            </a:endParaRPr>
          </a:p>
        </p:txBody>
      </p:sp>
      <p:sp>
        <p:nvSpPr>
          <p:cNvPr id="11" name="Rectangle: Rounded Corners 8"/>
          <p:cNvSpPr/>
          <p:nvPr/>
        </p:nvSpPr>
        <p:spPr>
          <a:xfrm>
            <a:off x="6528753" y="3631078"/>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sứ quan</a:t>
            </a:r>
            <a:endParaRPr lang="en-US" altLang="vi-VN" sz="4800" dirty="0">
              <a:solidFill>
                <a:srgbClr val="0070C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bldLvl="0" animBg="1"/>
      <p:bldP spid="10" grpId="0" bldLvl="0" animBg="1"/>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p:cNvSpPr txBox="1"/>
          <p:nvPr/>
        </p:nvSpPr>
        <p:spPr>
          <a:xfrm>
            <a:off x="173421" y="2426097"/>
            <a:ext cx="11839903" cy="2005806"/>
          </a:xfrm>
          <a:prstGeom prst="rect">
            <a:avLst/>
          </a:prstGeom>
          <a:noFill/>
        </p:spPr>
        <p:txBody>
          <a:bodyPr wrap="square">
            <a:spAutoFit/>
          </a:bodyPr>
          <a:lstStyle/>
          <a:p>
            <a:pPr>
              <a:lnSpc>
                <a:spcPct val="150000"/>
              </a:lnSpc>
            </a:pPr>
            <a:r>
              <a:rPr lang="en-US" sz="2900" dirty="0">
                <a:solidFill>
                  <a:srgbClr val="FF0000"/>
                </a:solidFill>
                <a:effectLst/>
                <a:latin typeface="Times New Roman" panose="02020603050405020304" pitchFamily="18" charset="0"/>
                <a:ea typeface="Calibri" panose="020F0502020204030204" pitchFamily="34" charset="0"/>
              </a:rPr>
              <a:t>- </a:t>
            </a:r>
            <a:r>
              <a:rPr lang="en-US" sz="2900" i="1" dirty="0" err="1">
                <a:solidFill>
                  <a:srgbClr val="FF0000"/>
                </a:solidFill>
                <a:effectLst/>
                <a:latin typeface="UTM Avo" panose="02040603050506020204" pitchFamily="18" charset="0"/>
                <a:ea typeface="Calibri" panose="020F0502020204030204" pitchFamily="34" charset="0"/>
              </a:rPr>
              <a:t>Vấn</a:t>
            </a:r>
            <a:r>
              <a:rPr lang="en-US" sz="2900" i="1" dirty="0">
                <a:solidFill>
                  <a:srgbClr val="FF0000"/>
                </a:solidFill>
                <a:effectLst/>
                <a:latin typeface="UTM Avo" panose="02040603050506020204" pitchFamily="18" charset="0"/>
                <a:ea typeface="Calibri" panose="020F0502020204030204" pitchFamily="34" charset="0"/>
              </a:rPr>
              <a:t> ý: </a:t>
            </a:r>
            <a:r>
              <a:rPr lang="en-US" sz="2900" i="1" dirty="0" err="1">
                <a:effectLst/>
                <a:latin typeface="UTM Avo" panose="02040603050506020204" pitchFamily="18" charset="0"/>
                <a:ea typeface="Calibri" panose="020F0502020204030204" pitchFamily="34" charset="0"/>
              </a:rPr>
              <a:t>hỏi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xin</a:t>
            </a:r>
            <a:r>
              <a:rPr lang="en-US" sz="2900" i="1" dirty="0">
                <a:effectLst/>
                <a:latin typeface="UTM Avo" panose="02040603050506020204" pitchFamily="18" charset="0"/>
                <a:ea typeface="Calibri" panose="020F0502020204030204" pitchFamily="34" charset="0"/>
              </a:rPr>
              <a:t> ý </a:t>
            </a:r>
            <a:r>
              <a:rPr lang="en-US" sz="2900" i="1" dirty="0" err="1">
                <a:effectLst/>
                <a:latin typeface="UTM Avo" panose="02040603050506020204" pitchFamily="18" charset="0"/>
                <a:ea typeface="Calibri" panose="020F0502020204030204" pitchFamily="34" charset="0"/>
              </a:rPr>
              <a:t>kiến</a:t>
            </a:r>
            <a:r>
              <a:rPr lang="en-US" sz="2900" i="1" dirty="0">
                <a:effectLst/>
                <a:latin typeface="UTM Avo" panose="02040603050506020204" pitchFamily="18" charset="0"/>
                <a:ea typeface="Calibri" panose="020F0502020204030204" pitchFamily="34" charset="0"/>
              </a:rPr>
              <a:t>.</a:t>
            </a:r>
            <a:r>
              <a:rPr lang="en-US" sz="2900" dirty="0">
                <a:effectLst/>
                <a:latin typeface="UTM Avo" panose="02040603050506020204" pitchFamily="18" charset="0"/>
                <a:ea typeface="Calibri" panose="020F0502020204030204" pitchFamily="34" charset="0"/>
              </a:rPr>
              <a:t>.</a:t>
            </a:r>
            <a:endParaRPr lang="en-US" sz="2900" dirty="0">
              <a:effectLst/>
              <a:latin typeface="UTM Avo" panose="02040603050506020204" pitchFamily="18" charset="0"/>
              <a:ea typeface="Calibri" panose="020F0502020204030204" pitchFamily="34" charset="0"/>
            </a:endParaRPr>
          </a:p>
          <a:p>
            <a:pPr>
              <a:lnSpc>
                <a:spcPct val="150000"/>
              </a:lnSpc>
            </a:pPr>
            <a:r>
              <a:rPr lang="en-US" sz="2900" dirty="0">
                <a:solidFill>
                  <a:srgbClr val="FF0000"/>
                </a:solidFill>
                <a:latin typeface="UTM Avo" panose="02040603050506020204" pitchFamily="18" charset="0"/>
              </a:rPr>
              <a:t>- </a:t>
            </a:r>
            <a:r>
              <a:rPr lang="en-US" sz="2900" i="1" dirty="0" err="1">
                <a:solidFill>
                  <a:srgbClr val="FF0000"/>
                </a:solidFill>
                <a:effectLst/>
                <a:latin typeface="UTM Avo" panose="02040603050506020204" pitchFamily="18" charset="0"/>
                <a:ea typeface="Calibri" panose="020F0502020204030204" pitchFamily="34" charset="0"/>
              </a:rPr>
              <a:t>Thống</a:t>
            </a:r>
            <a:r>
              <a:rPr lang="en-US" sz="2900" i="1" dirty="0">
                <a:solidFill>
                  <a:srgbClr val="FF0000"/>
                </a:solidFill>
                <a:effectLst/>
                <a:latin typeface="UTM Avo" panose="02040603050506020204" pitchFamily="18" charset="0"/>
                <a:ea typeface="Calibri" panose="020F0502020204030204" pitchFamily="34" charset="0"/>
              </a:rPr>
              <a:t> </a:t>
            </a:r>
            <a:r>
              <a:rPr lang="en-US" sz="2900" i="1" dirty="0" err="1">
                <a:solidFill>
                  <a:srgbClr val="FF0000"/>
                </a:solidFill>
                <a:effectLst/>
                <a:latin typeface="UTM Avo" panose="02040603050506020204" pitchFamily="18" charset="0"/>
                <a:ea typeface="Calibri" panose="020F0502020204030204" pitchFamily="34" charset="0"/>
              </a:rPr>
              <a:t>thiết</a:t>
            </a:r>
            <a:r>
              <a:rPr lang="en-US" sz="2900" i="1" dirty="0">
                <a:solidFill>
                  <a:srgbClr val="FF0000"/>
                </a:solidFill>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từ</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gợi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tả</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lời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nói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giọng</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nói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có</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cảm</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xúc</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rất</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mạnh</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rất</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tha</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thiết</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nghĩa</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trong</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bài</a:t>
            </a:r>
            <a:r>
              <a:rPr lang="en-US" sz="2900" i="1" dirty="0">
                <a:effectLst/>
                <a:latin typeface="UTM Avo" panose="02040603050506020204" pitchFamily="18" charset="0"/>
                <a:ea typeface="Calibri" panose="020F0502020204030204" pitchFamily="34" charset="0"/>
              </a:rPr>
              <a:t>).</a:t>
            </a:r>
            <a:endParaRPr lang="en-US" sz="2900" i="1" dirty="0">
              <a:effectLst/>
              <a:latin typeface="UTM Avo" panose="02040603050506020204" pitchFamily="18" charset="0"/>
              <a:ea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p:cNvSpPr txBox="1">
            <a:spLocks noChangeArrowheads="1"/>
          </p:cNvSpPr>
          <p:nvPr/>
        </p:nvSpPr>
        <p:spPr bwMode="auto">
          <a:xfrm>
            <a:off x="3327859" y="25861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p:cNvGrpSpPr/>
          <p:nvPr/>
        </p:nvGrpSpPr>
        <p:grpSpPr>
          <a:xfrm>
            <a:off x="203593" y="1735881"/>
            <a:ext cx="11753284" cy="731520"/>
            <a:chOff x="5753100" y="1905000"/>
            <a:chExt cx="4876464" cy="460318"/>
          </a:xfrm>
          <a:solidFill>
            <a:schemeClr val="accent2">
              <a:lumMod val="20000"/>
              <a:lumOff val="80000"/>
              <a:alpha val="67000"/>
            </a:schemeClr>
          </a:solidFill>
        </p:grpSpPr>
        <p:sp>
          <p:nvSpPr>
            <p:cNvPr id="5" name="Hexagon 4"/>
            <p:cNvSpPr/>
            <p:nvPr/>
          </p:nvSpPr>
          <p:spPr>
            <a:xfrm>
              <a:off x="5753100" y="1905000"/>
              <a:ext cx="953468" cy="457200"/>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p:cNvSpPr/>
            <p:nvPr/>
          </p:nvSpPr>
          <p:spPr>
            <a:xfrm>
              <a:off x="6748862" y="1908118"/>
              <a:ext cx="3880702" cy="457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vi-VN" sz="3200" dirty="0">
                  <a:solidFill>
                    <a:srgbClr val="002060"/>
                  </a:solidFill>
                  <a:latin typeface="UTM Avo" panose="02040603050506020204" pitchFamily="18" charset="0"/>
                  <a:cs typeface="Times New Roman" panose="02020603050405020304" pitchFamily="18" charset="0"/>
                </a:rPr>
                <a:t>nước Đại Việt.</a:t>
              </a:r>
              <a:r>
                <a:rPr lang="en-US" sz="3200" dirty="0">
                  <a:solidFill>
                    <a:srgbClr val="002060"/>
                  </a:solidFill>
                  <a:latin typeface="UTM Avo" panose="02040603050506020204" pitchFamily="18" charset="0"/>
                  <a:cs typeface="Times New Roman" panose="02020603050405020304" pitchFamily="18" charset="0"/>
                </a:rPr>
                <a:t>"</a:t>
              </a:r>
              <a:r>
                <a:rPr lang="vi-VN" sz="3200" dirty="0">
                  <a:solidFill>
                    <a:srgbClr val="002060"/>
                  </a:solidFill>
                  <a:latin typeface="UTM Avo" panose="02040603050506020204" pitchFamily="18" charset="0"/>
                  <a:cs typeface="Times New Roman" panose="02020603050405020304" pitchFamily="18" charset="0"/>
                </a:rPr>
                <a:t> </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p:cNvSpPr/>
          <p:nvPr/>
        </p:nvSpPr>
        <p:spPr>
          <a:xfrm>
            <a:off x="51814" y="1757071"/>
            <a:ext cx="2360575" cy="726565"/>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p:cNvSpPr/>
          <p:nvPr/>
        </p:nvSpPr>
        <p:spPr>
          <a:xfrm>
            <a:off x="124763" y="1824156"/>
            <a:ext cx="2146901" cy="559926"/>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p:cNvGrpSpPr/>
          <p:nvPr/>
        </p:nvGrpSpPr>
        <p:grpSpPr>
          <a:xfrm>
            <a:off x="150464" y="2686611"/>
            <a:ext cx="11737519" cy="1190437"/>
            <a:chOff x="5759641" y="1875237"/>
            <a:chExt cx="4869923" cy="490081"/>
          </a:xfrm>
          <a:solidFill>
            <a:schemeClr val="accent2">
              <a:lumMod val="20000"/>
              <a:lumOff val="80000"/>
              <a:alpha val="67000"/>
            </a:schemeClr>
          </a:solidFill>
        </p:grpSpPr>
        <p:sp>
          <p:nvSpPr>
            <p:cNvPr id="16" name="Hexagon 15"/>
            <p:cNvSpPr/>
            <p:nvPr/>
          </p:nvSpPr>
          <p:spPr>
            <a:xfrm>
              <a:off x="5759641" y="1875237"/>
              <a:ext cx="953468" cy="457200"/>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p:cNvSpPr/>
            <p:nvPr/>
          </p:nvSpPr>
          <p:spPr>
            <a:xfrm>
              <a:off x="6748862" y="1908118"/>
              <a:ext cx="3880702" cy="457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Cuộc</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chiến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đã</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gần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kề</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 </a:t>
              </a:r>
              <a:r>
                <a:rPr lang="en-US" sz="3200" dirty="0" err="1">
                  <a:solidFill>
                    <a:srgbClr val="002060"/>
                  </a:solidFill>
                  <a:latin typeface="UTM Avo" panose="02040603050506020204" pitchFamily="18" charset="0"/>
                  <a:cs typeface="Times New Roman" panose="02020603050405020304" pitchFamily="18" charset="0"/>
                </a:rPr>
                <a:t>miệng</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nhai</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trầu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bỏm</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bẻm</a:t>
              </a:r>
              <a:r>
                <a:rPr lang="en-US" sz="3200" dirty="0">
                  <a:solidFill>
                    <a:srgbClr val="002060"/>
                  </a:solidFill>
                  <a:latin typeface="UTM Avo" panose="02040603050506020204" pitchFamily="18" charset="0"/>
                  <a:cs typeface="Times New Roman" panose="02020603050405020304" pitchFamily="18" charset="0"/>
                </a:rPr>
                <a:t>.”</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8" name="Hexagon 17"/>
          <p:cNvSpPr/>
          <p:nvPr/>
        </p:nvSpPr>
        <p:spPr>
          <a:xfrm>
            <a:off x="-17080" y="2665421"/>
            <a:ext cx="2360575" cy="1110567"/>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p:cNvSpPr/>
          <p:nvPr/>
        </p:nvSpPr>
        <p:spPr>
          <a:xfrm>
            <a:off x="65805" y="2748742"/>
            <a:ext cx="2146901" cy="855856"/>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4" name="Group 13"/>
          <p:cNvGrpSpPr/>
          <p:nvPr/>
        </p:nvGrpSpPr>
        <p:grpSpPr>
          <a:xfrm>
            <a:off x="219358" y="4072644"/>
            <a:ext cx="11737519" cy="1313542"/>
            <a:chOff x="5759641" y="1875237"/>
            <a:chExt cx="4869923" cy="490081"/>
          </a:xfrm>
          <a:solidFill>
            <a:schemeClr val="accent2">
              <a:lumMod val="20000"/>
              <a:lumOff val="80000"/>
              <a:alpha val="67000"/>
            </a:schemeClr>
          </a:solidFill>
        </p:grpSpPr>
        <p:sp>
          <p:nvSpPr>
            <p:cNvPr id="20" name="Hexagon 19"/>
            <p:cNvSpPr/>
            <p:nvPr/>
          </p:nvSpPr>
          <p:spPr>
            <a:xfrm>
              <a:off x="5759641" y="1875237"/>
              <a:ext cx="953468" cy="457200"/>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p:cNvSpPr/>
            <p:nvPr/>
          </p:nvSpPr>
          <p:spPr>
            <a:xfrm>
              <a:off x="6748862" y="1908118"/>
              <a:ext cx="3880702" cy="457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vi-VN" sz="3200" dirty="0">
                  <a:solidFill>
                    <a:srgbClr val="002060"/>
                  </a:solidFill>
                  <a:latin typeface="UTM Avo" panose="02040603050506020204" pitchFamily="18" charset="0"/>
                  <a:cs typeface="Times New Roman" panose="02020603050405020304" pitchFamily="18" charset="0"/>
                </a:rPr>
                <a:t>Sáng mồng Bảy... đến ... như có cơn bão tràn qua</a:t>
              </a:r>
              <a:r>
                <a:rPr lang="en-US" sz="3200" dirty="0">
                  <a:solidFill>
                    <a:srgbClr val="002060"/>
                  </a:solidFill>
                  <a:latin typeface="UTM Avo" panose="02040603050506020204" pitchFamily="18" charset="0"/>
                  <a:cs typeface="Times New Roman" panose="02020603050405020304" pitchFamily="18" charset="0"/>
                </a:rPr>
                <a:t>.”</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22" name="Hexagon 21"/>
          <p:cNvSpPr/>
          <p:nvPr/>
        </p:nvSpPr>
        <p:spPr>
          <a:xfrm>
            <a:off x="51814" y="4051454"/>
            <a:ext cx="2360575" cy="1225413"/>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3" name="Hexagon 22"/>
          <p:cNvSpPr/>
          <p:nvPr/>
        </p:nvSpPr>
        <p:spPr>
          <a:xfrm>
            <a:off x="134699" y="4134774"/>
            <a:ext cx="2146901" cy="944362"/>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3</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24" name="Group 23"/>
          <p:cNvGrpSpPr/>
          <p:nvPr/>
        </p:nvGrpSpPr>
        <p:grpSpPr>
          <a:xfrm>
            <a:off x="336913" y="5508436"/>
            <a:ext cx="11737519" cy="778818"/>
            <a:chOff x="5759641" y="1875237"/>
            <a:chExt cx="4869923" cy="490081"/>
          </a:xfrm>
          <a:solidFill>
            <a:schemeClr val="accent2">
              <a:lumMod val="20000"/>
              <a:lumOff val="80000"/>
              <a:alpha val="67000"/>
            </a:schemeClr>
          </a:solidFill>
        </p:grpSpPr>
        <p:sp>
          <p:nvSpPr>
            <p:cNvPr id="25" name="Hexagon 24"/>
            <p:cNvSpPr/>
            <p:nvPr/>
          </p:nvSpPr>
          <p:spPr>
            <a:xfrm>
              <a:off x="5759641" y="1875237"/>
              <a:ext cx="953468" cy="457200"/>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p:cNvSpPr/>
            <p:nvPr/>
          </p:nvSpPr>
          <p:spPr>
            <a:xfrm>
              <a:off x="6748862" y="1908118"/>
              <a:ext cx="3880702" cy="457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Phần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còn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lại</a:t>
              </a:r>
              <a:r>
                <a:rPr lang="en-US" sz="3200" dirty="0">
                  <a:solidFill>
                    <a:srgbClr val="002060"/>
                  </a:solidFill>
                  <a:latin typeface="UTM Avo" panose="02040603050506020204" pitchFamily="18" charset="0"/>
                  <a:cs typeface="Times New Roman" panose="02020603050405020304" pitchFamily="18" charset="0"/>
                </a:rPr>
                <a:t>.</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27" name="Hexagon 26"/>
          <p:cNvSpPr/>
          <p:nvPr/>
        </p:nvSpPr>
        <p:spPr>
          <a:xfrm>
            <a:off x="169369" y="5487246"/>
            <a:ext cx="2360575" cy="726565"/>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8" name="Hexagon 27"/>
          <p:cNvSpPr/>
          <p:nvPr/>
        </p:nvSpPr>
        <p:spPr>
          <a:xfrm>
            <a:off x="252254" y="5570566"/>
            <a:ext cx="2146901" cy="559926"/>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4</a:t>
            </a:r>
            <a:endParaRPr lang="en-US" sz="3200" b="1" dirty="0">
              <a:solidFill>
                <a:srgbClr val="002060"/>
              </a:solidFill>
              <a:latin typeface="UTM Avo" panose="0204060305050602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22" grpId="0" animBg="1"/>
      <p:bldP spid="23"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p:cNvPicPr>
            <a:picLocks noChangeAspect="1"/>
          </p:cNvPicPr>
          <p:nvPr/>
        </p:nvPicPr>
        <p:blipFill>
          <a:blip r:embed="rId2">
            <a:extLst>
              <a:ext uri="{BEBA8EAE-BF5A-486C-A8C5-ECC9F3942E4B}">
                <a14:imgProps xmlns:a14="http://schemas.microsoft.com/office/drawing/2010/main">
                  <a14:imgLayer r:embed="rId3">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1" fmla="*/ 0 w 8328152"/>
              <a:gd name="connsiteY0-2" fmla="*/ 569789 h 2824655"/>
              <a:gd name="connsiteX1-3" fmla="*/ 794270 w 8328152"/>
              <a:gd name="connsiteY1-4" fmla="*/ 0 h 2824655"/>
              <a:gd name="connsiteX2-5" fmla="*/ 1824467 w 8328152"/>
              <a:gd name="connsiteY2-6" fmla="*/ 0 h 2824655"/>
              <a:gd name="connsiteX3-7" fmla="*/ 2652477 w 8328152"/>
              <a:gd name="connsiteY3-8" fmla="*/ 0 h 2824655"/>
              <a:gd name="connsiteX4-9" fmla="*/ 3480486 w 8328152"/>
              <a:gd name="connsiteY4-10" fmla="*/ 0 h 2824655"/>
              <a:gd name="connsiteX5-11" fmla="*/ 4510684 w 8328152"/>
              <a:gd name="connsiteY5-12" fmla="*/ 0 h 2824655"/>
              <a:gd name="connsiteX6-13" fmla="*/ 5406089 w 8328152"/>
              <a:gd name="connsiteY6-14" fmla="*/ 0 h 2824655"/>
              <a:gd name="connsiteX7-15" fmla="*/ 6503684 w 8328152"/>
              <a:gd name="connsiteY7-16" fmla="*/ 0 h 2824655"/>
              <a:gd name="connsiteX8-17" fmla="*/ 7533881 w 8328152"/>
              <a:gd name="connsiteY8-18" fmla="*/ 0 h 2824655"/>
              <a:gd name="connsiteX9-19" fmla="*/ 8328152 w 8328152"/>
              <a:gd name="connsiteY9-20" fmla="*/ 569789 h 2824655"/>
              <a:gd name="connsiteX10-21" fmla="*/ 8328152 w 8328152"/>
              <a:gd name="connsiteY10-22" fmla="*/ 1097779 h 2824655"/>
              <a:gd name="connsiteX11-23" fmla="*/ 8328152 w 8328152"/>
              <a:gd name="connsiteY11-24" fmla="*/ 1693173 h 2824655"/>
              <a:gd name="connsiteX12-25" fmla="*/ 8328152 w 8328152"/>
              <a:gd name="connsiteY12-26" fmla="*/ 2254865 h 2824655"/>
              <a:gd name="connsiteX13-27" fmla="*/ 7533881 w 8328152"/>
              <a:gd name="connsiteY13-28" fmla="*/ 2824655 h 2824655"/>
              <a:gd name="connsiteX14-29" fmla="*/ 6773267 w 8328152"/>
              <a:gd name="connsiteY14-30" fmla="*/ 2824655 h 2824655"/>
              <a:gd name="connsiteX15-31" fmla="*/ 5675674 w 8328152"/>
              <a:gd name="connsiteY15-32" fmla="*/ 2824655 h 2824655"/>
              <a:gd name="connsiteX16-33" fmla="*/ 4780269 w 8328152"/>
              <a:gd name="connsiteY16-34" fmla="*/ 2824655 h 2824655"/>
              <a:gd name="connsiteX17-35" fmla="*/ 3884863 w 8328152"/>
              <a:gd name="connsiteY17-36" fmla="*/ 2824655 h 2824655"/>
              <a:gd name="connsiteX18-37" fmla="*/ 2787269 w 8328152"/>
              <a:gd name="connsiteY18-38" fmla="*/ 2824655 h 2824655"/>
              <a:gd name="connsiteX19-39" fmla="*/ 1757072 w 8328152"/>
              <a:gd name="connsiteY19-40" fmla="*/ 2824655 h 2824655"/>
              <a:gd name="connsiteX20-41" fmla="*/ 794270 w 8328152"/>
              <a:gd name="connsiteY20-42" fmla="*/ 2824655 h 2824655"/>
              <a:gd name="connsiteX21-43" fmla="*/ 0 w 8328152"/>
              <a:gd name="connsiteY21-44" fmla="*/ 2254865 h 2824655"/>
              <a:gd name="connsiteX22-45" fmla="*/ 0 w 8328152"/>
              <a:gd name="connsiteY22-46" fmla="*/ 1693173 h 2824655"/>
              <a:gd name="connsiteX23-47" fmla="*/ 0 w 8328152"/>
              <a:gd name="connsiteY23-48" fmla="*/ 1148332 h 2824655"/>
              <a:gd name="connsiteX24-49" fmla="*/ 0 w 8328152"/>
              <a:gd name="connsiteY24-50" fmla="*/ 569789 h 2824655"/>
              <a:gd name="connsiteX0-51" fmla="*/ 0 w 8328152"/>
              <a:gd name="connsiteY0-52" fmla="*/ 569789 h 2824655"/>
              <a:gd name="connsiteX1-53" fmla="*/ 794270 w 8328152"/>
              <a:gd name="connsiteY1-54" fmla="*/ 0 h 2824655"/>
              <a:gd name="connsiteX2-55" fmla="*/ 1757072 w 8328152"/>
              <a:gd name="connsiteY2-56" fmla="*/ 0 h 2824655"/>
              <a:gd name="connsiteX3-57" fmla="*/ 2585081 w 8328152"/>
              <a:gd name="connsiteY3-58" fmla="*/ 0 h 2824655"/>
              <a:gd name="connsiteX4-59" fmla="*/ 3413091 w 8328152"/>
              <a:gd name="connsiteY4-60" fmla="*/ 0 h 2824655"/>
              <a:gd name="connsiteX5-61" fmla="*/ 4443288 w 8328152"/>
              <a:gd name="connsiteY5-62" fmla="*/ 0 h 2824655"/>
              <a:gd name="connsiteX6-63" fmla="*/ 5203901 w 8328152"/>
              <a:gd name="connsiteY6-64" fmla="*/ 0 h 2824655"/>
              <a:gd name="connsiteX7-65" fmla="*/ 6031910 w 8328152"/>
              <a:gd name="connsiteY7-66" fmla="*/ 0 h 2824655"/>
              <a:gd name="connsiteX8-67" fmla="*/ 7533881 w 8328152"/>
              <a:gd name="connsiteY8-68" fmla="*/ 0 h 2824655"/>
              <a:gd name="connsiteX9-69" fmla="*/ 8328152 w 8328152"/>
              <a:gd name="connsiteY9-70" fmla="*/ 569789 h 2824655"/>
              <a:gd name="connsiteX10-71" fmla="*/ 8328152 w 8328152"/>
              <a:gd name="connsiteY10-72" fmla="*/ 1148332 h 2824655"/>
              <a:gd name="connsiteX11-73" fmla="*/ 8328152 w 8328152"/>
              <a:gd name="connsiteY11-74" fmla="*/ 1710024 h 2824655"/>
              <a:gd name="connsiteX12-75" fmla="*/ 8328152 w 8328152"/>
              <a:gd name="connsiteY12-76" fmla="*/ 2254865 h 2824655"/>
              <a:gd name="connsiteX13-77" fmla="*/ 7533881 w 8328152"/>
              <a:gd name="connsiteY13-78" fmla="*/ 2824655 h 2824655"/>
              <a:gd name="connsiteX14-79" fmla="*/ 6571079 w 8328152"/>
              <a:gd name="connsiteY14-80" fmla="*/ 2824655 h 2824655"/>
              <a:gd name="connsiteX15-81" fmla="*/ 5608279 w 8328152"/>
              <a:gd name="connsiteY15-82" fmla="*/ 2824655 h 2824655"/>
              <a:gd name="connsiteX16-83" fmla="*/ 4578079 w 8328152"/>
              <a:gd name="connsiteY16-84" fmla="*/ 2824655 h 2824655"/>
              <a:gd name="connsiteX17-85" fmla="*/ 3615279 w 8328152"/>
              <a:gd name="connsiteY17-86" fmla="*/ 2824655 h 2824655"/>
              <a:gd name="connsiteX18-87" fmla="*/ 2719872 w 8328152"/>
              <a:gd name="connsiteY18-88" fmla="*/ 2824655 h 2824655"/>
              <a:gd name="connsiteX19-89" fmla="*/ 1824467 w 8328152"/>
              <a:gd name="connsiteY19-90" fmla="*/ 2824655 h 2824655"/>
              <a:gd name="connsiteX20-91" fmla="*/ 794270 w 8328152"/>
              <a:gd name="connsiteY20-92" fmla="*/ 2824655 h 2824655"/>
              <a:gd name="connsiteX21-93" fmla="*/ 0 w 8328152"/>
              <a:gd name="connsiteY21-94" fmla="*/ 2254865 h 2824655"/>
              <a:gd name="connsiteX22-95" fmla="*/ 0 w 8328152"/>
              <a:gd name="connsiteY22-96" fmla="*/ 1693173 h 2824655"/>
              <a:gd name="connsiteX23-97" fmla="*/ 0 w 8328152"/>
              <a:gd name="connsiteY23-98" fmla="*/ 1097779 h 2824655"/>
              <a:gd name="connsiteX24-99" fmla="*/ 0 w 8328152"/>
              <a:gd name="connsiteY24-100" fmla="*/ 569789 h 28246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555" algn="just" defTabSz="121920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MỗI</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nhóm</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2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bạn</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a:t>
            </a:r>
            <a:endParaRPr lang="en-US" sz="3200" kern="0" dirty="0">
              <a:solidFill>
                <a:srgbClr val="000000"/>
              </a:solidFill>
              <a:latin typeface="UTM Avo" panose="02040603050506020204" pitchFamily="18" charset="0"/>
              <a:cs typeface="Calibri" panose="020F0502020204030204" pitchFamily="34" charset="0"/>
              <a:sym typeface="Arial" panose="020B0604020202020204"/>
            </a:endParaRPr>
          </a:p>
          <a:p>
            <a:pPr marL="757555" algn="just" defTabSz="121920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Đọc</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nối</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tiếp</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trong</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nhóm</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a:t>
            </a:r>
            <a:endParaRPr lang="en-US" sz="3200" kern="0" dirty="0">
              <a:solidFill>
                <a:srgbClr val="000000"/>
              </a:solidFill>
              <a:latin typeface="UTM Avo" panose="02040603050506020204" pitchFamily="18" charset="0"/>
              <a:cs typeface="Calibri" panose="020F0502020204030204" pitchFamily="34" charset="0"/>
              <a:sym typeface="Arial" panose="020B0604020202020204"/>
            </a:endParaRPr>
          </a:p>
          <a:p>
            <a:pPr marL="757555" algn="just" defTabSz="121920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Một</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số</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nhóm</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đọc</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nối</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tiếp</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trước</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lớp</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theo</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yêu</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 </a:t>
            </a:r>
            <a:r>
              <a:rPr lang="en-US" sz="3200" kern="0" dirty="0" err="1">
                <a:solidFill>
                  <a:srgbClr val="000000"/>
                </a:solidFill>
                <a:latin typeface="UTM Avo" panose="02040603050506020204" pitchFamily="18" charset="0"/>
                <a:cs typeface="Calibri" panose="020F0502020204030204" pitchFamily="34" charset="0"/>
                <a:sym typeface="Arial" panose="020B0604020202020204"/>
              </a:rPr>
              <a:t>cầu</a:t>
            </a:r>
            <a:r>
              <a:rPr lang="en-US" sz="3200" kern="0" dirty="0">
                <a:solidFill>
                  <a:srgbClr val="000000"/>
                </a:solidFill>
                <a:latin typeface="UTM Avo" panose="02040603050506020204" pitchFamily="18" charset="0"/>
                <a:cs typeface="Calibri" panose="020F0502020204030204" pitchFamily="34" charset="0"/>
                <a:sym typeface="Arial" panose="020B0604020202020204"/>
              </a:rPr>
              <a:t>.</a:t>
            </a:r>
            <a:endParaRPr lang="en-US" sz="3200" kern="0" dirty="0">
              <a:solidFill>
                <a:srgbClr val="000000"/>
              </a:solidFill>
              <a:latin typeface="UTM Avo" panose="02040603050506020204" pitchFamily="18" charset="0"/>
              <a:cs typeface="Calibri" panose="020F0502020204030204" pitchFamily="34" charset="0"/>
              <a:sym typeface="Arial" panose="020B060402020202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p:cNvSpPr>
            <a:spLocks noGrp="1" noRot="1" noChangeAspect="1" noMove="1" noResize="1" noEditPoints="1" noAdjustHandles="1" noChangeArrowheads="1" noChangeShapeType="1" noTextEdit="1"/>
          </p:cNvSpPr>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5013" y="4364547"/>
            <a:ext cx="2132931" cy="2322524"/>
          </a:xfrm>
          <a:prstGeom prst="rect">
            <a:avLst/>
          </a:prstGeom>
        </p:spPr>
      </p:pic>
      <p:pic>
        <p:nvPicPr>
          <p:cNvPr id="9"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flipH="1">
            <a:off x="10837488" y="6408506"/>
            <a:ext cx="2132931" cy="2322524"/>
          </a:xfrm>
          <a:prstGeom prst="rect">
            <a:avLst/>
          </a:prstGeom>
        </p:spPr>
      </p:pic>
      <p:sp>
        <p:nvSpPr>
          <p:cNvPr id="6" name="Subtitle 5"/>
          <p:cNvSpPr/>
          <p:nvPr/>
        </p:nvSpPr>
        <p:spPr>
          <a:xfrm>
            <a:off x="2895600" y="3886200"/>
            <a:ext cx="6400800" cy="1752600"/>
          </a:xfrm>
          <a:prstGeom prst="rect">
            <a:avLst/>
          </a:prstGeom>
        </p:spPr>
        <p:txBody>
          <a:bodyPr/>
          <a:lstStyle/>
          <a:p>
            <a:endParaRPr lang="en-US">
              <a:solidFill>
                <a:prstClr val="black"/>
              </a:solidFill>
              <a:latin typeface="Calibri" panose="020F0502020204030204"/>
            </a:endParaRPr>
          </a:p>
        </p:txBody>
      </p:sp>
      <p:sp>
        <p:nvSpPr>
          <p:cNvPr id="7" name="TextBox 6"/>
          <p:cNvSpPr txBox="1"/>
          <p:nvPr/>
        </p:nvSpPr>
        <p:spPr>
          <a:xfrm>
            <a:off x="253063" y="208686"/>
            <a:ext cx="11938937" cy="4524315"/>
          </a:xfrm>
          <a:prstGeom prst="rect">
            <a:avLst/>
          </a:prstGeom>
          <a:noFill/>
        </p:spPr>
        <p:txBody>
          <a:bodyPr wrap="square">
            <a:spAutoFit/>
          </a:bodyPr>
          <a:lstStyle/>
          <a:p>
            <a:pPr algn="just">
              <a:tabLst>
                <a:tab pos="925195" algn="l"/>
              </a:tabLs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vua</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bô</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lão</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kinh</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Thăng</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Long</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bàn</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gì?</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40435" algn="l"/>
              </a:tabLs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Vì sao nhà vua muốn hỏi ý kiến các bô lão từ khắp mọi miền đất nước?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4043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ảnh</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vị</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bô</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lão</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từ</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mọi</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dự</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họp</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lên</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32815" algn="l"/>
              </a:tabLst>
            </a:pP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Tìm</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chi</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ảnh</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ý</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chí</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chung</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vị</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bô</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lão</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hội nghị</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32815" algn="l"/>
              </a:tabLs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Em có cảm nghĩ gì về Hội nghị Diên Hồng?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250790" y="6054597"/>
            <a:ext cx="1107190" cy="1606806"/>
          </a:xfrm>
          <a:prstGeom prst="rect">
            <a:avLst/>
          </a:prstGeom>
        </p:spPr>
      </p:pic>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3860784" y="5705209"/>
            <a:ext cx="1107190" cy="1606806"/>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54910" y="-395318"/>
            <a:ext cx="1783094" cy="1893321"/>
          </a:xfrm>
          <a:prstGeom prst="rect">
            <a:avLst/>
          </a:prstGeom>
        </p:spPr>
      </p:pic>
      <p:sp>
        <p:nvSpPr>
          <p:cNvPr id="6" name="Freeform 2"/>
          <p:cNvSpPr/>
          <p:nvPr/>
        </p:nvSpPr>
        <p:spPr>
          <a:xfrm>
            <a:off x="9455841" y="598571"/>
            <a:ext cx="1507449" cy="1476044"/>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00">
              <a:defRPr/>
            </a:pPr>
            <a:endParaRPr lang="en-US" sz="1350" kern="0">
              <a:solidFill>
                <a:prstClr val="black"/>
              </a:solidFill>
              <a:latin typeface="Calibri" panose="020F0502020204030204"/>
            </a:endParaRPr>
          </a:p>
        </p:txBody>
      </p:sp>
      <p:sp>
        <p:nvSpPr>
          <p:cNvPr id="7" name="Freeform 3"/>
          <p:cNvSpPr/>
          <p:nvPr/>
        </p:nvSpPr>
        <p:spPr>
          <a:xfrm>
            <a:off x="1738178" y="3820195"/>
            <a:ext cx="998041" cy="1878665"/>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85800">
              <a:defRPr/>
            </a:pPr>
            <a:endParaRPr lang="en-US" sz="1350" kern="0">
              <a:solidFill>
                <a:prstClr val="black"/>
              </a:solidFill>
              <a:latin typeface="Calibri" panose="020F0502020204030204"/>
            </a:endParaRPr>
          </a:p>
        </p:txBody>
      </p:sp>
      <p:sp>
        <p:nvSpPr>
          <p:cNvPr id="8" name="Freeform 4"/>
          <p:cNvSpPr/>
          <p:nvPr/>
        </p:nvSpPr>
        <p:spPr>
          <a:xfrm>
            <a:off x="9357981" y="4692368"/>
            <a:ext cx="1310020" cy="1308383"/>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85800">
              <a:defRPr/>
            </a:pPr>
            <a:endParaRPr lang="en-US" sz="1350" kern="0">
              <a:solidFill>
                <a:prstClr val="black"/>
              </a:solidFill>
              <a:latin typeface="Calibri" panose="020F0502020204030204"/>
            </a:endParaRPr>
          </a:p>
        </p:txBody>
      </p:sp>
      <p:sp>
        <p:nvSpPr>
          <p:cNvPr id="9" name="Freeform 5"/>
          <p:cNvSpPr/>
          <p:nvPr/>
        </p:nvSpPr>
        <p:spPr>
          <a:xfrm>
            <a:off x="2566413" y="1657349"/>
            <a:ext cx="938770" cy="953066"/>
          </a:xfrm>
          <a:custGeom>
            <a:avLst/>
            <a:gdLst/>
            <a:ahLst/>
            <a:cxnLst/>
            <a:rect l="l" t="t" r="r" b="b"/>
            <a:pathLst>
              <a:path w="1877540" h="1906132">
                <a:moveTo>
                  <a:pt x="0" y="0"/>
                </a:moveTo>
                <a:lnTo>
                  <a:pt x="1877540" y="0"/>
                </a:lnTo>
                <a:lnTo>
                  <a:pt x="1877540" y="1906132"/>
                </a:lnTo>
                <a:lnTo>
                  <a:pt x="0" y="19061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85800">
              <a:defRPr/>
            </a:pPr>
            <a:endParaRPr lang="en-US" sz="1350" kern="0">
              <a:solidFill>
                <a:prstClr val="black"/>
              </a:solidFill>
              <a:latin typeface="Calibri" panose="020F0502020204030204"/>
            </a:endParaRPr>
          </a:p>
        </p:txBody>
      </p:sp>
      <p:sp>
        <p:nvSpPr>
          <p:cNvPr id="10" name="Freeform 6"/>
          <p:cNvSpPr/>
          <p:nvPr/>
        </p:nvSpPr>
        <p:spPr>
          <a:xfrm rot="-2351199">
            <a:off x="1108795" y="624099"/>
            <a:ext cx="1525487" cy="1694986"/>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85800">
              <a:defRPr/>
            </a:pPr>
            <a:endParaRPr lang="en-US" sz="1350" kern="0">
              <a:solidFill>
                <a:prstClr val="black"/>
              </a:solidFill>
              <a:latin typeface="Calibri" panose="020F0502020204030204"/>
            </a:endParaRPr>
          </a:p>
        </p:txBody>
      </p:sp>
      <p:sp>
        <p:nvSpPr>
          <p:cNvPr id="11" name="Freeform 7"/>
          <p:cNvSpPr/>
          <p:nvPr/>
        </p:nvSpPr>
        <p:spPr>
          <a:xfrm>
            <a:off x="3925387" y="1719027"/>
            <a:ext cx="4419691" cy="3209800"/>
          </a:xfrm>
          <a:custGeom>
            <a:avLst/>
            <a:gdLst/>
            <a:ahLst/>
            <a:cxnLst/>
            <a:rect l="l" t="t" r="r" b="b"/>
            <a:pathLst>
              <a:path w="8839381" h="6419600">
                <a:moveTo>
                  <a:pt x="0" y="0"/>
                </a:moveTo>
                <a:lnTo>
                  <a:pt x="8839381" y="0"/>
                </a:lnTo>
                <a:lnTo>
                  <a:pt x="8839381" y="6419600"/>
                </a:lnTo>
                <a:lnTo>
                  <a:pt x="0" y="64196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85800">
              <a:defRPr/>
            </a:pPr>
            <a:endParaRPr lang="en-US" sz="1350" kern="0">
              <a:solidFill>
                <a:prstClr val="black"/>
              </a:solidFill>
              <a:latin typeface="Calibri" panose="020F0502020204030204"/>
            </a:endParaRPr>
          </a:p>
        </p:txBody>
      </p:sp>
      <p:sp>
        <p:nvSpPr>
          <p:cNvPr id="12" name="TextBox 8"/>
          <p:cNvSpPr txBox="1"/>
          <p:nvPr/>
        </p:nvSpPr>
        <p:spPr>
          <a:xfrm>
            <a:off x="4181107" y="2338538"/>
            <a:ext cx="3829844" cy="1490664"/>
          </a:xfrm>
          <a:prstGeom prst="rect">
            <a:avLst/>
          </a:prstGeom>
        </p:spPr>
        <p:txBody>
          <a:bodyPr lIns="0" tIns="0" rIns="0" bIns="0" rtlCol="0" anchor="t">
            <a:spAutoFit/>
          </a:bodyPr>
          <a:lstStyle/>
          <a:p>
            <a:pPr algn="ctr" defTabSz="457200">
              <a:lnSpc>
                <a:spcPts val="6065"/>
              </a:lnSpc>
            </a:pPr>
            <a:r>
              <a:rPr lang="en-US" sz="4050" b="1" dirty="0">
                <a:solidFill>
                  <a:prstClr val="black"/>
                </a:solidFill>
                <a:latin typeface="Times New Roman" panose="02020603050405020304" pitchFamily="18" charset="0"/>
                <a:cs typeface="Times New Roman" panose="02020603050405020304" pitchFamily="18" charset="0"/>
              </a:rPr>
              <a:t>BÁO CÁO</a:t>
            </a:r>
            <a:endParaRPr lang="en-US" sz="4050" b="1" dirty="0">
              <a:solidFill>
                <a:prstClr val="black"/>
              </a:solidFill>
              <a:latin typeface="Times New Roman" panose="02020603050405020304" pitchFamily="18" charset="0"/>
              <a:cs typeface="Times New Roman" panose="02020603050405020304" pitchFamily="18" charset="0"/>
            </a:endParaRPr>
          </a:p>
          <a:p>
            <a:pPr algn="ctr" defTabSz="457200">
              <a:lnSpc>
                <a:spcPts val="6065"/>
              </a:lnSpc>
            </a:pPr>
            <a:r>
              <a:rPr lang="en-US" sz="4050" b="1" dirty="0">
                <a:solidFill>
                  <a:prstClr val="black"/>
                </a:solidFill>
                <a:latin typeface="Times New Roman" panose="02020603050405020304" pitchFamily="18" charset="0"/>
                <a:cs typeface="Times New Roman" panose="02020603050405020304" pitchFamily="18" charset="0"/>
              </a:rPr>
              <a:t>ĐÁNH GIÁ</a:t>
            </a:r>
            <a:endParaRPr lang="en-US" sz="4050" b="1" dirty="0">
              <a:solidFill>
                <a:prstClr val="black"/>
              </a:solidFill>
              <a:latin typeface="Times New Roman" panose="02020603050405020304" pitchFamily="18" charset="0"/>
              <a:cs typeface="Times New Roman" panose="02020603050405020304" pitchFamily="18" charset="0"/>
            </a:endParaRPr>
          </a:p>
        </p:txBody>
      </p:sp>
      <p:sp>
        <p:nvSpPr>
          <p:cNvPr id="13" name="Freeform 9"/>
          <p:cNvSpPr/>
          <p:nvPr/>
        </p:nvSpPr>
        <p:spPr>
          <a:xfrm rot="769930">
            <a:off x="9063325" y="2993671"/>
            <a:ext cx="589313" cy="629762"/>
          </a:xfrm>
          <a:custGeom>
            <a:avLst/>
            <a:gdLst/>
            <a:ahLst/>
            <a:cxnLst/>
            <a:rect l="l" t="t" r="r" b="b"/>
            <a:pathLst>
              <a:path w="1178625" h="1259523">
                <a:moveTo>
                  <a:pt x="0" y="0"/>
                </a:moveTo>
                <a:lnTo>
                  <a:pt x="1178624" y="0"/>
                </a:lnTo>
                <a:lnTo>
                  <a:pt x="1178624" y="1259523"/>
                </a:lnTo>
                <a:lnTo>
                  <a:pt x="0" y="125952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85800">
              <a:defRPr/>
            </a:pPr>
            <a:endParaRPr lang="en-US" sz="1350" kern="0">
              <a:solidFill>
                <a:prstClr val="black"/>
              </a:solidFill>
              <a:latin typeface="Calibri" panose="020F0502020204030204"/>
            </a:endParaRPr>
          </a:p>
        </p:txBody>
      </p:sp>
      <p:sp>
        <p:nvSpPr>
          <p:cNvPr id="14" name="Freeform 10"/>
          <p:cNvSpPr/>
          <p:nvPr/>
        </p:nvSpPr>
        <p:spPr>
          <a:xfrm>
            <a:off x="3096460" y="4022034"/>
            <a:ext cx="1768580" cy="455410"/>
          </a:xfrm>
          <a:custGeom>
            <a:avLst/>
            <a:gdLst/>
            <a:ahLst/>
            <a:cxnLst/>
            <a:rect l="l" t="t" r="r" b="b"/>
            <a:pathLst>
              <a:path w="3537160" h="910819">
                <a:moveTo>
                  <a:pt x="0" y="0"/>
                </a:moveTo>
                <a:lnTo>
                  <a:pt x="3537160" y="0"/>
                </a:lnTo>
                <a:lnTo>
                  <a:pt x="3537160" y="910819"/>
                </a:lnTo>
                <a:lnTo>
                  <a:pt x="0" y="91081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85800">
              <a:defRPr/>
            </a:pPr>
            <a:endParaRPr lang="en-US" sz="1350" kern="0">
              <a:solidFill>
                <a:prstClr val="black"/>
              </a:solidFill>
              <a:latin typeface="Calibri" panose="020F0502020204030204"/>
            </a:endParaRPr>
          </a:p>
        </p:txBody>
      </p:sp>
      <p:sp>
        <p:nvSpPr>
          <p:cNvPr id="15" name="Freeform 11"/>
          <p:cNvSpPr/>
          <p:nvPr/>
        </p:nvSpPr>
        <p:spPr>
          <a:xfrm>
            <a:off x="3505185" y="3081688"/>
            <a:ext cx="796133" cy="694627"/>
          </a:xfrm>
          <a:custGeom>
            <a:avLst/>
            <a:gdLst/>
            <a:ahLst/>
            <a:cxnLst/>
            <a:rect l="l" t="t" r="r" b="b"/>
            <a:pathLst>
              <a:path w="1592267" h="1389253">
                <a:moveTo>
                  <a:pt x="0" y="0"/>
                </a:moveTo>
                <a:lnTo>
                  <a:pt x="1592266" y="0"/>
                </a:lnTo>
                <a:lnTo>
                  <a:pt x="1592266" y="1389252"/>
                </a:lnTo>
                <a:lnTo>
                  <a:pt x="0" y="138925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85800">
              <a:defRPr/>
            </a:pPr>
            <a:endParaRPr lang="en-US" sz="1350" kern="0">
              <a:solidFill>
                <a:prstClr val="black"/>
              </a:solidFill>
              <a:latin typeface="Calibri" panose="020F0502020204030204"/>
            </a:endParaRPr>
          </a:p>
        </p:txBody>
      </p:sp>
      <p:sp>
        <p:nvSpPr>
          <p:cNvPr id="16" name="Freeform 12"/>
          <p:cNvSpPr/>
          <p:nvPr/>
        </p:nvSpPr>
        <p:spPr>
          <a:xfrm>
            <a:off x="8345077" y="1719027"/>
            <a:ext cx="1110764" cy="891388"/>
          </a:xfrm>
          <a:custGeom>
            <a:avLst/>
            <a:gdLst/>
            <a:ahLst/>
            <a:cxnLst/>
            <a:rect l="l" t="t" r="r" b="b"/>
            <a:pathLst>
              <a:path w="2221527" h="1782776">
                <a:moveTo>
                  <a:pt x="0" y="0"/>
                </a:moveTo>
                <a:lnTo>
                  <a:pt x="2221527" y="0"/>
                </a:lnTo>
                <a:lnTo>
                  <a:pt x="2221527" y="1782776"/>
                </a:lnTo>
                <a:lnTo>
                  <a:pt x="0" y="178277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85800">
              <a:defRPr/>
            </a:pPr>
            <a:endParaRPr lang="en-US" sz="1350" kern="0">
              <a:solidFill>
                <a:prstClr val="black"/>
              </a:solidFill>
              <a:latin typeface="Calibri" panose="020F0502020204030204"/>
            </a:endParaRPr>
          </a:p>
        </p:txBody>
      </p:sp>
      <p:sp>
        <p:nvSpPr>
          <p:cNvPr id="17" name="Freeform 14"/>
          <p:cNvSpPr/>
          <p:nvPr/>
        </p:nvSpPr>
        <p:spPr>
          <a:xfrm rot="-8552691">
            <a:off x="8424600" y="4814286"/>
            <a:ext cx="973418" cy="198334"/>
          </a:xfrm>
          <a:custGeom>
            <a:avLst/>
            <a:gdLst/>
            <a:ahLst/>
            <a:cxnLst/>
            <a:rect l="l" t="t" r="r" b="b"/>
            <a:pathLst>
              <a:path w="1946835" h="396668">
                <a:moveTo>
                  <a:pt x="0" y="0"/>
                </a:moveTo>
                <a:lnTo>
                  <a:pt x="1946835" y="0"/>
                </a:lnTo>
                <a:lnTo>
                  <a:pt x="1946835" y="396668"/>
                </a:lnTo>
                <a:lnTo>
                  <a:pt x="0" y="39666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85800">
              <a:defRPr/>
            </a:pPr>
            <a:endParaRPr lang="en-US" sz="1350" kern="0">
              <a:solidFill>
                <a:prstClr val="black"/>
              </a:solidFill>
              <a:latin typeface="Calibri" panose="020F050202020403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p:nvPr/>
        </p:nvSpPr>
        <p:spPr>
          <a:xfrm>
            <a:off x="549964" y="1588464"/>
            <a:ext cx="11111949" cy="2942409"/>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anose="02020603050405020304" pitchFamily="18" charset="0"/>
                <a:sym typeface="+mn-ea"/>
              </a:rPr>
              <a:t>Nhà vua triệu các bô lão về kinh thành Thăng Long bàn việc gì?</a:t>
            </a:r>
            <a:endParaRPr lang="de-DE" altLang="en-US" sz="3200" dirty="0">
              <a:solidFill>
                <a:srgbClr val="FF0000"/>
              </a:solidFill>
              <a:latin typeface="UTM Avo" panose="02040603050506020204" pitchFamily="18" charset="0"/>
              <a:cs typeface="Times New Roman" panose="02020603050405020304" pitchFamily="18" charset="0"/>
              <a:sym typeface="+mn-ea"/>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Nhà vua triệu các bô lão về kinh, bàn phương án đối phó với quân giặc: Nên hoà hay nên đánh?</a:t>
            </a:r>
            <a:r>
              <a:rPr lang="en-GB" altLang="en-US" sz="3200" dirty="0">
                <a:solidFill>
                  <a:srgbClr val="7030A0"/>
                </a:solidFill>
                <a:latin typeface="UTM Avo" panose="02040603050506020204" pitchFamily="18" charset="0"/>
                <a:cs typeface="Times New Roman" panose="02020603050405020304" pitchFamily="18" charset="0"/>
              </a:rPr>
              <a:t>.</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p:nvPr/>
        </p:nvSpPr>
        <p:spPr>
          <a:xfrm>
            <a:off x="448117" y="1957795"/>
            <a:ext cx="11315644" cy="3681072"/>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anose="02020603050405020304" pitchFamily="18" charset="0"/>
                <a:sym typeface="+mn-ea"/>
              </a:rPr>
              <a:t>Vì sao nhà vua muốn hỏi ý kiến các bô lão từ khắp mọi miền đất nước?</a:t>
            </a:r>
            <a:endParaRPr lang="en-US" altLang="en-US" sz="3200" dirty="0">
              <a:solidFill>
                <a:srgbClr val="FF0000"/>
              </a:solidFill>
              <a:latin typeface="UTM Avo" panose="02040603050506020204" pitchFamily="18" charset="0"/>
              <a:cs typeface="Times New Roman" panose="02020603050405020304" pitchFamily="18" charset="0"/>
              <a:sym typeface="+mn-ea"/>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rPr>
              <a:t>Vì các bô lão là những người có uy tín trong nhân dân, đại diện cho ý chí, nguyện vọng của nhân dân trên mọi miền đất nước.</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p:nvPr/>
        </p:nvSpPr>
        <p:spPr>
          <a:xfrm>
            <a:off x="388106" y="1557991"/>
            <a:ext cx="11435665" cy="3232488"/>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3 </a:t>
            </a:r>
            <a:r>
              <a:rPr lang="en-US" altLang="en-GB" sz="2800" dirty="0">
                <a:solidFill>
                  <a:srgbClr val="FF0000"/>
                </a:solidFill>
                <a:latin typeface="UTM Avo" panose="02040603050506020204" pitchFamily="18" charset="0"/>
                <a:cs typeface="Times New Roman" panose="02020603050405020304" pitchFamily="18" charset="0"/>
                <a:sym typeface="+mn-ea"/>
              </a:rPr>
              <a:t>:</a:t>
            </a:r>
            <a:r>
              <a:rPr lang="en-GB"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Hình</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ảnh</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các</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vị</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bô</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lão</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từ</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khắp</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mọi</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miền</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về</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dự</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họp</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nói</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lên</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điều</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gì</a:t>
            </a:r>
            <a:r>
              <a:rPr lang="en-US" altLang="en-US" sz="2800" dirty="0">
                <a:solidFill>
                  <a:srgbClr val="FF0000"/>
                </a:solidFill>
                <a:latin typeface="UTM Avo" panose="02040603050506020204" pitchFamily="18" charset="0"/>
                <a:cs typeface="Times New Roman" panose="02020603050405020304" pitchFamily="18" charset="0"/>
                <a:sym typeface="+mn-ea"/>
              </a:rPr>
              <a:t>? </a:t>
            </a:r>
            <a:endParaRPr lang="en-US" altLang="en-US" sz="2800" dirty="0">
              <a:solidFill>
                <a:srgbClr val="FF0000"/>
              </a:solidFill>
              <a:latin typeface="UTM Avo" panose="02040603050506020204" pitchFamily="18" charset="0"/>
              <a:cs typeface="Times New Roman" panose="02020603050405020304" pitchFamily="18" charset="0"/>
              <a:sym typeface="+mn-ea"/>
            </a:endParaRPr>
          </a:p>
          <a:p>
            <a:pPr algn="just">
              <a:lnSpc>
                <a:spcPct val="150000"/>
              </a:lnSpc>
            </a:pPr>
            <a:r>
              <a:rPr lang="en-US"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Hình ảnh đó nói lên tinh thần yêu nước, ý thức trách nhiệm của các bô lão đối với việc nước. Đây cũng là hình ảnh thể hiện sự đoàn kết của nhân dân cả nước.</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
          <a:stretch>
            <a:fillRect/>
          </a:stretch>
        </p:blipFill>
        <p:spPr>
          <a:xfrm>
            <a:off x="3484179" y="1586784"/>
            <a:ext cx="6136899" cy="2918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84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p:nvPr/>
        </p:nvSpPr>
        <p:spPr>
          <a:xfrm>
            <a:off x="718444" y="1087350"/>
            <a:ext cx="11189520" cy="4419736"/>
          </a:xfrm>
          <a:prstGeom prst="rect">
            <a:avLst/>
          </a:prstGeom>
          <a:noFill/>
        </p:spPr>
        <p:txBody>
          <a:bodyPr wrap="square"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GB" altLang="en-US" sz="3200" b="0" i="0" u="none" strike="noStrike" kern="1200" cap="none" spc="0" normalizeH="0" baseline="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Câu</a:t>
            </a:r>
            <a:r>
              <a:rPr kumimoji="0" lang="en-GB" altLang="en-US"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4 </a:t>
            </a:r>
            <a:r>
              <a:rPr kumimoji="0" lang="en-US" altLang="en-GB"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a:t>
            </a:r>
            <a:r>
              <a:rPr kumimoji="0" lang="en-GB" altLang="en-US"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de-DE" altLang="en-US"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Tìm những chi tiết, hình ảnh thể hiện ý chí chung của các vị bô lão trong hội nghị. </a:t>
            </a:r>
            <a:endParaRPr kumimoji="0" lang="de-DE" altLang="en-US"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GB" altLang="en-US" sz="32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7030A0"/>
                </a:solidFill>
                <a:effectLst/>
                <a:uLnTx/>
                <a:uFillTx/>
                <a:latin typeface="UTM Avo" panose="02040603050506020204" pitchFamily="18" charset="0"/>
                <a:ea typeface="+mn-ea"/>
                <a:cs typeface="+mn-cs"/>
              </a:rPr>
              <a:t>Đó là chi tiết:</a:t>
            </a:r>
            <a:r>
              <a:rPr kumimoji="0" lang="en-US" sz="3200" b="0" i="0" u="none" strike="noStrike" kern="1200" cap="none" spc="0" normalizeH="0" noProof="0" dirty="0">
                <a:ln>
                  <a:noFill/>
                </a:ln>
                <a:solidFill>
                  <a:srgbClr val="7030A0"/>
                </a:solidFill>
                <a:effectLst/>
                <a:uLnTx/>
                <a:uFillTx/>
                <a:latin typeface="UTM Avo" panose="02040603050506020204" pitchFamily="18" charset="0"/>
                <a:ea typeface="+mn-ea"/>
                <a:cs typeface="+mn-cs"/>
              </a:rPr>
              <a:t> </a:t>
            </a:r>
            <a:r>
              <a:rPr kumimoji="0" lang="vi-VN" sz="3200" b="0" i="0" u="none" strike="noStrike" kern="1200" cap="none" spc="0" normalizeH="0" baseline="0" noProof="0" dirty="0">
                <a:ln>
                  <a:noFill/>
                </a:ln>
                <a:solidFill>
                  <a:srgbClr val="7030A0"/>
                </a:solidFill>
                <a:effectLst/>
                <a:uLnTx/>
                <a:uFillTx/>
                <a:latin typeface="UTM Avo" panose="02040603050506020204" pitchFamily="18" charset="0"/>
                <a:ea typeface="+mn-ea"/>
                <a:cs typeface="+mn-cs"/>
              </a:rPr>
              <a:t>Khi nhà vua hỏi: “Ta nên hoà hay nên đánh?”, tất cả các bô lão đều nói: “Đánh! Đá... ánh…! Xin Bệ hạ cho đánh!”. Tiếng hô thống thiết nổi lên như sóng cồn; điện Diên Hồng như có cơn bão tràn qua.</a:t>
            </a:r>
            <a:endParaRPr kumimoji="0" lang="vi-VN" sz="3200" b="0" i="0" u="none" strike="noStrike" kern="1200" cap="none" spc="0" normalizeH="0" baseline="0" noProof="0" dirty="0">
              <a:ln>
                <a:noFill/>
              </a:ln>
              <a:solidFill>
                <a:srgbClr val="7030A0"/>
              </a:solidFill>
              <a:effectLst/>
              <a:uLnTx/>
              <a:uFillTx/>
              <a:latin typeface="UTM Avo" panose="020406030505060202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p:nvPr/>
        </p:nvSpPr>
        <p:spPr>
          <a:xfrm>
            <a:off x="549964" y="2437307"/>
            <a:ext cx="11111949" cy="726417"/>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5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anose="02020603050405020304" pitchFamily="18" charset="0"/>
                <a:sym typeface="+mn-ea"/>
              </a:rPr>
              <a:t>Em có cảm nghĩ gì về Hội nghị Diên Hồng? </a:t>
            </a:r>
            <a:endParaRPr lang="de-DE" altLang="en-US" sz="3200" dirty="0">
              <a:solidFill>
                <a:srgbClr val="FF0000"/>
              </a:solidFill>
              <a:latin typeface="UTM Avo" panose="020406030505060202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98080" y="226875"/>
            <a:ext cx="7823067" cy="1666372"/>
            <a:chOff x="108731" y="2335419"/>
            <a:chExt cx="5867300" cy="1249779"/>
          </a:xfrm>
        </p:grpSpPr>
        <p:sp>
          <p:nvSpPr>
            <p:cNvPr id="4" name="Speech Bubble: Rectangle with Corners Rounded 8"/>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1" fmla="*/ 0 w 5867300"/>
                <a:gd name="connsiteY0-2" fmla="*/ 208300 h 1249779"/>
                <a:gd name="connsiteX1-3" fmla="*/ 252596 w 5867300"/>
                <a:gd name="connsiteY1-4" fmla="*/ 0 h 1249779"/>
                <a:gd name="connsiteX2-5" fmla="*/ 977883 w 5867300"/>
                <a:gd name="connsiteY2-6" fmla="*/ 0 h 1249779"/>
                <a:gd name="connsiteX3-7" fmla="*/ 977883 w 5867300"/>
                <a:gd name="connsiteY3-8" fmla="*/ 0 h 1249779"/>
                <a:gd name="connsiteX4-9" fmla="*/ 2444708 w 5867300"/>
                <a:gd name="connsiteY4-10" fmla="*/ 0 h 1249779"/>
                <a:gd name="connsiteX5-11" fmla="*/ 5614703 w 5867300"/>
                <a:gd name="connsiteY5-12" fmla="*/ 0 h 1249779"/>
                <a:gd name="connsiteX6-13" fmla="*/ 5867300 w 5867300"/>
                <a:gd name="connsiteY6-14" fmla="*/ 208300 h 1249779"/>
                <a:gd name="connsiteX7-15" fmla="*/ 5867300 w 5867300"/>
                <a:gd name="connsiteY7-16" fmla="*/ 729037 h 1249779"/>
                <a:gd name="connsiteX8-17" fmla="*/ 5867300 w 5867300"/>
                <a:gd name="connsiteY8-18" fmla="*/ 729037 h 1249779"/>
                <a:gd name="connsiteX9-19" fmla="*/ 5867300 w 5867300"/>
                <a:gd name="connsiteY9-20" fmla="*/ 1041483 h 1249779"/>
                <a:gd name="connsiteX10-21" fmla="*/ 5867300 w 5867300"/>
                <a:gd name="connsiteY10-22" fmla="*/ 1041477 h 1249779"/>
                <a:gd name="connsiteX11-23" fmla="*/ 5614703 w 5867300"/>
                <a:gd name="connsiteY11-24" fmla="*/ 1249779 h 1249779"/>
                <a:gd name="connsiteX12-25" fmla="*/ 2444708 w 5867300"/>
                <a:gd name="connsiteY12-26" fmla="*/ 1249779 h 1249779"/>
                <a:gd name="connsiteX13-27" fmla="*/ 977883 w 5867300"/>
                <a:gd name="connsiteY13-28" fmla="*/ 1249779 h 1249779"/>
                <a:gd name="connsiteX14-29" fmla="*/ 977883 w 5867300"/>
                <a:gd name="connsiteY14-30" fmla="*/ 1249779 h 1249779"/>
                <a:gd name="connsiteX15-31" fmla="*/ 252596 w 5867300"/>
                <a:gd name="connsiteY15-32" fmla="*/ 1249779 h 1249779"/>
                <a:gd name="connsiteX16-33" fmla="*/ 0 w 5867300"/>
                <a:gd name="connsiteY16-34" fmla="*/ 1041477 h 1249779"/>
                <a:gd name="connsiteX17-35" fmla="*/ 0 w 5867300"/>
                <a:gd name="connsiteY17-36" fmla="*/ 1041483 h 1249779"/>
                <a:gd name="connsiteX18-37" fmla="*/ -295242 w 5867300"/>
                <a:gd name="connsiteY18-38" fmla="*/ 838488 h 1249779"/>
                <a:gd name="connsiteX19-39" fmla="*/ 0 w 5867300"/>
                <a:gd name="connsiteY19-40" fmla="*/ 729037 h 1249779"/>
                <a:gd name="connsiteX20-41" fmla="*/ 0 w 5867300"/>
                <a:gd name="connsiteY20-42" fmla="*/ 208300 h 1249779"/>
                <a:gd name="connsiteX0-43" fmla="*/ 0 w 5867300"/>
                <a:gd name="connsiteY0-44" fmla="*/ 208300 h 1249779"/>
                <a:gd name="connsiteX1-45" fmla="*/ 252596 w 5867300"/>
                <a:gd name="connsiteY1-46" fmla="*/ 0 h 1249779"/>
                <a:gd name="connsiteX2-47" fmla="*/ 977883 w 5867300"/>
                <a:gd name="connsiteY2-48" fmla="*/ 0 h 1249779"/>
                <a:gd name="connsiteX3-49" fmla="*/ 977883 w 5867300"/>
                <a:gd name="connsiteY3-50" fmla="*/ 0 h 1249779"/>
                <a:gd name="connsiteX4-51" fmla="*/ 2444708 w 5867300"/>
                <a:gd name="connsiteY4-52" fmla="*/ 0 h 1249779"/>
                <a:gd name="connsiteX5-53" fmla="*/ 5614703 w 5867300"/>
                <a:gd name="connsiteY5-54" fmla="*/ 0 h 1249779"/>
                <a:gd name="connsiteX6-55" fmla="*/ 5867300 w 5867300"/>
                <a:gd name="connsiteY6-56" fmla="*/ 208300 h 1249779"/>
                <a:gd name="connsiteX7-57" fmla="*/ 5867300 w 5867300"/>
                <a:gd name="connsiteY7-58" fmla="*/ 729037 h 1249779"/>
                <a:gd name="connsiteX8-59" fmla="*/ 5867300 w 5867300"/>
                <a:gd name="connsiteY8-60" fmla="*/ 729037 h 1249779"/>
                <a:gd name="connsiteX9-61" fmla="*/ 5867300 w 5867300"/>
                <a:gd name="connsiteY9-62" fmla="*/ 1041483 h 1249779"/>
                <a:gd name="connsiteX10-63" fmla="*/ 5867300 w 5867300"/>
                <a:gd name="connsiteY10-64" fmla="*/ 1041477 h 1249779"/>
                <a:gd name="connsiteX11-65" fmla="*/ 5614703 w 5867300"/>
                <a:gd name="connsiteY11-66" fmla="*/ 1249779 h 1249779"/>
                <a:gd name="connsiteX12-67" fmla="*/ 2444708 w 5867300"/>
                <a:gd name="connsiteY12-68" fmla="*/ 1249779 h 1249779"/>
                <a:gd name="connsiteX13-69" fmla="*/ 977883 w 5867300"/>
                <a:gd name="connsiteY13-70" fmla="*/ 1249779 h 1249779"/>
                <a:gd name="connsiteX14-71" fmla="*/ 977883 w 5867300"/>
                <a:gd name="connsiteY14-72" fmla="*/ 1249779 h 1249779"/>
                <a:gd name="connsiteX15-73" fmla="*/ 252596 w 5867300"/>
                <a:gd name="connsiteY15-74" fmla="*/ 1249779 h 1249779"/>
                <a:gd name="connsiteX16-75" fmla="*/ 0 w 5867300"/>
                <a:gd name="connsiteY16-76" fmla="*/ 1041477 h 1249779"/>
                <a:gd name="connsiteX17-77" fmla="*/ 0 w 5867300"/>
                <a:gd name="connsiteY17-78" fmla="*/ 1041483 h 1249779"/>
                <a:gd name="connsiteX18-79" fmla="*/ -295242 w 5867300"/>
                <a:gd name="connsiteY18-80" fmla="*/ 838488 h 1249779"/>
                <a:gd name="connsiteX19-81" fmla="*/ 0 w 5867300"/>
                <a:gd name="connsiteY19-82" fmla="*/ 729037 h 1249779"/>
                <a:gd name="connsiteX20-83" fmla="*/ 0 w 5867300"/>
                <a:gd name="connsiteY20-84" fmla="*/ 208300 h 12497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vi-VN" sz="1865" kern="0">
                <a:solidFill>
                  <a:srgbClr val="FFFFFF"/>
                </a:solidFill>
                <a:latin typeface="Arial" panose="020B0604020202020204" pitchFamily="34" charset="0"/>
                <a:sym typeface="Arial" panose="020B0604020202020204"/>
              </a:endParaRPr>
            </a:p>
          </p:txBody>
        </p:sp>
        <p:sp>
          <p:nvSpPr>
            <p:cNvPr id="5" name="TextBox 4"/>
            <p:cNvSpPr txBox="1"/>
            <p:nvPr/>
          </p:nvSpPr>
          <p:spPr>
            <a:xfrm>
              <a:off x="216411" y="2464019"/>
              <a:ext cx="5651938" cy="992579"/>
            </a:xfrm>
            <a:prstGeom prst="rect">
              <a:avLst/>
            </a:prstGeom>
            <a:solidFill>
              <a:schemeClr val="accent1">
                <a:lumMod val="20000"/>
                <a:lumOff val="80000"/>
              </a:schemeClr>
            </a:solidFill>
          </p:spPr>
          <p:txBody>
            <a:bodyPr wrap="square" rtlCol="0">
              <a:spAutoFit/>
            </a:bodyPr>
            <a:lstStyle/>
            <a:p>
              <a:pPr algn="just" defTabSz="121920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panose="020B0604020202020204"/>
                </a:rPr>
                <a:t>- Theo </a:t>
              </a:r>
              <a:r>
                <a:rPr lang="en-US" sz="4000" kern="0" dirty="0" err="1">
                  <a:solidFill>
                    <a:srgbClr val="0070C0"/>
                  </a:solidFill>
                  <a:latin typeface="UTM Avo" panose="02040603050506020204" pitchFamily="18" charset="0"/>
                  <a:cs typeface="Calibri" panose="020F0502020204030204" pitchFamily="34" charset="0"/>
                  <a:sym typeface="Arial" panose="020B0604020202020204"/>
                </a:rPr>
                <a:t>em</a:t>
              </a:r>
              <a:r>
                <a:rPr lang="en-US" sz="4000" kern="0" dirty="0">
                  <a:solidFill>
                    <a:srgbClr val="0070C0"/>
                  </a:solidFill>
                  <a:latin typeface="UTM Avo" panose="02040603050506020204" pitchFamily="18" charset="0"/>
                  <a:cs typeface="Calibri" panose="020F0502020204030204" pitchFamily="34" charset="0"/>
                  <a:sym typeface="Arial" panose="020B0604020202020204"/>
                </a:rPr>
                <a:t>, </a:t>
              </a:r>
              <a:r>
                <a:rPr lang="en-US" sz="4000" kern="0" dirty="0" err="1">
                  <a:solidFill>
                    <a:srgbClr val="0070C0"/>
                  </a:solidFill>
                  <a:latin typeface="UTM Avo" panose="02040603050506020204" pitchFamily="18" charset="0"/>
                  <a:cs typeface="Calibri" panose="020F0502020204030204" pitchFamily="34" charset="0"/>
                  <a:sym typeface="Arial" panose="020B0604020202020204"/>
                </a:rPr>
                <a:t>nội</a:t>
              </a:r>
              <a:r>
                <a:rPr lang="en-US" sz="4000" kern="0" dirty="0">
                  <a:solidFill>
                    <a:srgbClr val="0070C0"/>
                  </a:solidFill>
                  <a:latin typeface="UTM Avo" panose="02040603050506020204" pitchFamily="18" charset="0"/>
                  <a:cs typeface="Calibri" panose="020F0502020204030204" pitchFamily="34" charset="0"/>
                  <a:sym typeface="Arial" panose="020B0604020202020204"/>
                </a:rPr>
                <a:t> dung </a:t>
              </a:r>
              <a:r>
                <a:rPr lang="en-US" sz="4000" kern="0" dirty="0" err="1">
                  <a:solidFill>
                    <a:srgbClr val="0070C0"/>
                  </a:solidFill>
                  <a:latin typeface="UTM Avo" panose="02040603050506020204" pitchFamily="18" charset="0"/>
                  <a:cs typeface="Calibri" panose="020F0502020204030204" pitchFamily="34" charset="0"/>
                  <a:sym typeface="Arial" panose="020B0604020202020204"/>
                </a:rPr>
                <a:t>chính</a:t>
              </a:r>
              <a:r>
                <a:rPr lang="en-US" sz="4000" kern="0" dirty="0">
                  <a:solidFill>
                    <a:srgbClr val="0070C0"/>
                  </a:solidFill>
                  <a:latin typeface="UTM Avo" panose="02040603050506020204" pitchFamily="18" charset="0"/>
                  <a:cs typeface="Calibri" panose="020F0502020204030204" pitchFamily="34" charset="0"/>
                  <a:sym typeface="Arial" panose="020B0604020202020204"/>
                </a:rPr>
                <a:t> </a:t>
              </a:r>
              <a:r>
                <a:rPr lang="en-US" sz="4000" kern="0" dirty="0" err="1">
                  <a:solidFill>
                    <a:srgbClr val="0070C0"/>
                  </a:solidFill>
                  <a:latin typeface="UTM Avo" panose="02040603050506020204" pitchFamily="18" charset="0"/>
                  <a:cs typeface="Calibri" panose="020F0502020204030204" pitchFamily="34" charset="0"/>
                  <a:sym typeface="Arial" panose="020B0604020202020204"/>
                </a:rPr>
                <a:t>của</a:t>
              </a:r>
              <a:r>
                <a:rPr lang="en-US" sz="4000" kern="0" dirty="0">
                  <a:solidFill>
                    <a:srgbClr val="0070C0"/>
                  </a:solidFill>
                  <a:latin typeface="UTM Avo" panose="02040603050506020204" pitchFamily="18" charset="0"/>
                  <a:cs typeface="Calibri" panose="020F0502020204030204" pitchFamily="34" charset="0"/>
                  <a:sym typeface="Arial" panose="020B0604020202020204"/>
                </a:rPr>
                <a:t> </a:t>
              </a:r>
              <a:r>
                <a:rPr lang="en-US" sz="4000" kern="0" dirty="0" err="1">
                  <a:solidFill>
                    <a:srgbClr val="0070C0"/>
                  </a:solidFill>
                  <a:latin typeface="UTM Avo" panose="02040603050506020204" pitchFamily="18" charset="0"/>
                  <a:cs typeface="Calibri" panose="020F0502020204030204" pitchFamily="34" charset="0"/>
                  <a:sym typeface="Arial" panose="020B0604020202020204"/>
                </a:rPr>
                <a:t>bài</a:t>
              </a:r>
              <a:r>
                <a:rPr lang="en-US" sz="4000" kern="0" dirty="0">
                  <a:solidFill>
                    <a:srgbClr val="0070C0"/>
                  </a:solidFill>
                  <a:latin typeface="UTM Avo" panose="02040603050506020204" pitchFamily="18" charset="0"/>
                  <a:cs typeface="Calibri" panose="020F0502020204030204" pitchFamily="34" charset="0"/>
                  <a:sym typeface="Arial" panose="020B0604020202020204"/>
                </a:rPr>
                <a:t> </a:t>
              </a:r>
              <a:r>
                <a:rPr lang="en-US" sz="4000" kern="0" dirty="0" err="1">
                  <a:solidFill>
                    <a:srgbClr val="0070C0"/>
                  </a:solidFill>
                  <a:latin typeface="UTM Avo" panose="02040603050506020204" pitchFamily="18" charset="0"/>
                  <a:cs typeface="Calibri" panose="020F0502020204030204" pitchFamily="34" charset="0"/>
                  <a:sym typeface="Arial" panose="020B0604020202020204"/>
                </a:rPr>
                <a:t>là</a:t>
              </a:r>
              <a:r>
                <a:rPr lang="en-US" sz="4000" kern="0" dirty="0">
                  <a:solidFill>
                    <a:srgbClr val="0070C0"/>
                  </a:solidFill>
                  <a:latin typeface="UTM Avo" panose="02040603050506020204" pitchFamily="18" charset="0"/>
                  <a:cs typeface="Calibri" panose="020F0502020204030204" pitchFamily="34" charset="0"/>
                  <a:sym typeface="Arial" panose="020B0604020202020204"/>
                </a:rPr>
                <a:t> </a:t>
              </a:r>
              <a:r>
                <a:rPr lang="en-US" sz="4000" kern="0" dirty="0" err="1">
                  <a:solidFill>
                    <a:srgbClr val="0070C0"/>
                  </a:solidFill>
                  <a:latin typeface="UTM Avo" panose="02040603050506020204" pitchFamily="18" charset="0"/>
                  <a:cs typeface="Calibri" panose="020F0502020204030204" pitchFamily="34" charset="0"/>
                  <a:sym typeface="Arial" panose="020B0604020202020204"/>
                </a:rPr>
                <a:t>gì</a:t>
              </a:r>
              <a:r>
                <a:rPr lang="en-US" sz="4000" kern="0" dirty="0">
                  <a:solidFill>
                    <a:srgbClr val="0070C0"/>
                  </a:solidFill>
                  <a:latin typeface="UTM Avo" panose="02040603050506020204" pitchFamily="18" charset="0"/>
                  <a:cs typeface="Calibri" panose="020F0502020204030204" pitchFamily="34" charset="0"/>
                  <a:sym typeface="Arial" panose="020B0604020202020204"/>
                </a:rPr>
                <a:t>?</a:t>
              </a:r>
              <a:endParaRPr lang="vi-VN" sz="4000" kern="0" dirty="0">
                <a:solidFill>
                  <a:srgbClr val="0070C0"/>
                </a:solidFill>
                <a:latin typeface="Calibri" panose="020F0502020204030204" pitchFamily="34" charset="0"/>
                <a:cs typeface="Calibri" panose="020F0502020204030204" pitchFamily="34" charset="0"/>
                <a:sym typeface="Arial" panose="020B0604020202020204"/>
              </a:endParaRPr>
            </a:p>
          </p:txBody>
        </p:sp>
      </p:grpSp>
      <p:sp>
        <p:nvSpPr>
          <p:cNvPr id="9" name="Speech Bubble: Rectangle with Corners Rounded 6"/>
          <p:cNvSpPr/>
          <p:nvPr/>
        </p:nvSpPr>
        <p:spPr>
          <a:xfrm>
            <a:off x="1363454" y="2181845"/>
            <a:ext cx="10694732" cy="2487211"/>
          </a:xfrm>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1" fmla="*/ 0 w 10694732"/>
              <a:gd name="connsiteY0-2" fmla="*/ 414544 h 2487211"/>
              <a:gd name="connsiteX1-3" fmla="*/ 401382 w 10694732"/>
              <a:gd name="connsiteY1-4" fmla="*/ 0 h 2487211"/>
              <a:gd name="connsiteX2-5" fmla="*/ 6238594 w 10694732"/>
              <a:gd name="connsiteY2-6" fmla="*/ 0 h 2487211"/>
              <a:gd name="connsiteX3-7" fmla="*/ 6238594 w 10694732"/>
              <a:gd name="connsiteY3-8" fmla="*/ 0 h 2487211"/>
              <a:gd name="connsiteX4-9" fmla="*/ 8912276 w 10694732"/>
              <a:gd name="connsiteY4-10" fmla="*/ 0 h 2487211"/>
              <a:gd name="connsiteX5-11" fmla="*/ 10293349 w 10694732"/>
              <a:gd name="connsiteY5-12" fmla="*/ 0 h 2487211"/>
              <a:gd name="connsiteX6-13" fmla="*/ 10694732 w 10694732"/>
              <a:gd name="connsiteY6-14" fmla="*/ 414544 h 2487211"/>
              <a:gd name="connsiteX7-15" fmla="*/ 10694732 w 10694732"/>
              <a:gd name="connsiteY7-16" fmla="*/ 1450873 h 2487211"/>
              <a:gd name="connsiteX8-17" fmla="*/ 10694732 w 10694732"/>
              <a:gd name="connsiteY8-18" fmla="*/ 1450873 h 2487211"/>
              <a:gd name="connsiteX9-19" fmla="*/ 10694732 w 10694732"/>
              <a:gd name="connsiteY9-20" fmla="*/ 2072676 h 2487211"/>
              <a:gd name="connsiteX10-21" fmla="*/ 10694732 w 10694732"/>
              <a:gd name="connsiteY10-22" fmla="*/ 2072666 h 2487211"/>
              <a:gd name="connsiteX11-23" fmla="*/ 10293349 w 10694732"/>
              <a:gd name="connsiteY11-24" fmla="*/ 2487211 h 2487211"/>
              <a:gd name="connsiteX12-25" fmla="*/ 8912276 w 10694732"/>
              <a:gd name="connsiteY12-26" fmla="*/ 2487211 h 2487211"/>
              <a:gd name="connsiteX13-27" fmla="*/ 7001840 w 10694732"/>
              <a:gd name="connsiteY13-28" fmla="*/ 3282620 h 2487211"/>
              <a:gd name="connsiteX14-29" fmla="*/ 6238594 w 10694732"/>
              <a:gd name="connsiteY14-30" fmla="*/ 2487211 h 2487211"/>
              <a:gd name="connsiteX15-31" fmla="*/ 401382 w 10694732"/>
              <a:gd name="connsiteY15-32" fmla="*/ 2487211 h 2487211"/>
              <a:gd name="connsiteX16-33" fmla="*/ 0 w 10694732"/>
              <a:gd name="connsiteY16-34" fmla="*/ 2072666 h 2487211"/>
              <a:gd name="connsiteX17-35" fmla="*/ 0 w 10694732"/>
              <a:gd name="connsiteY17-36" fmla="*/ 2072676 h 2487211"/>
              <a:gd name="connsiteX18-37" fmla="*/ 0 w 10694732"/>
              <a:gd name="connsiteY18-38" fmla="*/ 1450873 h 2487211"/>
              <a:gd name="connsiteX19-39" fmla="*/ 0 w 10694732"/>
              <a:gd name="connsiteY19-40" fmla="*/ 1450873 h 2487211"/>
              <a:gd name="connsiteX20-41" fmla="*/ 0 w 10694732"/>
              <a:gd name="connsiteY20-42" fmla="*/ 414544 h 2487211"/>
              <a:gd name="connsiteX0-43" fmla="*/ 0 w 10694732"/>
              <a:gd name="connsiteY0-44" fmla="*/ 414544 h 2487211"/>
              <a:gd name="connsiteX1-45" fmla="*/ 401382 w 10694732"/>
              <a:gd name="connsiteY1-46" fmla="*/ 0 h 2487211"/>
              <a:gd name="connsiteX2-47" fmla="*/ 6238594 w 10694732"/>
              <a:gd name="connsiteY2-48" fmla="*/ 0 h 2487211"/>
              <a:gd name="connsiteX3-49" fmla="*/ 6238594 w 10694732"/>
              <a:gd name="connsiteY3-50" fmla="*/ 0 h 2487211"/>
              <a:gd name="connsiteX4-51" fmla="*/ 8912276 w 10694732"/>
              <a:gd name="connsiteY4-52" fmla="*/ 0 h 2487211"/>
              <a:gd name="connsiteX5-53" fmla="*/ 10293349 w 10694732"/>
              <a:gd name="connsiteY5-54" fmla="*/ 0 h 2487211"/>
              <a:gd name="connsiteX6-55" fmla="*/ 10694732 w 10694732"/>
              <a:gd name="connsiteY6-56" fmla="*/ 414544 h 2487211"/>
              <a:gd name="connsiteX7-57" fmla="*/ 10694732 w 10694732"/>
              <a:gd name="connsiteY7-58" fmla="*/ 1450873 h 2487211"/>
              <a:gd name="connsiteX8-59" fmla="*/ 10694732 w 10694732"/>
              <a:gd name="connsiteY8-60" fmla="*/ 1450873 h 2487211"/>
              <a:gd name="connsiteX9-61" fmla="*/ 10694732 w 10694732"/>
              <a:gd name="connsiteY9-62" fmla="*/ 2072676 h 2487211"/>
              <a:gd name="connsiteX10-63" fmla="*/ 10694732 w 10694732"/>
              <a:gd name="connsiteY10-64" fmla="*/ 2072666 h 2487211"/>
              <a:gd name="connsiteX11-65" fmla="*/ 10293349 w 10694732"/>
              <a:gd name="connsiteY11-66" fmla="*/ 2487211 h 2487211"/>
              <a:gd name="connsiteX12-67" fmla="*/ 8912276 w 10694732"/>
              <a:gd name="connsiteY12-68" fmla="*/ 2487211 h 2487211"/>
              <a:gd name="connsiteX13-69" fmla="*/ 7001840 w 10694732"/>
              <a:gd name="connsiteY13-70" fmla="*/ 3282620 h 2487211"/>
              <a:gd name="connsiteX14-71" fmla="*/ 6238594 w 10694732"/>
              <a:gd name="connsiteY14-72" fmla="*/ 2487211 h 2487211"/>
              <a:gd name="connsiteX15-73" fmla="*/ 401382 w 10694732"/>
              <a:gd name="connsiteY15-74" fmla="*/ 2487211 h 2487211"/>
              <a:gd name="connsiteX16-75" fmla="*/ 0 w 10694732"/>
              <a:gd name="connsiteY16-76" fmla="*/ 2072666 h 2487211"/>
              <a:gd name="connsiteX17-77" fmla="*/ 0 w 10694732"/>
              <a:gd name="connsiteY17-78" fmla="*/ 2072676 h 2487211"/>
              <a:gd name="connsiteX18-79" fmla="*/ 0 w 10694732"/>
              <a:gd name="connsiteY18-80" fmla="*/ 1450873 h 2487211"/>
              <a:gd name="connsiteX19-81" fmla="*/ 0 w 10694732"/>
              <a:gd name="connsiteY19-82" fmla="*/ 1450873 h 2487211"/>
              <a:gd name="connsiteX20-83" fmla="*/ 0 w 10694732"/>
              <a:gd name="connsiteY20-84" fmla="*/ 414544 h 24872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0694732" h="2487211" fill="none" extrusionOk="0">
                <a:moveTo>
                  <a:pt x="0" y="414544"/>
                </a:moveTo>
                <a:cubicBezTo>
                  <a:pt x="-1294" y="183687"/>
                  <a:pt x="171617" y="53332"/>
                  <a:pt x="401382" y="0"/>
                </a:cubicBezTo>
                <a:cubicBezTo>
                  <a:pt x="3164967" y="231310"/>
                  <a:pt x="3845725" y="544873"/>
                  <a:pt x="6238594" y="0"/>
                </a:cubicBezTo>
                <a:lnTo>
                  <a:pt x="6238594" y="0"/>
                </a:lnTo>
                <a:cubicBezTo>
                  <a:pt x="7182209" y="-104502"/>
                  <a:pt x="7626771" y="4563"/>
                  <a:pt x="8912276" y="0"/>
                </a:cubicBezTo>
                <a:cubicBezTo>
                  <a:pt x="9218372" y="-54212"/>
                  <a:pt x="9860873" y="-25256"/>
                  <a:pt x="10293349" y="0"/>
                </a:cubicBezTo>
                <a:cubicBezTo>
                  <a:pt x="10567552" y="9534"/>
                  <a:pt x="10690276" y="233921"/>
                  <a:pt x="10694732" y="414544"/>
                </a:cubicBezTo>
                <a:cubicBezTo>
                  <a:pt x="10642986" y="488891"/>
                  <a:pt x="10665851" y="1303941"/>
                  <a:pt x="10694732" y="1450873"/>
                </a:cubicBezTo>
                <a:lnTo>
                  <a:pt x="10694732" y="1450873"/>
                </a:lnTo>
                <a:cubicBezTo>
                  <a:pt x="10700014" y="1579814"/>
                  <a:pt x="10680095" y="1993908"/>
                  <a:pt x="10694732" y="2072676"/>
                </a:cubicBezTo>
                <a:cubicBezTo>
                  <a:pt x="10694730" y="2072672"/>
                  <a:pt x="10694732" y="2072668"/>
                  <a:pt x="10694732" y="2072666"/>
                </a:cubicBezTo>
                <a:cubicBezTo>
                  <a:pt x="10650988" y="2219765"/>
                  <a:pt x="10549220" y="2464674"/>
                  <a:pt x="10293349" y="2487211"/>
                </a:cubicBezTo>
                <a:cubicBezTo>
                  <a:pt x="9846596" y="2534665"/>
                  <a:pt x="9598449" y="2300832"/>
                  <a:pt x="8912276" y="2487211"/>
                </a:cubicBezTo>
                <a:cubicBezTo>
                  <a:pt x="8530639" y="2790191"/>
                  <a:pt x="7469736" y="3361854"/>
                  <a:pt x="7001840" y="3282620"/>
                </a:cubicBezTo>
                <a:cubicBezTo>
                  <a:pt x="6827220" y="3095659"/>
                  <a:pt x="6528273" y="2880054"/>
                  <a:pt x="6238594" y="2487211"/>
                </a:cubicBezTo>
                <a:cubicBezTo>
                  <a:pt x="4906233" y="2357602"/>
                  <a:pt x="2142822" y="2555831"/>
                  <a:pt x="401382" y="2487211"/>
                </a:cubicBezTo>
                <a:cubicBezTo>
                  <a:pt x="192632" y="2439309"/>
                  <a:pt x="420" y="2376168"/>
                  <a:pt x="0" y="2072666"/>
                </a:cubicBezTo>
                <a:cubicBezTo>
                  <a:pt x="1" y="2072668"/>
                  <a:pt x="-1" y="2072671"/>
                  <a:pt x="0" y="2072676"/>
                </a:cubicBezTo>
                <a:cubicBezTo>
                  <a:pt x="-74062" y="1758670"/>
                  <a:pt x="-35380" y="1649890"/>
                  <a:pt x="0" y="1450873"/>
                </a:cubicBezTo>
                <a:lnTo>
                  <a:pt x="0" y="1450873"/>
                </a:lnTo>
                <a:cubicBezTo>
                  <a:pt x="-113579" y="1021653"/>
                  <a:pt x="113651" y="647824"/>
                  <a:pt x="0" y="414544"/>
                </a:cubicBezTo>
                <a:close/>
              </a:path>
              <a:path w="10694732" h="2487211" stroke="0" extrusionOk="0">
                <a:moveTo>
                  <a:pt x="0" y="414544"/>
                </a:moveTo>
                <a:cubicBezTo>
                  <a:pt x="54236" y="244383"/>
                  <a:pt x="155058" y="-32654"/>
                  <a:pt x="401382" y="0"/>
                </a:cubicBezTo>
                <a:cubicBezTo>
                  <a:pt x="2769596" y="454730"/>
                  <a:pt x="3596929" y="-230407"/>
                  <a:pt x="6238594" y="0"/>
                </a:cubicBezTo>
                <a:lnTo>
                  <a:pt x="6238594" y="0"/>
                </a:lnTo>
                <a:cubicBezTo>
                  <a:pt x="6807277" y="-171820"/>
                  <a:pt x="8477272" y="-21739"/>
                  <a:pt x="8912276" y="0"/>
                </a:cubicBezTo>
                <a:cubicBezTo>
                  <a:pt x="9269243" y="-43284"/>
                  <a:pt x="9719452" y="97841"/>
                  <a:pt x="10293349" y="0"/>
                </a:cubicBezTo>
                <a:cubicBezTo>
                  <a:pt x="10525106" y="26641"/>
                  <a:pt x="10695864" y="144377"/>
                  <a:pt x="10694732" y="414544"/>
                </a:cubicBezTo>
                <a:cubicBezTo>
                  <a:pt x="10659697" y="542033"/>
                  <a:pt x="10706257" y="1278543"/>
                  <a:pt x="10694732" y="1450873"/>
                </a:cubicBezTo>
                <a:lnTo>
                  <a:pt x="10694732" y="1450873"/>
                </a:lnTo>
                <a:cubicBezTo>
                  <a:pt x="10730832" y="1675924"/>
                  <a:pt x="10591078" y="1842960"/>
                  <a:pt x="10694732" y="2072676"/>
                </a:cubicBezTo>
                <a:cubicBezTo>
                  <a:pt x="10694732" y="2072675"/>
                  <a:pt x="10694732" y="2072668"/>
                  <a:pt x="10694732" y="2072666"/>
                </a:cubicBezTo>
                <a:cubicBezTo>
                  <a:pt x="10702443" y="2314947"/>
                  <a:pt x="10502896" y="2472314"/>
                  <a:pt x="10293349" y="2487211"/>
                </a:cubicBezTo>
                <a:cubicBezTo>
                  <a:pt x="9639612" y="2645945"/>
                  <a:pt x="9213116" y="2534792"/>
                  <a:pt x="8912276" y="2487211"/>
                </a:cubicBezTo>
                <a:cubicBezTo>
                  <a:pt x="8152789" y="2947519"/>
                  <a:pt x="7906853" y="3061514"/>
                  <a:pt x="7001840" y="3282620"/>
                </a:cubicBezTo>
                <a:cubicBezTo>
                  <a:pt x="6645753" y="3080086"/>
                  <a:pt x="6535425" y="2800381"/>
                  <a:pt x="6238594" y="2487211"/>
                </a:cubicBezTo>
                <a:cubicBezTo>
                  <a:pt x="4420476" y="2217724"/>
                  <a:pt x="1758057" y="2427038"/>
                  <a:pt x="401382" y="2487211"/>
                </a:cubicBezTo>
                <a:cubicBezTo>
                  <a:pt x="126373" y="2502285"/>
                  <a:pt x="-10198" y="2284654"/>
                  <a:pt x="0" y="2072666"/>
                </a:cubicBezTo>
                <a:cubicBezTo>
                  <a:pt x="0" y="2072671"/>
                  <a:pt x="0" y="2072671"/>
                  <a:pt x="0" y="2072676"/>
                </a:cubicBezTo>
                <a:cubicBezTo>
                  <a:pt x="41472" y="1830343"/>
                  <a:pt x="7782" y="1601754"/>
                  <a:pt x="0" y="1450873"/>
                </a:cubicBezTo>
                <a:lnTo>
                  <a:pt x="0" y="1450873"/>
                </a:lnTo>
                <a:cubicBezTo>
                  <a:pt x="50134" y="1074824"/>
                  <a:pt x="-78247" y="565662"/>
                  <a:pt x="0" y="414544"/>
                </a:cubicBezTo>
                <a:close/>
              </a:path>
              <a:path w="10694732" h="2487211" fill="none" stroke="0" extrusionOk="0">
                <a:moveTo>
                  <a:pt x="0" y="414544"/>
                </a:moveTo>
                <a:cubicBezTo>
                  <a:pt x="52945" y="206955"/>
                  <a:pt x="145081" y="-14216"/>
                  <a:pt x="401382" y="0"/>
                </a:cubicBezTo>
                <a:cubicBezTo>
                  <a:pt x="3241134" y="339444"/>
                  <a:pt x="3980452" y="348953"/>
                  <a:pt x="6238594" y="0"/>
                </a:cubicBezTo>
                <a:lnTo>
                  <a:pt x="6238594" y="0"/>
                </a:lnTo>
                <a:cubicBezTo>
                  <a:pt x="7119927" y="-169409"/>
                  <a:pt x="7738330" y="-54747"/>
                  <a:pt x="8912276" y="0"/>
                </a:cubicBezTo>
                <a:cubicBezTo>
                  <a:pt x="9227735" y="-86848"/>
                  <a:pt x="9836087" y="-16933"/>
                  <a:pt x="10293349" y="0"/>
                </a:cubicBezTo>
                <a:cubicBezTo>
                  <a:pt x="10538804" y="-26260"/>
                  <a:pt x="10718141" y="182328"/>
                  <a:pt x="10694732" y="414544"/>
                </a:cubicBezTo>
                <a:cubicBezTo>
                  <a:pt x="10693364" y="524549"/>
                  <a:pt x="10664256" y="1294868"/>
                  <a:pt x="10694732" y="1450873"/>
                </a:cubicBezTo>
                <a:lnTo>
                  <a:pt x="10694732" y="1450873"/>
                </a:lnTo>
                <a:cubicBezTo>
                  <a:pt x="10712582" y="1550147"/>
                  <a:pt x="10673340" y="1976976"/>
                  <a:pt x="10694732" y="2072676"/>
                </a:cubicBezTo>
                <a:cubicBezTo>
                  <a:pt x="10694734" y="2072675"/>
                  <a:pt x="10694733" y="2072671"/>
                  <a:pt x="10694732" y="2072666"/>
                </a:cubicBezTo>
                <a:cubicBezTo>
                  <a:pt x="10665922" y="2268448"/>
                  <a:pt x="10573889" y="2536082"/>
                  <a:pt x="10293349" y="2487211"/>
                </a:cubicBezTo>
                <a:cubicBezTo>
                  <a:pt x="9934549" y="2497257"/>
                  <a:pt x="9531523" y="2414128"/>
                  <a:pt x="8912276" y="2487211"/>
                </a:cubicBezTo>
                <a:cubicBezTo>
                  <a:pt x="8576154" y="2617250"/>
                  <a:pt x="7501615" y="3223330"/>
                  <a:pt x="7001840" y="3282620"/>
                </a:cubicBezTo>
                <a:cubicBezTo>
                  <a:pt x="6863093" y="3057483"/>
                  <a:pt x="6556010" y="2841869"/>
                  <a:pt x="6238594" y="2487211"/>
                </a:cubicBezTo>
                <a:cubicBezTo>
                  <a:pt x="4912492" y="2732844"/>
                  <a:pt x="1910376" y="2698059"/>
                  <a:pt x="401382" y="2487211"/>
                </a:cubicBezTo>
                <a:cubicBezTo>
                  <a:pt x="152257" y="2464509"/>
                  <a:pt x="-3143" y="2295919"/>
                  <a:pt x="0" y="2072666"/>
                </a:cubicBezTo>
                <a:cubicBezTo>
                  <a:pt x="-1" y="2072671"/>
                  <a:pt x="0" y="2072672"/>
                  <a:pt x="0" y="2072676"/>
                </a:cubicBezTo>
                <a:cubicBezTo>
                  <a:pt x="-43554" y="1773227"/>
                  <a:pt x="-50868" y="1610108"/>
                  <a:pt x="0" y="1450873"/>
                </a:cubicBezTo>
                <a:lnTo>
                  <a:pt x="0" y="1450873"/>
                </a:lnTo>
                <a:cubicBezTo>
                  <a:pt x="-53945" y="1033282"/>
                  <a:pt x="27420" y="674505"/>
                  <a:pt x="0" y="414544"/>
                </a:cubicBezTo>
                <a:close/>
              </a:path>
              <a:path w="10694732" h="2487211" fill="none" stroke="0" extrusionOk="0">
                <a:moveTo>
                  <a:pt x="0" y="414544"/>
                </a:moveTo>
                <a:cubicBezTo>
                  <a:pt x="-1374" y="228788"/>
                  <a:pt x="178868" y="35920"/>
                  <a:pt x="401382" y="0"/>
                </a:cubicBezTo>
                <a:cubicBezTo>
                  <a:pt x="3122600" y="247202"/>
                  <a:pt x="3904693" y="524604"/>
                  <a:pt x="6238594" y="0"/>
                </a:cubicBezTo>
                <a:lnTo>
                  <a:pt x="6238594" y="0"/>
                </a:lnTo>
                <a:cubicBezTo>
                  <a:pt x="7183369" y="-83118"/>
                  <a:pt x="7617705" y="-62781"/>
                  <a:pt x="8912276" y="0"/>
                </a:cubicBezTo>
                <a:cubicBezTo>
                  <a:pt x="9211347" y="-77030"/>
                  <a:pt x="9770097" y="-5442"/>
                  <a:pt x="10293349" y="0"/>
                </a:cubicBezTo>
                <a:cubicBezTo>
                  <a:pt x="10536877" y="13105"/>
                  <a:pt x="10716276" y="203148"/>
                  <a:pt x="10694732" y="414544"/>
                </a:cubicBezTo>
                <a:cubicBezTo>
                  <a:pt x="10657323" y="498771"/>
                  <a:pt x="10666972" y="1299207"/>
                  <a:pt x="10694732" y="1450873"/>
                </a:cubicBezTo>
                <a:lnTo>
                  <a:pt x="10694732" y="1450873"/>
                </a:lnTo>
                <a:cubicBezTo>
                  <a:pt x="10703692" y="1574391"/>
                  <a:pt x="10675174" y="1990934"/>
                  <a:pt x="10694732" y="2072676"/>
                </a:cubicBezTo>
                <a:cubicBezTo>
                  <a:pt x="10694731" y="2072672"/>
                  <a:pt x="10694732" y="2072667"/>
                  <a:pt x="10694732" y="2072666"/>
                </a:cubicBezTo>
                <a:cubicBezTo>
                  <a:pt x="10666722" y="2203668"/>
                  <a:pt x="10532755" y="2488172"/>
                  <a:pt x="10293349" y="2487211"/>
                </a:cubicBezTo>
                <a:cubicBezTo>
                  <a:pt x="9863521" y="2519282"/>
                  <a:pt x="9563388" y="2359502"/>
                  <a:pt x="8912276" y="2487211"/>
                </a:cubicBezTo>
                <a:cubicBezTo>
                  <a:pt x="8592644" y="2729360"/>
                  <a:pt x="7490276" y="3315803"/>
                  <a:pt x="7001840" y="3282620"/>
                </a:cubicBezTo>
                <a:cubicBezTo>
                  <a:pt x="6844777" y="3080190"/>
                  <a:pt x="6566804" y="2867040"/>
                  <a:pt x="6238594" y="2487211"/>
                </a:cubicBezTo>
                <a:cubicBezTo>
                  <a:pt x="4795384" y="2516845"/>
                  <a:pt x="2220305" y="2450439"/>
                  <a:pt x="401382" y="2487211"/>
                </a:cubicBezTo>
                <a:cubicBezTo>
                  <a:pt x="158023" y="2425289"/>
                  <a:pt x="-6746" y="2302126"/>
                  <a:pt x="0" y="2072666"/>
                </a:cubicBezTo>
                <a:cubicBezTo>
                  <a:pt x="0" y="2072668"/>
                  <a:pt x="-1" y="2072669"/>
                  <a:pt x="0" y="2072676"/>
                </a:cubicBezTo>
                <a:cubicBezTo>
                  <a:pt x="-34225" y="1776487"/>
                  <a:pt x="-48421" y="1626718"/>
                  <a:pt x="0" y="1450873"/>
                </a:cubicBezTo>
                <a:lnTo>
                  <a:pt x="0" y="1450873"/>
                </a:lnTo>
                <a:cubicBezTo>
                  <a:pt x="-91905" y="1058041"/>
                  <a:pt x="102951" y="653511"/>
                  <a:pt x="0" y="414544"/>
                </a:cubicBezTo>
                <a:close/>
              </a:path>
            </a:pathLst>
          </a:custGeom>
          <a:solidFill>
            <a:schemeClr val="accent1">
              <a:lumMod val="20000"/>
              <a:lumOff val="80000"/>
            </a:schemeClr>
          </a:solidFill>
          <a:ln w="38100">
            <a:solidFill>
              <a:schemeClr val="accent6">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vi-VN" sz="1865" kern="0">
              <a:solidFill>
                <a:srgbClr val="FFFFFF"/>
              </a:solidFill>
              <a:latin typeface="Arial" panose="020B0604020202020204" pitchFamily="34" charset="0"/>
              <a:sym typeface="Arial" panose="020B0604020202020204"/>
            </a:endParaRPr>
          </a:p>
        </p:txBody>
      </p:sp>
      <p:sp>
        <p:nvSpPr>
          <p:cNvPr id="11" name="TextBox 10"/>
          <p:cNvSpPr txBox="1"/>
          <p:nvPr/>
        </p:nvSpPr>
        <p:spPr>
          <a:xfrm>
            <a:off x="1599937" y="2882560"/>
            <a:ext cx="10458249" cy="1200329"/>
          </a:xfrm>
          <a:prstGeom prst="rect">
            <a:avLst/>
          </a:prstGeom>
          <a:solidFill>
            <a:schemeClr val="accent1">
              <a:lumMod val="20000"/>
              <a:lumOff val="80000"/>
            </a:schemeClr>
          </a:solidFill>
        </p:spPr>
        <p:txBody>
          <a:bodyPr wrap="square" rtlCol="0">
            <a:spAutoFit/>
          </a:bodyPr>
          <a:lstStyle/>
          <a:p>
            <a:pPr algn="just"/>
            <a:r>
              <a:rPr lang="en-US" sz="3600" dirty="0">
                <a:solidFill>
                  <a:srgbClr val="E11F69"/>
                </a:solidFill>
                <a:latin typeface="UTM Avo" panose="02040603050506020204" pitchFamily="18" charset="0"/>
                <a:cs typeface="Times New Roman" panose="02020603050405020304" pitchFamily="18" charset="0"/>
              </a:rPr>
              <a:t>- </a:t>
            </a:r>
            <a:r>
              <a:rPr lang="vi-VN" sz="3600" dirty="0">
                <a:solidFill>
                  <a:srgbClr val="E11F69"/>
                </a:solidFill>
                <a:latin typeface="UTM Avo" panose="02040603050506020204" pitchFamily="18" charset="0"/>
                <a:cs typeface="Times New Roman" panose="02020603050405020304" pitchFamily="18" charset="0"/>
              </a:rPr>
              <a:t>Ca ngợi tinh thần đoàn kết, ý chí quyết tâm đánh giặc giữ nước của cha ông ta.</a:t>
            </a:r>
            <a:endParaRPr lang="en-US" sz="3200" dirty="0">
              <a:solidFill>
                <a:srgbClr val="E11F69"/>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p:nvPr/>
        </p:nvSpPr>
        <p:spPr>
          <a:xfrm>
            <a:off x="3198213" y="799708"/>
            <a:ext cx="11435665" cy="647165"/>
          </a:xfrm>
          <a:prstGeom prst="rect">
            <a:avLst/>
          </a:prstGeom>
          <a:noFill/>
        </p:spPr>
        <p:txBody>
          <a:bodyPr wrap="square"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en-US" sz="2800" b="0" i="0" u="none" strike="noStrike" kern="1200" cap="none" spc="0" normalizeH="0" baseline="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Nêu</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giọng</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đọc</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của</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bài</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a:t>
            </a:r>
            <a:endParaRPr kumimoji="0" lang="en-US" altLang="en-US" sz="28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endParaRPr>
          </a:p>
        </p:txBody>
      </p:sp>
      <p:sp>
        <p:nvSpPr>
          <p:cNvPr id="5" name="TextBox 4"/>
          <p:cNvSpPr txBox="1"/>
          <p:nvPr/>
        </p:nvSpPr>
        <p:spPr>
          <a:xfrm>
            <a:off x="328960" y="1987804"/>
            <a:ext cx="11435664" cy="3539430"/>
          </a:xfrm>
          <a:prstGeom prst="rect">
            <a:avLst/>
          </a:prstGeom>
          <a:noFill/>
        </p:spPr>
        <p:txBody>
          <a:bodyPr wrap="square">
            <a:spAutoFit/>
          </a:bodyPr>
          <a:lstStyle/>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lo</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lắng.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 giọng khoan thai.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Đoạn 3: Những câu là lời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dẫn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rãi.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Lời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vua</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dõng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dạc,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những câu</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quân</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tức</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giận,</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tới</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dự</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vua đọc với giọng xúc động. Lời của các bô lão đọc với giọng khí thế, quyết tâm.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Đoạn 4 đọc với giọng từ tốn, trang </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2383038" y="3020458"/>
            <a:ext cx="7620660" cy="304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p:nvPr/>
        </p:nvSpPr>
        <p:spPr>
          <a:xfrm>
            <a:off x="73573" y="1021738"/>
            <a:ext cx="12044854" cy="4598375"/>
          </a:xfrm>
          <a:prstGeom prst="rect">
            <a:avLst/>
          </a:prstGeom>
          <a:noFill/>
        </p:spPr>
        <p:txBody>
          <a:bodyPr wrap="square" rtlCol="0" anchor="t">
            <a:spAutoFit/>
          </a:bodyPr>
          <a:lstStyle/>
          <a:p>
            <a:pPr>
              <a:lnSpc>
                <a:spcPct val="150000"/>
              </a:lnSpc>
              <a:spcAft>
                <a:spcPts val="800"/>
              </a:spcAft>
            </a:pPr>
            <a:r>
              <a:rPr lang="vi-VN" sz="4000" b="1" i="1">
                <a:latin typeface="Times New Roman" panose="02020603050405020304" pitchFamily="18" charset="0"/>
                <a:ea typeface="Calibri" panose="020F0502020204030204" pitchFamily="34" charset="0"/>
                <a:cs typeface="Times New Roman" panose="02020603050405020304" pitchFamily="18" charset="0"/>
              </a:rPr>
              <a:t>Trẫm </a:t>
            </a:r>
            <a:r>
              <a:rPr lang="vi-VN" sz="4000" i="1">
                <a:latin typeface="Times New Roman" panose="02020603050405020304" pitchFamily="18" charset="0"/>
                <a:ea typeface="Calibri" panose="020F0502020204030204" pitchFamily="34" charset="0"/>
                <a:cs typeface="Times New Roman" panose="02020603050405020304" pitchFamily="18" charset="0"/>
              </a:rPr>
              <a:t>và </a:t>
            </a:r>
            <a:r>
              <a:rPr lang="vi-VN" sz="4000" b="1" i="1">
                <a:latin typeface="Times New Roman" panose="02020603050405020304" pitchFamily="18" charset="0"/>
                <a:ea typeface="Calibri" panose="020F0502020204030204" pitchFamily="34" charset="0"/>
                <a:cs typeface="Times New Roman" panose="02020603050405020304" pitchFamily="18" charset="0"/>
              </a:rPr>
              <a:t>các tướng sĩ </a:t>
            </a:r>
            <a:r>
              <a:rPr lang="vi-VN" sz="4000" i="1">
                <a:latin typeface="Times New Roman" panose="02020603050405020304" pitchFamily="18" charset="0"/>
                <a:ea typeface="Calibri" panose="020F0502020204030204" pitchFamily="34" charset="0"/>
                <a:cs typeface="Times New Roman" panose="02020603050405020304" pitchFamily="18" charset="0"/>
              </a:rPr>
              <a:t>/ đã có kế sách chống giặc. // Nhưng </a:t>
            </a:r>
            <a:r>
              <a:rPr lang="vi-VN" sz="4000" b="1" i="1">
                <a:latin typeface="Times New Roman" panose="02020603050405020304" pitchFamily="18" charset="0"/>
                <a:ea typeface="Calibri" panose="020F0502020204030204" pitchFamily="34" charset="0"/>
                <a:cs typeface="Times New Roman" panose="02020603050405020304" pitchFamily="18" charset="0"/>
              </a:rPr>
              <a:t>lòng trẫm chưa yên </a:t>
            </a:r>
            <a:r>
              <a:rPr lang="vi-VN" sz="4000" i="1">
                <a:latin typeface="Times New Roman" panose="02020603050405020304" pitchFamily="18" charset="0"/>
                <a:ea typeface="Calibri" panose="020F0502020204030204" pitchFamily="34" charset="0"/>
                <a:cs typeface="Times New Roman" panose="02020603050405020304" pitchFamily="18" charset="0"/>
              </a:rPr>
              <a:t>/ vì không nỡ để bách tính lầm than. // </a:t>
            </a:r>
            <a:r>
              <a:rPr lang="vi-VN" sz="4000" b="1" i="1">
                <a:latin typeface="Times New Roman" panose="02020603050405020304" pitchFamily="18" charset="0"/>
                <a:ea typeface="Calibri" panose="020F0502020204030204" pitchFamily="34" charset="0"/>
                <a:cs typeface="Times New Roman" panose="02020603050405020304" pitchFamily="18" charset="0"/>
              </a:rPr>
              <a:t>Các khanh </a:t>
            </a:r>
            <a:r>
              <a:rPr lang="vi-VN" sz="4000" i="1">
                <a:latin typeface="Times New Roman" panose="02020603050405020304" pitchFamily="18" charset="0"/>
                <a:ea typeface="Calibri" panose="020F0502020204030204" pitchFamily="34" charset="0"/>
                <a:cs typeface="Times New Roman" panose="02020603050405020304" pitchFamily="18" charset="0"/>
              </a:rPr>
              <a:t>là </a:t>
            </a:r>
            <a:r>
              <a:rPr lang="vi-VN" sz="4000" b="1" i="1">
                <a:latin typeface="Times New Roman" panose="02020603050405020304" pitchFamily="18" charset="0"/>
                <a:ea typeface="Calibri" panose="020F0502020204030204" pitchFamily="34" charset="0"/>
                <a:cs typeface="Times New Roman" panose="02020603050405020304" pitchFamily="18" charset="0"/>
              </a:rPr>
              <a:t>bậc trưởng lão </a:t>
            </a:r>
            <a:r>
              <a:rPr lang="vi-VN" sz="4000" i="1">
                <a:latin typeface="Times New Roman" panose="02020603050405020304" pitchFamily="18" charset="0"/>
                <a:ea typeface="Calibri" panose="020F0502020204030204" pitchFamily="34" charset="0"/>
                <a:cs typeface="Times New Roman" panose="02020603050405020304" pitchFamily="18" charset="0"/>
              </a:rPr>
              <a:t>trong dân gian. // Vậy, / trẫm hỏi ý các khanh: // Ta </a:t>
            </a:r>
            <a:r>
              <a:rPr lang="vi-VN" sz="4000" b="1" i="1">
                <a:latin typeface="Times New Roman" panose="02020603050405020304" pitchFamily="18" charset="0"/>
                <a:ea typeface="Calibri" panose="020F0502020204030204" pitchFamily="34" charset="0"/>
                <a:cs typeface="Times New Roman" panose="02020603050405020304" pitchFamily="18" charset="0"/>
              </a:rPr>
              <a:t>nên hoà </a:t>
            </a:r>
            <a:r>
              <a:rPr lang="vi-VN" sz="4000" i="1">
                <a:latin typeface="Times New Roman" panose="02020603050405020304" pitchFamily="18" charset="0"/>
                <a:ea typeface="Calibri" panose="020F0502020204030204" pitchFamily="34" charset="0"/>
                <a:cs typeface="Times New Roman" panose="02020603050405020304" pitchFamily="18" charset="0"/>
              </a:rPr>
              <a:t>/ </a:t>
            </a:r>
            <a:r>
              <a:rPr lang="vi-VN" sz="4000" b="1" i="1">
                <a:latin typeface="Times New Roman" panose="02020603050405020304" pitchFamily="18" charset="0"/>
                <a:ea typeface="Calibri" panose="020F0502020204030204" pitchFamily="34" charset="0"/>
                <a:cs typeface="Times New Roman" panose="02020603050405020304" pitchFamily="18" charset="0"/>
              </a:rPr>
              <a:t>hay nên đánh</a:t>
            </a:r>
            <a:r>
              <a:rPr lang="vi-VN" sz="4000" i="1">
                <a:latin typeface="Times New Roman" panose="02020603050405020304" pitchFamily="18" charset="0"/>
                <a:ea typeface="Calibri" panose="020F0502020204030204" pitchFamily="34" charset="0"/>
                <a:cs typeface="Times New Roman" panose="02020603050405020304" pitchFamily="18" charset="0"/>
              </a:rPr>
              <a:t>?</a:t>
            </a:r>
            <a:r>
              <a:rPr lang="en-US" sz="4000" i="1">
                <a:latin typeface="Times New Roman" panose="02020603050405020304" pitchFamily="18" charset="0"/>
                <a:ea typeface="Calibri" panose="020F0502020204030204" pitchFamily="34" charset="0"/>
                <a:cs typeface="Times New Roman" panose="02020603050405020304" pitchFamily="18" charset="0"/>
              </a:rPr>
              <a:t>.....</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
          <a:stretch>
            <a:fillRect/>
          </a:stretch>
        </p:blipFill>
        <p:spPr>
          <a:xfrm>
            <a:off x="1725561" y="1804801"/>
            <a:ext cx="8878529" cy="233949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p:cNvSpPr txBox="1"/>
          <p:nvPr/>
        </p:nvSpPr>
        <p:spPr>
          <a:xfrm>
            <a:off x="249421" y="2447440"/>
            <a:ext cx="11693158" cy="246766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Qua bài đọc em biết thêm được điều gì? </a:t>
            </a:r>
            <a:endParaRPr lang="en-US"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endParaRPr>
          </a:p>
          <a:p>
            <a:pPr marL="180340" marR="0" algn="just">
              <a:lnSpc>
                <a:spcPct val="150000"/>
              </a:lnSpc>
              <a:spcBef>
                <a:spcPts val="0"/>
              </a:spcBef>
              <a:spcAft>
                <a:spcPts val="0"/>
              </a:spcAft>
              <a:tabLst>
                <a:tab pos="270510" algn="l"/>
              </a:tabLst>
            </a:pPr>
            <a:r>
              <a:rPr lang="en-US"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 </a:t>
            </a:r>
            <a:r>
              <a:rPr lang="vi-VN"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Theo </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em, mình cần làm gì để phát huy truyền thống tốt đẹp đó?</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endPar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p:cNvSpPr/>
          <p:nvPr/>
        </p:nvSpPr>
        <p:spPr>
          <a:xfrm>
            <a:off x="8512150" y="645866"/>
            <a:ext cx="3679849" cy="6212134"/>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defRPr/>
            </a:pP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Luật</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chơi</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a:t>
            </a:r>
            <a:endPar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endParaRPr>
          </a:p>
          <a:p>
            <a:pPr lvl="0" algn="just">
              <a:lnSpc>
                <a:spcPct val="150000"/>
              </a:lnSpc>
            </a:pPr>
            <a:r>
              <a:rPr lang="en-US"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2000" dirty="0">
                <a:solidFill>
                  <a:srgbClr val="7030A0"/>
                </a:solidFill>
                <a:latin typeface="UTM Avo" panose="02040603050506020204" pitchFamily="18" charset="0"/>
                <a:ea typeface="Cambria" panose="02040503050406030204" pitchFamily="18" charset="0"/>
                <a:cs typeface="LNTH-LuoLuoNotangYuanTi 1" pitchFamily="2" charset="-128"/>
              </a:rPr>
              <a:t>Chia lớp thành 4 nhóm, mỗi nhóm cử ra 2 bạn để tham gia trò chơi. </a:t>
            </a:r>
            <a:endParaRPr lang="en-US" sz="2000" dirty="0">
              <a:solidFill>
                <a:srgbClr val="7030A0"/>
              </a:solidFill>
              <a:latin typeface="UTM Avo" panose="02040603050506020204" pitchFamily="18" charset="0"/>
              <a:ea typeface="Cambria" panose="02040503050406030204" pitchFamily="18" charset="0"/>
              <a:cs typeface="LNTH-LuoLuoNotangYuanTi 1" pitchFamily="2" charset="-128"/>
            </a:endParaRPr>
          </a:p>
          <a:p>
            <a:pPr lvl="0" algn="just">
              <a:lnSpc>
                <a:spcPct val="150000"/>
              </a:lnSpc>
            </a:pP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Các</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sẽ</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nhanh</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chóng</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nhận</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thẻ</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có</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2000" dirty="0">
                <a:solidFill>
                  <a:srgbClr val="7030A0"/>
                </a:solidFill>
                <a:latin typeface="UTM Avo" panose="02040603050506020204" pitchFamily="18" charset="0"/>
                <a:ea typeface="Cambria" panose="02040503050406030204" pitchFamily="18" charset="0"/>
                <a:cs typeface="LNTH-LuoLuoNotangYuanTi 1" pitchFamily="2" charset="-128"/>
              </a:rPr>
              <a:t>các thành ngữ, tục ngữ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để</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gắn</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2000" dirty="0">
                <a:solidFill>
                  <a:srgbClr val="7030A0"/>
                </a:solidFill>
                <a:latin typeface="UTM Avo" panose="02040603050506020204" pitchFamily="18" charset="0"/>
                <a:ea typeface="Cambria" panose="02040503050406030204" pitchFamily="18" charset="0"/>
                <a:cs typeface="LNTH-LuoLuoNotangYuanTi 1" pitchFamily="2" charset="-128"/>
              </a:rPr>
              <a:t>vào nhóm thích hợp.</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endParaRPr lang="en-US" sz="2000" dirty="0">
              <a:solidFill>
                <a:srgbClr val="7030A0"/>
              </a:solidFill>
              <a:latin typeface="UTM Avo" panose="02040603050506020204" pitchFamily="18" charset="0"/>
              <a:ea typeface="Cambria" panose="02040503050406030204" pitchFamily="18" charset="0"/>
              <a:cs typeface="LNTH-LuoLuoNotangYuanTi 1" pitchFamily="2" charset="-128"/>
            </a:endParaRPr>
          </a:p>
          <a:p>
            <a:pPr lvl="0" algn="just">
              <a:lnSpc>
                <a:spcPct val="150000"/>
              </a:lnSpc>
            </a:pP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2000" dirty="0">
                <a:solidFill>
                  <a:srgbClr val="7030A0"/>
                </a:solidFill>
                <a:latin typeface="UTM Avo" panose="02040603050506020204" pitchFamily="18" charset="0"/>
                <a:ea typeface="Cambria" panose="02040503050406030204" pitchFamily="18" charset="0"/>
                <a:cs typeface="LNTH-LuoLuoNotangYuanTi 1" pitchFamily="2" charset="-128"/>
              </a:rPr>
              <a:t>Nhóm nào làm nhanh và đúng nhất thì sẽ dành chiến thắng và nhận được sao. GV là quản trò bao quát lớp.</a:t>
            </a:r>
            <a:endParaRPr lang="en-US" sz="2000" dirty="0">
              <a:solidFill>
                <a:srgbClr val="7030A0"/>
              </a:solidFill>
              <a:latin typeface="UTM Avo" panose="02040603050506020204" pitchFamily="18" charset="0"/>
              <a:ea typeface="Cambria" panose="02040503050406030204" pitchFamily="18" charset="0"/>
              <a:cs typeface="LNTH-LuoLuoNotangYuanTi 1" pitchFamily="2" charset="-128"/>
            </a:endParaRPr>
          </a:p>
        </p:txBody>
      </p:sp>
      <p:pic>
        <p:nvPicPr>
          <p:cNvPr id="10" name="Picture 11"/>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987648" y="1234256"/>
            <a:ext cx="692203" cy="755818"/>
          </a:xfrm>
          <a:prstGeom prst="rect">
            <a:avLst/>
          </a:prstGeom>
        </p:spPr>
      </p:pic>
      <p:sp>
        <p:nvSpPr>
          <p:cNvPr id="2" name="Text Box 1"/>
          <p:cNvSpPr txBox="1"/>
          <p:nvPr/>
        </p:nvSpPr>
        <p:spPr>
          <a:xfrm>
            <a:off x="2091177" y="-465"/>
            <a:ext cx="8009646" cy="646331"/>
          </a:xfrm>
          <a:prstGeom prst="rect">
            <a:avLst/>
          </a:prstGeom>
          <a:solidFill>
            <a:srgbClr val="FFFF00"/>
          </a:solidFill>
        </p:spPr>
        <p:txBody>
          <a:bodyPr wrap="square" rtlCol="0">
            <a:spAutoFit/>
          </a:bodyPr>
          <a:lstStyle/>
          <a:p>
            <a:r>
              <a:rPr lang="en-US" altLang="en-GB" sz="3600" dirty="0" err="1">
                <a:solidFill>
                  <a:srgbClr val="FF0000"/>
                </a:solidFill>
                <a:latin typeface="UTM Avo" panose="02040603050506020204" pitchFamily="18" charset="0"/>
                <a:cs typeface="Times New Roman" panose="02020603050405020304" pitchFamily="18" charset="0"/>
              </a:rPr>
              <a:t>Trò</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chơi</a:t>
            </a:r>
            <a:r>
              <a:rPr lang="en-US" altLang="en-GB" sz="3600" dirty="0">
                <a:solidFill>
                  <a:srgbClr val="FF0000"/>
                </a:solidFill>
                <a:latin typeface="UTM Avo" panose="02040603050506020204" pitchFamily="18" charset="0"/>
                <a:cs typeface="Times New Roman" panose="02020603050405020304" pitchFamily="18" charset="0"/>
              </a:rPr>
              <a:t>: Ai </a:t>
            </a:r>
            <a:r>
              <a:rPr lang="en-US" altLang="en-GB" sz="3600" dirty="0" err="1">
                <a:solidFill>
                  <a:srgbClr val="FF0000"/>
                </a:solidFill>
                <a:latin typeface="UTM Avo" panose="02040603050506020204" pitchFamily="18" charset="0"/>
                <a:cs typeface="Times New Roman" panose="02020603050405020304" pitchFamily="18" charset="0"/>
              </a:rPr>
              <a:t>nhanh</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nhất</a:t>
            </a:r>
            <a:r>
              <a:rPr lang="en-US" altLang="en-GB" sz="3600" dirty="0">
                <a:solidFill>
                  <a:srgbClr val="FF0000"/>
                </a:solidFill>
                <a:latin typeface="UTM Avo" panose="02040603050506020204" pitchFamily="18" charset="0"/>
                <a:cs typeface="Times New Roman" panose="02020603050405020304" pitchFamily="18" charset="0"/>
              </a:rPr>
              <a:t>?</a:t>
            </a:r>
            <a:endParaRPr lang="en-US" altLang="en-GB" sz="3600" dirty="0">
              <a:solidFill>
                <a:srgbClr val="FF0000"/>
              </a:solidFill>
              <a:latin typeface="UTM Avo" panose="020406030505060202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161" y="2275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0226" y="2250909"/>
            <a:ext cx="5412658" cy="923330"/>
          </a:xfrm>
          <a:prstGeom prst="rect">
            <a:avLst/>
          </a:prstGeom>
          <a:noFill/>
        </p:spPr>
        <p:txBody>
          <a:bodyPr wrap="square" rtlCol="0">
            <a:spAutoFit/>
          </a:bodyPr>
          <a:lstStyle/>
          <a:p>
            <a:r>
              <a:rPr lang="en-US" sz="3600" dirty="0"/>
              <a:t>Chung </a:t>
            </a:r>
            <a:r>
              <a:rPr lang="en-US" sz="3600" dirty="0" err="1"/>
              <a:t>sức</a:t>
            </a:r>
            <a:r>
              <a:rPr lang="en-US" sz="3600" dirty="0"/>
              <a:t>, </a:t>
            </a:r>
            <a:r>
              <a:rPr lang="en-US" sz="3600" dirty="0" err="1"/>
              <a:t>chung</a:t>
            </a:r>
            <a:r>
              <a:rPr lang="en-US" sz="3600" dirty="0"/>
              <a:t> </a:t>
            </a:r>
            <a:r>
              <a:rPr lang="en-US" sz="3600" dirty="0" err="1">
                <a:latin typeface="Times New Roman" panose="02020603050405020304" pitchFamily="18" charset="0"/>
                <a:cs typeface="Times New Roman" panose="02020603050405020304" pitchFamily="18" charset="0"/>
              </a:rPr>
              <a:t>lòng</a:t>
            </a:r>
            <a:r>
              <a:rPr lang="en-US" sz="3600" dirty="0"/>
              <a:t>. </a:t>
            </a:r>
            <a:endParaRPr lang="en-US" sz="3600" dirty="0"/>
          </a:p>
          <a:p>
            <a:pPr algn="r"/>
            <a:r>
              <a:rPr lang="en-US" dirty="0"/>
              <a:t>(Thành </a:t>
            </a:r>
            <a:r>
              <a:rPr lang="en-US" dirty="0" err="1"/>
              <a:t>ngữ</a:t>
            </a:r>
            <a:r>
              <a:rPr lang="en-US" dirty="0"/>
              <a:t>)</a:t>
            </a:r>
            <a:endParaRPr lang="en-US" dirty="0"/>
          </a:p>
        </p:txBody>
      </p:sp>
      <p:sp>
        <p:nvSpPr>
          <p:cNvPr id="3" name="TextBox 2"/>
          <p:cNvSpPr txBox="1"/>
          <p:nvPr/>
        </p:nvSpPr>
        <p:spPr>
          <a:xfrm>
            <a:off x="3615813" y="4168009"/>
            <a:ext cx="4923504" cy="923330"/>
          </a:xfrm>
          <a:prstGeom prst="rect">
            <a:avLst/>
          </a:prstGeom>
          <a:noFill/>
        </p:spPr>
        <p:txBody>
          <a:bodyPr wrap="square" rtlCol="0">
            <a:spAutoFit/>
          </a:bodyPr>
          <a:lstStyle/>
          <a:p>
            <a:pPr algn="just"/>
            <a:r>
              <a:rPr lang="en-US" sz="3600" dirty="0" err="1"/>
              <a:t>Góp</a:t>
            </a:r>
            <a:r>
              <a:rPr lang="en-US" sz="3600" dirty="0"/>
              <a:t> </a:t>
            </a:r>
            <a:r>
              <a:rPr lang="en-US" sz="3600" dirty="0" err="1"/>
              <a:t>gió</a:t>
            </a:r>
            <a:r>
              <a:rPr lang="en-US" sz="3600" dirty="0"/>
              <a:t> </a:t>
            </a:r>
            <a:r>
              <a:rPr lang="en-US" sz="3600" dirty="0" err="1"/>
              <a:t>thành</a:t>
            </a:r>
            <a:r>
              <a:rPr lang="en-US" sz="3600" dirty="0"/>
              <a:t> </a:t>
            </a:r>
            <a:r>
              <a:rPr lang="en-US" sz="3600" dirty="0" err="1"/>
              <a:t>bão</a:t>
            </a:r>
            <a:r>
              <a:rPr lang="en-US" sz="3600" dirty="0"/>
              <a:t> </a:t>
            </a:r>
            <a:endParaRPr lang="en-US" sz="3600" dirty="0"/>
          </a:p>
          <a:p>
            <a:pPr algn="r"/>
            <a:r>
              <a:rPr lang="en-US" dirty="0"/>
              <a:t>(</a:t>
            </a:r>
            <a:r>
              <a:rPr lang="en-US" dirty="0" err="1"/>
              <a:t>Tục</a:t>
            </a:r>
            <a:r>
              <a:rPr lang="en-US" dirty="0"/>
              <a:t> </a:t>
            </a:r>
            <a:r>
              <a:rPr lang="en-US" dirty="0" err="1"/>
              <a:t>ngữ</a:t>
            </a:r>
            <a:r>
              <a:rPr lang="en-US" dirty="0"/>
              <a:t>)</a:t>
            </a:r>
            <a:endParaRPr lang="en-US" dirty="0"/>
          </a:p>
        </p:txBody>
      </p:sp>
      <p:sp>
        <p:nvSpPr>
          <p:cNvPr id="4" name="TextBox 3"/>
          <p:cNvSpPr txBox="1"/>
          <p:nvPr/>
        </p:nvSpPr>
        <p:spPr>
          <a:xfrm>
            <a:off x="3601065" y="3290845"/>
            <a:ext cx="6794090" cy="1200329"/>
          </a:xfrm>
          <a:prstGeom prst="rect">
            <a:avLst/>
          </a:prstGeom>
          <a:noFill/>
        </p:spPr>
        <p:txBody>
          <a:bodyPr wrap="square" rtlCol="0">
            <a:spAutoFit/>
          </a:bodyPr>
          <a:lstStyle/>
          <a:p>
            <a:r>
              <a:rPr lang="en-US" sz="3600" dirty="0" err="1"/>
              <a:t>Bẻ</a:t>
            </a:r>
            <a:r>
              <a:rPr lang="en-US" sz="3600" dirty="0"/>
              <a:t> </a:t>
            </a:r>
            <a:r>
              <a:rPr lang="en-US" sz="3600" dirty="0" err="1"/>
              <a:t>đũa</a:t>
            </a:r>
            <a:r>
              <a:rPr lang="en-US" sz="3600" dirty="0"/>
              <a:t> </a:t>
            </a:r>
            <a:r>
              <a:rPr lang="en-US" sz="3600" dirty="0" err="1"/>
              <a:t>không</a:t>
            </a:r>
            <a:r>
              <a:rPr lang="en-US" sz="3600" dirty="0"/>
              <a:t> </a:t>
            </a:r>
            <a:r>
              <a:rPr lang="en-US" sz="3600" dirty="0" err="1"/>
              <a:t>bẻ</a:t>
            </a:r>
            <a:r>
              <a:rPr lang="en-US" sz="3600" dirty="0"/>
              <a:t> </a:t>
            </a:r>
            <a:r>
              <a:rPr lang="en-US" sz="3600" dirty="0" err="1"/>
              <a:t>được</a:t>
            </a:r>
            <a:r>
              <a:rPr lang="en-US" sz="3600" dirty="0"/>
              <a:t> </a:t>
            </a:r>
            <a:r>
              <a:rPr lang="en-US" sz="3600" dirty="0" err="1"/>
              <a:t>cả</a:t>
            </a:r>
            <a:r>
              <a:rPr lang="en-US" sz="3600" dirty="0"/>
              <a:t> </a:t>
            </a:r>
            <a:r>
              <a:rPr lang="en-US" sz="3600" dirty="0" err="1"/>
              <a:t>nắm</a:t>
            </a:r>
            <a:r>
              <a:rPr lang="en-US" sz="3600" dirty="0"/>
              <a:t>.</a:t>
            </a:r>
            <a:endParaRPr lang="en-US" sz="3600" dirty="0"/>
          </a:p>
          <a:p>
            <a:pPr algn="r"/>
            <a:r>
              <a:rPr lang="en-US" sz="3600" dirty="0"/>
              <a:t> </a:t>
            </a:r>
            <a:r>
              <a:rPr lang="en-US" dirty="0"/>
              <a:t>(</a:t>
            </a:r>
            <a:r>
              <a:rPr lang="en-US" dirty="0" err="1"/>
              <a:t>Tục</a:t>
            </a:r>
            <a:r>
              <a:rPr lang="en-US" dirty="0"/>
              <a:t> </a:t>
            </a:r>
            <a:r>
              <a:rPr lang="en-US" dirty="0" err="1"/>
              <a:t>ngữ</a:t>
            </a:r>
            <a:r>
              <a:rPr lang="en-US" dirty="0"/>
              <a:t>)</a:t>
            </a:r>
            <a:endParaRPr lang="en-US" dirty="0"/>
          </a:p>
        </p:txBody>
      </p:sp>
      <p:sp>
        <p:nvSpPr>
          <p:cNvPr id="5" name="TextBox 4"/>
          <p:cNvSpPr txBox="1"/>
          <p:nvPr/>
        </p:nvSpPr>
        <p:spPr>
          <a:xfrm>
            <a:off x="3601065" y="5034166"/>
            <a:ext cx="4891548" cy="923330"/>
          </a:xfrm>
          <a:prstGeom prst="rect">
            <a:avLst/>
          </a:prstGeom>
          <a:noFill/>
        </p:spPr>
        <p:txBody>
          <a:bodyPr wrap="square" rtlCol="0">
            <a:spAutoFit/>
          </a:bodyPr>
          <a:lstStyle/>
          <a:p>
            <a:r>
              <a:rPr lang="en-US" sz="3600" dirty="0"/>
              <a:t>Chia </a:t>
            </a:r>
            <a:r>
              <a:rPr lang="en-US" sz="3600" dirty="0" err="1"/>
              <a:t>ngọt</a:t>
            </a:r>
            <a:r>
              <a:rPr lang="en-US" sz="3600" dirty="0"/>
              <a:t> </a:t>
            </a:r>
            <a:r>
              <a:rPr lang="en-US" sz="3600" dirty="0" err="1"/>
              <a:t>sẻ</a:t>
            </a:r>
            <a:r>
              <a:rPr lang="en-US" sz="3600" dirty="0"/>
              <a:t> </a:t>
            </a:r>
            <a:r>
              <a:rPr lang="en-US" sz="3600" dirty="0" err="1"/>
              <a:t>bùi</a:t>
            </a:r>
            <a:r>
              <a:rPr lang="en-US" sz="3600" dirty="0"/>
              <a:t> </a:t>
            </a:r>
            <a:endParaRPr lang="en-US" sz="3600" dirty="0"/>
          </a:p>
          <a:p>
            <a:pPr algn="r"/>
            <a:r>
              <a:rPr lang="en-US" dirty="0"/>
              <a:t>(Thành </a:t>
            </a:r>
            <a:r>
              <a:rPr lang="en-US" dirty="0" err="1"/>
              <a:t>ngữ</a:t>
            </a:r>
            <a:r>
              <a:rPr lang="en-US" dirty="0"/>
              <a:t>)</a:t>
            </a:r>
            <a:endParaRPr lang="en-US" dirty="0"/>
          </a:p>
        </p:txBody>
      </p:sp>
      <p:sp>
        <p:nvSpPr>
          <p:cNvPr id="6" name="TextBox 5"/>
          <p:cNvSpPr txBox="1"/>
          <p:nvPr/>
        </p:nvSpPr>
        <p:spPr>
          <a:xfrm>
            <a:off x="3650226" y="5934670"/>
            <a:ext cx="4891548" cy="923330"/>
          </a:xfrm>
          <a:prstGeom prst="rect">
            <a:avLst/>
          </a:prstGeom>
          <a:noFill/>
        </p:spPr>
        <p:txBody>
          <a:bodyPr wrap="square" rtlCol="0">
            <a:spAutoFit/>
          </a:bodyPr>
          <a:lstStyle/>
          <a:p>
            <a:r>
              <a:rPr lang="en-US" sz="3600" dirty="0" err="1"/>
              <a:t>Lá</a:t>
            </a:r>
            <a:r>
              <a:rPr lang="en-US" sz="3600" dirty="0"/>
              <a:t> </a:t>
            </a:r>
            <a:r>
              <a:rPr lang="en-US" sz="3600" dirty="0" err="1"/>
              <a:t>lành</a:t>
            </a:r>
            <a:r>
              <a:rPr lang="en-US" sz="3600" dirty="0"/>
              <a:t> </a:t>
            </a:r>
            <a:r>
              <a:rPr lang="en-US" sz="3600" dirty="0" err="1"/>
              <a:t>đùm</a:t>
            </a:r>
            <a:r>
              <a:rPr lang="en-US" sz="3600" dirty="0"/>
              <a:t> </a:t>
            </a:r>
            <a:r>
              <a:rPr lang="en-US" sz="3600" dirty="0" err="1"/>
              <a:t>lá</a:t>
            </a:r>
            <a:r>
              <a:rPr lang="en-US" sz="3600" dirty="0"/>
              <a:t> </a:t>
            </a:r>
            <a:r>
              <a:rPr lang="en-US" sz="3600" dirty="0" err="1"/>
              <a:t>rách</a:t>
            </a:r>
            <a:r>
              <a:rPr lang="en-US" sz="3600" dirty="0"/>
              <a:t> </a:t>
            </a:r>
            <a:endParaRPr lang="en-US" sz="3600" dirty="0"/>
          </a:p>
          <a:p>
            <a:pPr algn="r"/>
            <a:r>
              <a:rPr lang="en-US" dirty="0"/>
              <a:t>(</a:t>
            </a:r>
            <a:r>
              <a:rPr lang="en-US" dirty="0" err="1"/>
              <a:t>Tục</a:t>
            </a:r>
            <a:r>
              <a:rPr lang="en-US" dirty="0"/>
              <a:t> </a:t>
            </a:r>
            <a:r>
              <a:rPr lang="en-US" dirty="0" err="1"/>
              <a:t>ngữ</a:t>
            </a:r>
            <a:r>
              <a:rPr lang="en-US" dirty="0"/>
              <a:t>)</a:t>
            </a:r>
            <a:endParaRPr lang="en-US" dirty="0"/>
          </a:p>
        </p:txBody>
      </p:sp>
      <p:sp>
        <p:nvSpPr>
          <p:cNvPr id="8" name="Oval 7"/>
          <p:cNvSpPr/>
          <p:nvPr/>
        </p:nvSpPr>
        <p:spPr>
          <a:xfrm>
            <a:off x="49161" y="412955"/>
            <a:ext cx="4611329" cy="1721349"/>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NHÓM 1</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a:solidFill>
                  <a:srgbClr val="FF0000"/>
                </a:solidFill>
                <a:latin typeface="Times New Roman" panose="02020603050405020304" pitchFamily="18" charset="0"/>
                <a:cs typeface="Times New Roman" panose="02020603050405020304" pitchFamily="18" charset="0"/>
              </a:rPr>
              <a:t>THỂ HIỆN TINH THẦN ĐOÀN KẾT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Oval 14"/>
          <p:cNvSpPr/>
          <p:nvPr/>
        </p:nvSpPr>
        <p:spPr>
          <a:xfrm>
            <a:off x="7135520" y="445660"/>
            <a:ext cx="4380271" cy="1721349"/>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NHÓM 2</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a:solidFill>
                  <a:srgbClr val="FF0000"/>
                </a:solidFill>
                <a:latin typeface="Times New Roman" panose="02020603050405020304" pitchFamily="18" charset="0"/>
                <a:cs typeface="Times New Roman" panose="02020603050405020304" pitchFamily="18" charset="0"/>
              </a:rPr>
              <a:t>CA NGỢI SỨC MẠNH CỦA ĐOÀN KẾT</a:t>
            </a:r>
            <a:endParaRPr 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1002893" y="586918"/>
            <a:ext cx="0" cy="5174641"/>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161" y="2275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49" y="2300749"/>
            <a:ext cx="474898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Chung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chung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(Thành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6096000" y="4034268"/>
            <a:ext cx="51890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bão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Tục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6152898" y="2490174"/>
            <a:ext cx="60391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Bẻ</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đũa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bẻ</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nắm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Tục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4749" y="3524058"/>
            <a:ext cx="54126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ngọt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sẻ</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bùi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(Thành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14749" y="4747367"/>
            <a:ext cx="4375355"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lành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đùm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rách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Tục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Oval 7"/>
          <p:cNvSpPr/>
          <p:nvPr/>
        </p:nvSpPr>
        <p:spPr>
          <a:xfrm>
            <a:off x="49161" y="412955"/>
            <a:ext cx="4611329" cy="1721349"/>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NHÓM 1</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HIỆN TINH THẦN ĐOÀN KẾT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Oval 14"/>
          <p:cNvSpPr/>
          <p:nvPr/>
        </p:nvSpPr>
        <p:spPr>
          <a:xfrm>
            <a:off x="7135520" y="445660"/>
            <a:ext cx="4380271" cy="1721349"/>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NHÓM 2</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 NGỢI SỨC MẠNH CỦA ĐOÀN KẾT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p:cNvCxnSpPr/>
          <p:nvPr/>
        </p:nvCxnSpPr>
        <p:spPr>
          <a:xfrm>
            <a:off x="5825611" y="886946"/>
            <a:ext cx="0" cy="51746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161" y="5865802"/>
            <a:ext cx="12248897" cy="1077218"/>
          </a:xfrm>
          <a:prstGeom prst="rect">
            <a:avLst/>
          </a:prstGeom>
          <a:solidFill>
            <a:srgbClr val="FFFF00"/>
          </a:solidFill>
        </p:spPr>
        <p:txBody>
          <a:bodyPr wrap="square">
            <a:sp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Trong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tục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p:nvSpPr>
        <p:spPr bwMode="auto">
          <a:xfrm>
            <a:off x="1374961" y="5307862"/>
            <a:ext cx="9419854" cy="155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12</a:t>
            </a:r>
            <a:endPar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200" b="1" dirty="0" err="1">
                <a:solidFill>
                  <a:srgbClr val="FF0000"/>
                </a:solidFill>
                <a:latin typeface="UTM Avo" panose="02040603050506020204" pitchFamily="18" charset="0"/>
                <a:cs typeface="Times New Roman" panose="02020603050405020304" pitchFamily="18" charset="0"/>
              </a:rPr>
              <a:t>Bài</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đọc</a:t>
            </a:r>
            <a:r>
              <a:rPr lang="en-US" sz="4200" b="1" dirty="0">
                <a:solidFill>
                  <a:srgbClr val="FF0000"/>
                </a:solidFill>
                <a:latin typeface="UTM Avo" panose="02040603050506020204" pitchFamily="18" charset="0"/>
                <a:cs typeface="Times New Roman" panose="02020603050405020304" pitchFamily="18" charset="0"/>
              </a:rPr>
              <a:t> 1: </a:t>
            </a:r>
            <a:r>
              <a:rPr lang="en-US" sz="4200" b="1" dirty="0" err="1">
                <a:solidFill>
                  <a:srgbClr val="FF0000"/>
                </a:solidFill>
                <a:latin typeface="UTM Avo" panose="02040603050506020204" pitchFamily="18" charset="0"/>
                <a:cs typeface="Times New Roman" panose="02020603050405020304" pitchFamily="18" charset="0"/>
              </a:rPr>
              <a:t>Hội</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nghị</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Diên</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Hồng</a:t>
            </a:r>
            <a:endParaRPr lang="en-US" sz="4200" b="1" dirty="0">
              <a:solidFill>
                <a:srgbClr val="FF0000"/>
              </a:solidFill>
              <a:latin typeface="UTM Avo" panose="020406030505060202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236990" y="380298"/>
            <a:ext cx="11163832" cy="488157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5896" y="365125"/>
            <a:ext cx="11792607" cy="5478423"/>
          </a:xfrm>
          <a:prstGeom prst="rect">
            <a:avLst/>
          </a:prstGeom>
          <a:noFill/>
        </p:spPr>
        <p:txBody>
          <a:bodyPr wrap="square">
            <a:spAutoFit/>
          </a:bodyPr>
          <a:lstStyle/>
          <a:p>
            <a:pPr indent="457200" algn="ctr">
              <a:spcAft>
                <a:spcPts val="600"/>
              </a:spcAft>
            </a:pPr>
            <a:r>
              <a:rPr lang="en-US" sz="2800" dirty="0" err="1">
                <a:solidFill>
                  <a:srgbClr val="FF0000"/>
                </a:solidFill>
                <a:latin typeface="UTM Avo" panose="02040603050506020204" pitchFamily="18" charset="0"/>
                <a:cs typeface="Times New Roman" panose="02020603050405020304" pitchFamily="18" charset="0"/>
              </a:rPr>
              <a:t>Hội</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nghị</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Diên</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Hồng</a:t>
            </a:r>
            <a:endParaRPr lang="en-US" sz="2800" dirty="0">
              <a:solidFill>
                <a:srgbClr val="FF0000"/>
              </a:solidFill>
              <a:latin typeface="UTM Avo" panose="02040603050506020204" pitchFamily="18" charset="0"/>
              <a:cs typeface="Times New Roman" panose="02020603050405020304" pitchFamily="18" charset="0"/>
            </a:endParaRPr>
          </a:p>
          <a:p>
            <a:pPr indent="457200" algn="just">
              <a:spcAft>
                <a:spcPts val="600"/>
              </a:spcAft>
            </a:pPr>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Cuối năm Giáp Thân (1284), nhà Nguyên đưa quân sang xâm lược nước ta lần thứ hai. Với 50 vạn quân từ phương bắc kéo xuống và gần 10 vạn quân từ phương nam đánh lên, giặc hi vọng sẽ nhanh chóng chiếm được Đại Việt.</a:t>
            </a:r>
            <a:endParaRPr lang="vi-VN" sz="2400" dirty="0">
              <a:solidFill>
                <a:srgbClr val="7030A0"/>
              </a:solidFill>
              <a:effectLst/>
              <a:latin typeface="UTM Avo" panose="02040603050506020204" pitchFamily="18" charset="0"/>
              <a:ea typeface="Calibri" panose="020F0502020204030204" pitchFamily="34" charset="0"/>
            </a:endParaRPr>
          </a:p>
          <a:p>
            <a:pPr indent="457200" algn="just"/>
            <a:r>
              <a:rPr lang="vi-VN" sz="2400" dirty="0">
                <a:solidFill>
                  <a:srgbClr val="7030A0"/>
                </a:solidFill>
                <a:effectLst/>
                <a:latin typeface="UTM Avo" panose="02040603050506020204" pitchFamily="18" charset="0"/>
                <a:ea typeface="Calibri" panose="020F0502020204030204" pitchFamily="34" charset="0"/>
              </a:rPr>
              <a:t>Cuộc chiến đã gần kề. Thượng hoàng Trần Thánh Tông triệu các bô lão từ khắp mọi miền về Thăng Long vấn ý.</a:t>
            </a:r>
            <a:endParaRPr lang="vi-VN" sz="2400" dirty="0">
              <a:solidFill>
                <a:srgbClr val="7030A0"/>
              </a:solidFill>
              <a:effectLst/>
              <a:latin typeface="UTM Avo" panose="02040603050506020204" pitchFamily="18" charset="0"/>
              <a:ea typeface="Calibri" panose="020F0502020204030204" pitchFamily="34" charset="0"/>
            </a:endParaRPr>
          </a:p>
          <a:p>
            <a:pPr indent="457200" algn="just"/>
            <a:r>
              <a:rPr lang="vi-VN" sz="2400" dirty="0">
                <a:solidFill>
                  <a:srgbClr val="7030A0"/>
                </a:solidFill>
                <a:effectLst/>
                <a:latin typeface="UTM Avo" panose="02040603050506020204" pitchFamily="18" charset="0"/>
                <a:ea typeface="Calibri" panose="020F0502020204030204" pitchFamily="34" charset="0"/>
              </a:rPr>
              <a:t>Đầu tháng Chạp, từng đoàn bô lão nườm nượp tới kinh thành. Cụ nào cụ nấy râu tóc bạc phơ. Các cụ chống gậy trúc, vai khoác tay nải nâu. Những cụ cao tuổi hơn được làng cử trai tráng võng đi, miệng nhai trầu bỏm bẻm.</a:t>
            </a:r>
            <a:endParaRPr lang="vi-VN" sz="2400" dirty="0">
              <a:solidFill>
                <a:srgbClr val="7030A0"/>
              </a:solidFill>
              <a:effectLst/>
              <a:latin typeface="UTM Avo" panose="02040603050506020204" pitchFamily="18" charset="0"/>
              <a:ea typeface="Calibri" panose="020F0502020204030204" pitchFamily="34" charset="0"/>
            </a:endParaRPr>
          </a:p>
          <a:p>
            <a:pPr indent="457200" algn="just"/>
            <a:r>
              <a:rPr lang="vi-VN" sz="2400" dirty="0">
                <a:solidFill>
                  <a:srgbClr val="7030A0"/>
                </a:solidFill>
                <a:effectLst/>
                <a:latin typeface="UTM Avo" panose="02040603050506020204" pitchFamily="18" charset="0"/>
                <a:ea typeface="Calibri" panose="020F0502020204030204" pitchFamily="34" charset="0"/>
              </a:rPr>
              <a:t>Sáng mồng Bảy, Thượng hoàng Trần Thánh Tông và Hoàng đế Trần Nhân Tông uy nghi trong triều phục đứng đón các bô lão trước thềm điện Diên Hồng. Hai vua nắm tay từng bô lão khiến các cụ xúc động không kìm được nước mắt.</a:t>
            </a:r>
            <a:endParaRPr lang="en-US" sz="2400" dirty="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5103" y="860564"/>
            <a:ext cx="11981793" cy="5632311"/>
          </a:xfrm>
          <a:prstGeom prst="rect">
            <a:avLst/>
          </a:prstGeom>
          <a:noFill/>
        </p:spPr>
        <p:txBody>
          <a:bodyPr wrap="square">
            <a:spAutoFit/>
          </a:bodyPr>
          <a:lstStyle/>
          <a:p>
            <a:pPr algn="just"/>
            <a:r>
              <a:rPr lang="en-US" sz="2200" dirty="0">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Thượng hoàng bước lên đài cao. Cả sân điện im phăng phắc. Nhà vua dụ:</a:t>
            </a:r>
            <a:endParaRPr lang="vi-VN" sz="2400" dirty="0">
              <a:solidFill>
                <a:srgbClr val="7030A0"/>
              </a:solidFill>
              <a:effectLst/>
              <a:latin typeface="UTM Avo" panose="02040603050506020204" pitchFamily="18" charset="0"/>
              <a:ea typeface="Calibri" panose="020F0502020204030204" pitchFamily="34" charset="0"/>
            </a:endParaRPr>
          </a:p>
          <a:p>
            <a:pPr algn="just"/>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 Quân Nguyên Mông nay đã gần kề biên ải. Thế giặc mạnh như hùm beo. Chúng đã đạp đổ bao thành trì từ đông sang tây. Lớn như nước Trung Hoa cũng đã mất về tay chúng. Sớm muộn, giặc cũng sẽ tràn sang cướp nước ta. Trẫm và các tướng sĩ đã có kế sách chống giặc. Nhưng lòng trẫm chưa yên vì không nỡ để bách tính lầm than. Các khanh là bậc trưởng lão trong dân gian. Vậy, trẫm hỏi ý các khanh: Ta nên hoà hay nên đánh?</a:t>
            </a:r>
            <a:endParaRPr lang="vi-VN" sz="2400" dirty="0">
              <a:solidFill>
                <a:srgbClr val="7030A0"/>
              </a:solidFill>
              <a:effectLst/>
              <a:latin typeface="UTM Avo" panose="02040603050506020204" pitchFamily="18" charset="0"/>
              <a:ea typeface="Calibri" panose="020F0502020204030204" pitchFamily="34" charset="0"/>
            </a:endParaRPr>
          </a:p>
          <a:p>
            <a:pPr algn="just"/>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 Đánh! Đá... ánh...! Xin Bệ hạ cho đánh! - Tiếng hô thống thiết nổi lên như sóng cồn. Điện Diên Hồng như có cơn bão tràn qua.</a:t>
            </a:r>
            <a:endParaRPr lang="vi-VN" sz="2400" dirty="0">
              <a:solidFill>
                <a:srgbClr val="7030A0"/>
              </a:solidFill>
              <a:effectLst/>
              <a:latin typeface="UTM Avo" panose="02040603050506020204" pitchFamily="18" charset="0"/>
              <a:ea typeface="Calibri" panose="020F0502020204030204" pitchFamily="34" charset="0"/>
            </a:endParaRPr>
          </a:p>
          <a:p>
            <a:pPr algn="just"/>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Sử quan Lê Văn Hưu nghiêng mình, chép vào quốc sử: “Thượng hoàng triệu phụ lão trong nước họp ở thềm điện Diên Hồng, ban yến và hỏi kế đánh giặc. Các phụ lão đều nói “Đánh!”, muôn người cùng hô một tiếng, như bật ra từ một cửa miệng.”.</a:t>
            </a:r>
            <a:endParaRPr lang="vi-VN" sz="2400" dirty="0">
              <a:solidFill>
                <a:srgbClr val="7030A0"/>
              </a:solidFill>
              <a:effectLst/>
              <a:latin typeface="UTM Avo" panose="02040603050506020204" pitchFamily="18" charset="0"/>
              <a:ea typeface="Calibri" panose="020F0502020204030204" pitchFamily="34" charset="0"/>
            </a:endParaRPr>
          </a:p>
          <a:p>
            <a:pPr algn="r"/>
            <a:r>
              <a:rPr lang="vi-VN" sz="2400" dirty="0">
                <a:solidFill>
                  <a:srgbClr val="7030A0"/>
                </a:solidFill>
                <a:effectLst/>
                <a:latin typeface="UTM Avo" panose="02040603050506020204" pitchFamily="18" charset="0"/>
                <a:ea typeface="Calibri" panose="020F0502020204030204" pitchFamily="34" charset="0"/>
              </a:rPr>
              <a:t>HOÀNG QUỐC HẢI</a:t>
            </a:r>
            <a:endParaRPr lang="vi-VN" sz="2400" dirty="0">
              <a:solidFill>
                <a:srgbClr val="7030A0"/>
              </a:solidFill>
              <a:effectLst/>
              <a:latin typeface="UTM Avo" panose="02040603050506020204" pitchFamily="18" charset="0"/>
              <a:ea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a:t>
            </a:r>
            <a:r>
              <a:rPr lang="en-US" sz="115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115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5325</Words>
  <Application>WPS Presentation</Application>
  <PresentationFormat>Widescreen</PresentationFormat>
  <Paragraphs>160</Paragraphs>
  <Slides>29</Slides>
  <Notes>6</Notes>
  <HiddenSlides>0</HiddenSlides>
  <MMClips>0</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29</vt:i4>
      </vt:variant>
    </vt:vector>
  </HeadingPairs>
  <TitlesOfParts>
    <vt:vector size="55" baseType="lpstr">
      <vt:lpstr>Arial</vt:lpstr>
      <vt:lpstr>SimSun</vt:lpstr>
      <vt:lpstr>Wingdings</vt:lpstr>
      <vt:lpstr>UTM Avo</vt:lpstr>
      <vt:lpstr>Times New Roman</vt:lpstr>
      <vt:lpstr>Cambria</vt:lpstr>
      <vt:lpstr>LNTH-LuoLuoNotangYuanTi 1</vt:lpstr>
      <vt:lpstr>Yu Gothic</vt:lpstr>
      <vt:lpstr>Calibri</vt:lpstr>
      <vt:lpstr>Calibri</vt:lpstr>
      <vt:lpstr>UTM Ong Do Tre</vt:lpstr>
      <vt:lpstr>UTM Azuki</vt:lpstr>
      <vt:lpstr>Microsoft YaHei</vt:lpstr>
      <vt:lpstr>Arial Unicode MS</vt:lpstr>
      <vt:lpstr>Calibri Light</vt:lpstr>
      <vt:lpstr>UTM Showcard</vt:lpstr>
      <vt:lpstr>UVF Salome</vt:lpstr>
      <vt:lpstr>Arial</vt:lpstr>
      <vt:lpstr>UTM Bienvenue</vt:lpstr>
      <vt:lpstr>Segoe Print</vt:lpstr>
      <vt:lpstr>Times New Roman</vt:lpstr>
      <vt:lpstr>UTM LinotypeZapfino KT</vt:lpstr>
      <vt:lpstr>BrushScript</vt:lpstr>
      <vt:lpstr>1_Office Theme</vt:lpstr>
      <vt:lpstr>Custom Design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Đoàn Thu Thủy doanthuy2023</cp:lastModifiedBy>
  <cp:revision>113</cp:revision>
  <dcterms:created xsi:type="dcterms:W3CDTF">2023-03-05T01:12:00Z</dcterms:created>
  <dcterms:modified xsi:type="dcterms:W3CDTF">2025-11-23T22:19:12Z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1033-12.2.0.23155</vt:lpwstr>
  </property>
</Properties>
</file>