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9"/>
  </p:notesMasterIdLst>
  <p:sldIdLst>
    <p:sldId id="269" r:id="rId4"/>
    <p:sldId id="438" r:id="rId5"/>
    <p:sldId id="440" r:id="rId6"/>
    <p:sldId id="439" r:id="rId7"/>
    <p:sldId id="442" r:id="rId8"/>
    <p:sldId id="441" r:id="rId9"/>
    <p:sldId id="443" r:id="rId10"/>
    <p:sldId id="257" r:id="rId11"/>
    <p:sldId id="435" r:id="rId12"/>
    <p:sldId id="446" r:id="rId13"/>
    <p:sldId id="444" r:id="rId14"/>
    <p:sldId id="445" r:id="rId15"/>
    <p:sldId id="447" r:id="rId16"/>
    <p:sldId id="423" r:id="rId17"/>
    <p:sldId id="448" r:id="rId18"/>
    <p:sldId id="449" r:id="rId19"/>
    <p:sldId id="437" r:id="rId20"/>
    <p:sldId id="457" r:id="rId21"/>
    <p:sldId id="427" r:id="rId22"/>
    <p:sldId id="456" r:id="rId23"/>
    <p:sldId id="453" r:id="rId24"/>
    <p:sldId id="455" r:id="rId25"/>
    <p:sldId id="458" r:id="rId26"/>
    <p:sldId id="267" r:id="rId27"/>
    <p:sldId id="26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2CF1-F3F5-49DD-8AD8-43D90316F37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5F92D-20B2-463F-B50D-E06407245E0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audio3.wav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audio3.wav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GIF"/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22.png"/><Relationship Id="rId1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2.wav"/><Relationship Id="rId2" Type="http://schemas.openxmlformats.org/officeDocument/2006/relationships/image" Target="../media/image6.GIF"/><Relationship Id="rId1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6.png"/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image" Target="../media/image1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8.png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1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2.wav"/><Relationship Id="rId2" Type="http://schemas.openxmlformats.org/officeDocument/2006/relationships/image" Target="../media/image6.GIF"/><Relationship Id="rId1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70" y="87922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8"/>
          <p:cNvSpPr/>
          <p:nvPr/>
        </p:nvSpPr>
        <p:spPr>
          <a:xfrm>
            <a:off x="2575775" y="2424116"/>
            <a:ext cx="2524259" cy="12701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l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 ml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18"/>
          <p:cNvSpPr/>
          <p:nvPr/>
        </p:nvSpPr>
        <p:spPr>
          <a:xfrm>
            <a:off x="6301327" y="2427004"/>
            <a:ext cx="3473737" cy="12701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l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1000 ml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152718" y="2844143"/>
            <a:ext cx="1088875" cy="414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225" t="12636" r="31644" b="11560"/>
          <a:stretch>
            <a:fillRect/>
          </a:stretch>
        </p:blipFill>
        <p:spPr>
          <a:xfrm rot="16200000">
            <a:off x="3479260" y="-2642136"/>
            <a:ext cx="4941560" cy="119000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0761" y="4262907"/>
            <a:ext cx="1841678" cy="824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23634" y="4262907"/>
            <a:ext cx="1841678" cy="824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96507" y="4262907"/>
            <a:ext cx="1841678" cy="824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8"/>
          <p:cNvSpPr/>
          <p:nvPr/>
        </p:nvSpPr>
        <p:spPr>
          <a:xfrm>
            <a:off x="3271235" y="749862"/>
            <a:ext cx="4520483" cy="240546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1,3 : 10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= 0,13</a:t>
            </a:r>
            <a:endParaRPr kumimoji="0" lang="en-US" sz="40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1,3 : 100   = 0,013</a:t>
            </a:r>
            <a:endParaRPr lang="en-US" sz="4000" b="1" baseline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1,3 : 1000 = 0,0013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18"/>
          <p:cNvSpPr/>
          <p:nvPr/>
        </p:nvSpPr>
        <p:spPr>
          <a:xfrm>
            <a:off x="989526" y="3374264"/>
            <a:ext cx="10575701" cy="240546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1000, … ta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….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8"/>
          <p:cNvSpPr/>
          <p:nvPr/>
        </p:nvSpPr>
        <p:spPr>
          <a:xfrm>
            <a:off x="547182" y="1891536"/>
            <a:ext cx="5288064" cy="240546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518,2 : 10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= </a:t>
            </a:r>
            <a:endParaRPr kumimoji="0" lang="en-US" sz="40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518,2 : 100   = </a:t>
            </a:r>
            <a:endParaRPr lang="en-US" sz="4000" b="1" baseline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518,2 : 1000 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18"/>
          <p:cNvSpPr/>
          <p:nvPr/>
        </p:nvSpPr>
        <p:spPr>
          <a:xfrm>
            <a:off x="6404926" y="1943985"/>
            <a:ext cx="5288064" cy="240546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33,3 : 10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= </a:t>
            </a:r>
            <a:endParaRPr kumimoji="0" lang="en-US" sz="40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33,3 : 100   = </a:t>
            </a:r>
            <a:endParaRPr lang="en-US" sz="4000" b="1" baseline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33,3 : 1000 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9478" y="2100004"/>
            <a:ext cx="172576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51,82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473" y="2806030"/>
            <a:ext cx="172576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5,182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9474" y="3512056"/>
            <a:ext cx="172576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0,5182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68761" y="2189495"/>
            <a:ext cx="172576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3,33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68760" y="2865870"/>
            <a:ext cx="172576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,333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68760" y="3544463"/>
            <a:ext cx="172576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0,0333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>
            <a:fillRect/>
          </a:stretch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/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2024/0229/20_9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1"/>
          <a:stretch>
            <a:fillRect/>
          </a:stretch>
        </p:blipFill>
        <p:spPr bwMode="auto">
          <a:xfrm>
            <a:off x="3153753" y="214863"/>
            <a:ext cx="2525830" cy="216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23" b="85338"/>
          <a:stretch>
            <a:fillRect/>
          </a:stretch>
        </p:blipFill>
        <p:spPr>
          <a:xfrm>
            <a:off x="0" y="-60754"/>
            <a:ext cx="3153753" cy="874020"/>
          </a:xfrm>
          <a:prstGeom prst="rect">
            <a:avLst/>
          </a:prstGeom>
        </p:spPr>
      </p:pic>
      <p:pic>
        <p:nvPicPr>
          <p:cNvPr id="6" name="Picture 2" descr="https://img.loigiaihay.com/picture/2024/0229/20_9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8" r="37701"/>
          <a:stretch>
            <a:fillRect/>
          </a:stretch>
        </p:blipFill>
        <p:spPr bwMode="auto">
          <a:xfrm>
            <a:off x="3084305" y="2452726"/>
            <a:ext cx="2641522" cy="201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.loigiaihay.com/picture/2024/0229/20_9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1"/>
          <a:stretch>
            <a:fillRect/>
          </a:stretch>
        </p:blipFill>
        <p:spPr bwMode="auto">
          <a:xfrm>
            <a:off x="3153753" y="4539975"/>
            <a:ext cx="2641522" cy="199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07214" y="490145"/>
            <a:ext cx="172576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2,937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7213" y="1021371"/>
            <a:ext cx="172576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0,897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07213" y="1527485"/>
            <a:ext cx="172576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0,023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9613" y="2648825"/>
            <a:ext cx="172576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2,654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59610" y="3189004"/>
            <a:ext cx="172576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0,315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59609" y="3729183"/>
            <a:ext cx="172576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0,0582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2641" y="4743582"/>
            <a:ext cx="172576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0,2796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2640" y="5276253"/>
            <a:ext cx="172576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0,0389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2639" y="5799468"/>
            <a:ext cx="172576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0,0405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8"/>
          <p:cNvSpPr/>
          <p:nvPr/>
        </p:nvSpPr>
        <p:spPr>
          <a:xfrm>
            <a:off x="925132" y="1957588"/>
            <a:ext cx="10575701" cy="240546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1000, … ta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….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38" y="0"/>
            <a:ext cx="1225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oán lớp 5 Cánh diều Bài 32: Chia một số thập phân cho 10, 100, 1000, … | Giải Toán lớp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2" y="2242236"/>
            <a:ext cx="11557112" cy="240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43955" y="2264793"/>
            <a:ext cx="708338" cy="912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174752" y="2249311"/>
            <a:ext cx="708338" cy="912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161267" y="3594894"/>
            <a:ext cx="708338" cy="892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052395" y="3574244"/>
            <a:ext cx="708338" cy="912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27699" y="2378704"/>
            <a:ext cx="38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=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57065" y="2397978"/>
            <a:ext cx="38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=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97393" y="3691030"/>
            <a:ext cx="38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=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00088" y="3706334"/>
            <a:ext cx="38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=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940" y="1340278"/>
            <a:ext cx="6426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5193812"/>
            <a:ext cx="1928563" cy="1614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768" y="4668504"/>
            <a:ext cx="1312137" cy="21960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309" y="889518"/>
            <a:ext cx="10895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a)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Toán lớp 5 Cánh diều Bài 32: Chia một số thập phân cho 10, 100, 1000, … | Giải Toán lớp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82" y="1615215"/>
            <a:ext cx="9249190" cy="44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dolls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217" y="1940523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Google Shape;189;p2"/>
          <p:cNvSpPr txBox="1"/>
          <p:nvPr/>
        </p:nvSpPr>
        <p:spPr>
          <a:xfrm>
            <a:off x="1509925" y="997597"/>
            <a:ext cx="948937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THẢO LUẬN NHÓM VÀ BÁO CÁO KẾT QUẢ</a:t>
            </a:r>
            <a:endParaRPr sz="32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  <a:endParaRPr lang="en-US" sz="6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  <a:endParaRPr lang="en-US" sz="6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2885" y="1056067"/>
            <a:ext cx="10534918" cy="50783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897,23 : 100, ta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897,23 × 0,01 = 8,9723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897,23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0,01, ta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897,23 sang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45,89 : 100, ta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45,89 × 0,01 = 0,4589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45,89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0,01, ta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45,89 sang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5193812"/>
            <a:ext cx="1928563" cy="161403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768" y="4668504"/>
            <a:ext cx="1312137" cy="21960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303" y="593304"/>
            <a:ext cx="10895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b)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Toán lớp 5 Cánh diều Bài 32: Chia một số thập phân cho 10, 100, 1000, … | Giải Toán lớp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0"/>
          <a:stretch>
            <a:fillRect/>
          </a:stretch>
        </p:blipFill>
        <p:spPr bwMode="auto">
          <a:xfrm>
            <a:off x="471691" y="2146498"/>
            <a:ext cx="3010852" cy="318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Toán lớp 5 Cánh diều Bài 32: Chia một số thập phân cho 10, 100, 1000, … | Giải Toán lớp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4"/>
          <a:stretch>
            <a:fillRect/>
          </a:stretch>
        </p:blipFill>
        <p:spPr bwMode="auto">
          <a:xfrm>
            <a:off x="5628066" y="2146498"/>
            <a:ext cx="4783811" cy="291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2968580" y="2678715"/>
            <a:ext cx="1835239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8,9723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49111" y="2570392"/>
            <a:ext cx="199641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0,4589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5193812"/>
            <a:ext cx="1928563" cy="1614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768" y="4668504"/>
            <a:ext cx="1312137" cy="21960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9954" y="565322"/>
            <a:ext cx="10191481" cy="25533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xưởng sản xuất nước ngọt đóng hộp (lon), với 33 </a:t>
            </a:r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nước ngọt người ta đóng được vào 100 lon. Hỏi mỗi lon chứa bao nhiêu mi-li-lít nước ngọt?</a:t>
            </a:r>
            <a:endParaRPr lang="vi-VN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Cứ 10 </a:t>
            </a:r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sữa cân nặng 10,8 kg. Hỏi 25 </a:t>
            </a:r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sữa cân nặng bao nhiêu ki-lô-gam?</a:t>
            </a:r>
            <a:endParaRPr lang="vi-VN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9628" y="3142221"/>
            <a:ext cx="4887534" cy="25533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LcParenR"/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33 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? 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LcParenR" startAt="2"/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10,8 kg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25 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?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5193812"/>
            <a:ext cx="1928563" cy="1614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768" y="4668504"/>
            <a:ext cx="1312137" cy="21960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06827" y="811323"/>
            <a:ext cx="9156879" cy="49552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  <a:latin typeface="Open Sans"/>
              </a:rPr>
              <a:t>Bài</a:t>
            </a:r>
            <a:r>
              <a:rPr lang="en-US" sz="2800" b="1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/>
              </a:rPr>
              <a:t>giải</a:t>
            </a:r>
            <a:endParaRPr lang="en-US" sz="2800" b="1" dirty="0" smtClean="0">
              <a:solidFill>
                <a:srgbClr val="000000"/>
              </a:solidFill>
              <a:latin typeface="Open Sans"/>
            </a:endParaRPr>
          </a:p>
          <a:p>
            <a:pPr algn="ctr"/>
            <a:r>
              <a:rPr lang="vi-VN" sz="3200" dirty="0">
                <a:latin typeface="+mj-lt"/>
              </a:rPr>
              <a:t>a) Mỗi lon chứa số mi-li-lít nước ngọt là:</a:t>
            </a:r>
            <a:endParaRPr lang="vi-VN" sz="3200" dirty="0">
              <a:latin typeface="+mj-lt"/>
            </a:endParaRPr>
          </a:p>
          <a:p>
            <a:pPr algn="ctr"/>
            <a:r>
              <a:rPr lang="vi-VN" sz="3200" dirty="0">
                <a:latin typeface="+mj-lt"/>
              </a:rPr>
              <a:t>33 : 100 = 0,33 (</a:t>
            </a:r>
            <a:r>
              <a:rPr lang="vi-VN" sz="3200" i="1" dirty="0">
                <a:latin typeface="+mj-lt"/>
              </a:rPr>
              <a:t>l</a:t>
            </a:r>
            <a:r>
              <a:rPr lang="vi-VN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  <a:p>
            <a:pPr algn="ctr"/>
            <a:r>
              <a:rPr lang="vi-VN" sz="3200" dirty="0">
                <a:latin typeface="+mj-lt"/>
              </a:rPr>
              <a:t>Đổi 0,33 </a:t>
            </a:r>
            <a:r>
              <a:rPr lang="vi-VN" sz="3200" i="1" dirty="0">
                <a:latin typeface="+mj-lt"/>
              </a:rPr>
              <a:t>l</a:t>
            </a:r>
            <a:r>
              <a:rPr lang="vi-VN" sz="3200" dirty="0">
                <a:latin typeface="+mj-lt"/>
              </a:rPr>
              <a:t> = 330 m</a:t>
            </a:r>
            <a:r>
              <a:rPr lang="vi-VN" sz="3200" i="1" dirty="0">
                <a:latin typeface="+mj-lt"/>
              </a:rPr>
              <a:t>l</a:t>
            </a:r>
            <a:endParaRPr lang="vi-VN" sz="3200" dirty="0">
              <a:latin typeface="+mj-lt"/>
            </a:endParaRPr>
          </a:p>
          <a:p>
            <a:pPr algn="ctr"/>
            <a:r>
              <a:rPr lang="vi-VN" sz="3200" dirty="0">
                <a:latin typeface="+mj-lt"/>
              </a:rPr>
              <a:t>b) 1 </a:t>
            </a:r>
            <a:r>
              <a:rPr lang="vi-VN" sz="3200" i="1" dirty="0">
                <a:latin typeface="+mj-lt"/>
              </a:rPr>
              <a:t>l</a:t>
            </a:r>
            <a:r>
              <a:rPr lang="vi-VN" sz="3200" dirty="0">
                <a:latin typeface="+mj-lt"/>
              </a:rPr>
              <a:t> sữa có cân nặng số ki-lô-gam là:</a:t>
            </a:r>
            <a:endParaRPr lang="vi-VN" sz="3200" dirty="0">
              <a:latin typeface="+mj-lt"/>
            </a:endParaRPr>
          </a:p>
          <a:p>
            <a:pPr algn="ctr"/>
            <a:r>
              <a:rPr lang="vi-VN" sz="3200" dirty="0">
                <a:latin typeface="+mj-lt"/>
              </a:rPr>
              <a:t>10,8 : 10 = 1,08 (kg)</a:t>
            </a:r>
            <a:endParaRPr lang="vi-VN" sz="3200" dirty="0">
              <a:latin typeface="+mj-lt"/>
            </a:endParaRPr>
          </a:p>
          <a:p>
            <a:pPr algn="ctr"/>
            <a:r>
              <a:rPr lang="vi-VN" sz="3200" dirty="0">
                <a:latin typeface="+mj-lt"/>
              </a:rPr>
              <a:t>25 </a:t>
            </a:r>
            <a:r>
              <a:rPr lang="vi-VN" sz="3200" i="1" dirty="0">
                <a:latin typeface="+mj-lt"/>
              </a:rPr>
              <a:t>l</a:t>
            </a:r>
            <a:r>
              <a:rPr lang="vi-VN" sz="3200" dirty="0">
                <a:latin typeface="+mj-lt"/>
              </a:rPr>
              <a:t> sữa cân nặng số ki-lô-gam là:</a:t>
            </a:r>
            <a:endParaRPr lang="vi-VN" sz="3200" dirty="0">
              <a:latin typeface="+mj-lt"/>
            </a:endParaRPr>
          </a:p>
          <a:p>
            <a:pPr algn="ctr"/>
            <a:r>
              <a:rPr lang="vi-VN" sz="3200" dirty="0">
                <a:latin typeface="+mj-lt"/>
              </a:rPr>
              <a:t>1,08 × 25 = 27 (kg)</a:t>
            </a:r>
            <a:endParaRPr lang="vi-VN" sz="3200" dirty="0">
              <a:latin typeface="+mj-lt"/>
            </a:endParaRPr>
          </a:p>
          <a:p>
            <a:pPr algn="ctr"/>
            <a:r>
              <a:rPr lang="vi-VN" sz="3200" dirty="0">
                <a:latin typeface="+mj-lt"/>
              </a:rPr>
              <a:t>Đáp số: a) 330 m</a:t>
            </a:r>
            <a:r>
              <a:rPr lang="vi-VN" sz="3200" i="1" dirty="0">
                <a:latin typeface="+mj-lt"/>
              </a:rPr>
              <a:t>l</a:t>
            </a:r>
            <a:endParaRPr lang="vi-VN" sz="3200" dirty="0">
              <a:latin typeface="+mj-lt"/>
            </a:endParaRPr>
          </a:p>
          <a:p>
            <a:pPr algn="ctr"/>
            <a:r>
              <a:rPr lang="en-US" sz="3200" dirty="0" smtClean="0">
                <a:latin typeface="+mj-lt"/>
              </a:rPr>
              <a:t>           </a:t>
            </a:r>
            <a:r>
              <a:rPr lang="vi-VN" sz="3200" dirty="0" smtClean="0">
                <a:latin typeface="+mj-lt"/>
              </a:rPr>
              <a:t>b</a:t>
            </a:r>
            <a:r>
              <a:rPr lang="vi-VN" sz="3200" dirty="0">
                <a:latin typeface="+mj-lt"/>
              </a:rPr>
              <a:t>) 27 kg</a:t>
            </a:r>
            <a:endParaRPr lang="vi-VN" sz="3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2512" y="2858267"/>
            <a:ext cx="756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2396" y="2860858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tốt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!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57,12 x 0,1 = ?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571,2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5,712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5712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5712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86,04 x 100 =?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03889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8604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86,04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5059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860,4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7395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8,604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2,5 x 0,4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8993874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95635" y="574706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3249205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31" y="378775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8263 x 0,01 = ?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138439" y="266881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8,263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2138438" y="39004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0,8263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920413" y="272501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82,63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664" y="3900477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920414" y="394961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826,3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5083" y="2148301"/>
            <a:ext cx="1180992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32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MỘT SỐ THẬP PHÂN CHO 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100, 1 000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...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>
            <a:fillRect/>
          </a:stretch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/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KHÁM PHÁ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2041</Words>
  <Application>WPS Presentation</Application>
  <PresentationFormat>Widescreen</PresentationFormat>
  <Paragraphs>170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Arial</vt:lpstr>
      <vt:lpstr>SimSun</vt:lpstr>
      <vt:lpstr>Wingdings</vt:lpstr>
      <vt:lpstr>Calibri</vt:lpstr>
      <vt:lpstr>Arial</vt:lpstr>
      <vt:lpstr>Times New Roman</vt:lpstr>
      <vt:lpstr>Times New Roman</vt:lpstr>
      <vt:lpstr>UTM Avo</vt:lpstr>
      <vt:lpstr>Microsoft YaHei</vt:lpstr>
      <vt:lpstr>Arial Unicode MS</vt:lpstr>
      <vt:lpstr>Calibri Light</vt:lpstr>
      <vt:lpstr>Open Sans</vt:lpstr>
      <vt:lpstr>Segoe Print</vt:lpstr>
      <vt:lpstr>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Trọng Đông</dc:creator>
  <cp:lastModifiedBy>Đoàn Thu Thủy doanthuy2023</cp:lastModifiedBy>
  <cp:revision>75</cp:revision>
  <dcterms:created xsi:type="dcterms:W3CDTF">2023-08-27T06:50:00Z</dcterms:created>
  <dcterms:modified xsi:type="dcterms:W3CDTF">2025-11-23T22:22:30Z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B6D090E64AE54ADFBF8D0BC86479F79A_12</vt:lpwstr>
  </property>
  <property fmtid="{D5CDD505-2E9C-101B-9397-08002B2CF9AE}" pid="3" name="KSOProductBuildVer">
    <vt:lpwstr>1033-12.2.0.23155</vt:lpwstr>
  </property>
</Properties>
</file>