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430" r:id="rId2"/>
    <p:sldId id="432" r:id="rId3"/>
    <p:sldId id="434" r:id="rId4"/>
    <p:sldId id="442" r:id="rId5"/>
    <p:sldId id="455" r:id="rId6"/>
    <p:sldId id="443" r:id="rId7"/>
    <p:sldId id="447" r:id="rId8"/>
    <p:sldId id="446" r:id="rId9"/>
    <p:sldId id="456" r:id="rId10"/>
    <p:sldId id="444" r:id="rId11"/>
    <p:sldId id="431" r:id="rId12"/>
  </p:sldIdLst>
  <p:sldSz cx="16276638" cy="9144000"/>
  <p:notesSz cx="6858000" cy="9144000"/>
  <p:custDataLst>
    <p:tags r:id="rId14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0000CC"/>
    <a:srgbClr val="FF7C80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76" autoAdjust="0"/>
    <p:restoredTop sz="99274" autoAdjust="0"/>
  </p:normalViewPr>
  <p:slideViewPr>
    <p:cSldViewPr>
      <p:cViewPr varScale="1">
        <p:scale>
          <a:sx n="55" d="100"/>
          <a:sy n="55" d="100"/>
        </p:scale>
        <p:origin x="564" y="90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wmf"/><Relationship Id="rId4" Type="http://schemas.openxmlformats.org/officeDocument/2006/relationships/image" Target="../media/image4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……</a:t>
            </a:r>
          </a:p>
        </p:txBody>
      </p:sp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1562479" y="4343401"/>
            <a:ext cx="12824239" cy="2807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 động trải nghiệm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14: SINH HOẠT LỚP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vi-VN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 VÀ NHỮNG NGƯỜI XUNG QUANH</a:t>
            </a:r>
            <a:endParaRPr lang="en-US" sz="54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2347119" y="19050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32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386" y="7038526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6" name="Picture 5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0379" y="6400800"/>
            <a:ext cx="29718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35682" y="51483"/>
            <a:ext cx="1382714" cy="1470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52919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508918" y="1782783"/>
            <a:ext cx="3352801" cy="677108"/>
            <a:chOff x="2187788" y="1888664"/>
            <a:chExt cx="2987040" cy="677108"/>
          </a:xfrm>
        </p:grpSpPr>
        <p:sp>
          <p:nvSpPr>
            <p:cNvPr id="10" name="Rectangle 9"/>
            <p:cNvSpPr/>
            <p:nvPr/>
          </p:nvSpPr>
          <p:spPr>
            <a:xfrm>
              <a:off x="2187788" y="1888664"/>
              <a:ext cx="298704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IV. Vận dụng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2255676" y="2519755"/>
              <a:ext cx="2483288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1464418" y="2590799"/>
            <a:ext cx="138367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2) Chia sẻ với người thân về những việc tốt em đã làm được khi giúp đỡ những người xung quanh.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51EB86D-8F5B-49C9-B761-A8D88B41502F}"/>
              </a:ext>
            </a:extLst>
          </p:cNvPr>
          <p:cNvGrpSpPr/>
          <p:nvPr/>
        </p:nvGrpSpPr>
        <p:grpSpPr>
          <a:xfrm>
            <a:off x="2956719" y="103853"/>
            <a:ext cx="9906000" cy="1454954"/>
            <a:chOff x="2956719" y="103853"/>
            <a:chExt cx="9906000" cy="1454954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A5175513-3345-422E-A28C-51ADA436F872}"/>
                </a:ext>
              </a:extLst>
            </p:cNvPr>
            <p:cNvGrpSpPr/>
            <p:nvPr/>
          </p:nvGrpSpPr>
          <p:grpSpPr>
            <a:xfrm>
              <a:off x="5211494" y="103853"/>
              <a:ext cx="5878532" cy="994830"/>
              <a:chOff x="5063633" y="164812"/>
              <a:chExt cx="5779343" cy="994830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65825FDD-1154-4C6A-AE7C-F48163F7C1AB}"/>
                  </a:ext>
                </a:extLst>
              </p:cNvPr>
              <p:cNvGrpSpPr/>
              <p:nvPr/>
            </p:nvGrpSpPr>
            <p:grpSpPr>
              <a:xfrm>
                <a:off x="5063633" y="164812"/>
                <a:ext cx="5779343" cy="994830"/>
                <a:chOff x="5063633" y="164812"/>
                <a:chExt cx="5779343" cy="994830"/>
              </a:xfrm>
            </p:grpSpPr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3821AA95-0E0B-432F-A7D4-48AB52FD551E}"/>
                    </a:ext>
                  </a:extLst>
                </p:cNvPr>
                <p:cNvSpPr txBox="1"/>
                <p:nvPr/>
              </p:nvSpPr>
              <p:spPr>
                <a:xfrm>
                  <a:off x="5063633" y="164812"/>
                  <a:ext cx="5779343" cy="5539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</a:p>
              </p:txBody>
            </p: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84B37CD9-ED07-4C2F-B60D-7ABD4F57E774}"/>
                    </a:ext>
                  </a:extLst>
                </p:cNvPr>
                <p:cNvSpPr txBox="1"/>
                <p:nvPr/>
              </p:nvSpPr>
              <p:spPr>
                <a:xfrm>
                  <a:off x="5498868" y="636422"/>
                  <a:ext cx="492189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HOẠT ĐỘNG TRẢI NGHIỆM</a:t>
                  </a:r>
                </a:p>
              </p:txBody>
            </p:sp>
          </p:grp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1609FBA2-370A-4D00-AB2B-B5D9BE87EC8F}"/>
                  </a:ext>
                </a:extLst>
              </p:cNvPr>
              <p:cNvCxnSpPr/>
              <p:nvPr/>
            </p:nvCxnSpPr>
            <p:spPr>
              <a:xfrm>
                <a:off x="5618731" y="1136154"/>
                <a:ext cx="4699845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4" name="Text Box 14">
              <a:extLst>
                <a:ext uri="{FF2B5EF4-FFF2-40B4-BE49-F238E27FC236}">
                  <a16:creationId xmlns:a16="http://schemas.microsoft.com/office/drawing/2014/main" id="{04A5C116-3C89-41B1-8812-AB4484DDA5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56719" y="982829"/>
              <a:ext cx="990600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>
                  <a:solidFill>
                    <a:srgbClr val="0000CC"/>
                  </a:solidFill>
                  <a:latin typeface="Times New Roman" pitchFamily="18" charset="0"/>
                </a:rPr>
                <a:t>SINH HOẠT LỚP: </a:t>
              </a:r>
              <a:r>
                <a:rPr lang="vi-VN" sz="2800" b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KẾT QUẢ THAM GIA THỬ THÁCH</a:t>
              </a:r>
              <a:endParaRPr lang="en-US" sz="2800" b="1">
                <a:solidFill>
                  <a:srgbClr val="0000CC"/>
                </a:solidFill>
                <a:latin typeface="Times New Roman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85C5724-A1A2-42B4-94ED-A6544BC0F6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3" t="3524" r="11353" b="2785"/>
          <a:stretch/>
        </p:blipFill>
        <p:spPr>
          <a:xfrm>
            <a:off x="1889919" y="3776712"/>
            <a:ext cx="12922301" cy="516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826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642519" y="4114800"/>
            <a:ext cx="9220200" cy="112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33970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t1s.com - Nói Lời Hay  Làm Việc Tốt  Khai Xuân  Nhạc Thiếu Nhi Nhảy Aerobic Sôi Động_v720P">
            <a:hlinkClick r:id="" action="ppaction://media"/>
            <a:extLst>
              <a:ext uri="{FF2B5EF4-FFF2-40B4-BE49-F238E27FC236}">
                <a16:creationId xmlns:a16="http://schemas.microsoft.com/office/drawing/2014/main" id="{8D9ED809-49F6-4FBE-9FB0-D104CB3E5B1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190" end="584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3119" y="457200"/>
            <a:ext cx="14706600" cy="788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4807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7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46919" y="1782783"/>
            <a:ext cx="6477000" cy="677108"/>
            <a:chOff x="1508918" y="1888664"/>
            <a:chExt cx="5770418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5770418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I. Sơ kết hoạt động tuần qua.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5295207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3" name="TextBox 32"/>
          <p:cNvSpPr txBox="1"/>
          <p:nvPr/>
        </p:nvSpPr>
        <p:spPr>
          <a:xfrm>
            <a:off x="802484" y="2590800"/>
            <a:ext cx="7051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360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1) Kết quả thi đua cuối tuần vừa qua: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01506" y="3371671"/>
            <a:ext cx="141917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hiện tốt nền nếp học tập, đến lớp đúng giờ tham gia thi đua tuần học tốt do đội cờ đỏ tổ chức.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89917" y="4590871"/>
            <a:ext cx="141988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hiện tốt việc làm bài tập đầy đủ, chăm chỉ học tập, không nói chuyện riêng trong giờ học.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46919" y="5810071"/>
            <a:ext cx="141988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hiện tốt vệ sinh cá nhân, vệ sinh lớp học. Tham gia sinh hoạt tập thể nghiêm túc và hoạt thành tốt   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087931" y="7010400"/>
            <a:ext cx="2125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360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2) Tồn tại: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23119" y="7772400"/>
            <a:ext cx="14554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Có một số bạn đi học muộn, một số bạn vẫn nói chuyện riêng trong giờ học.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4E08BF7-D110-4E96-9DEF-78CE448AEC98}"/>
              </a:ext>
            </a:extLst>
          </p:cNvPr>
          <p:cNvGrpSpPr/>
          <p:nvPr/>
        </p:nvGrpSpPr>
        <p:grpSpPr>
          <a:xfrm>
            <a:off x="2956719" y="103853"/>
            <a:ext cx="9906000" cy="1454954"/>
            <a:chOff x="2956719" y="103853"/>
            <a:chExt cx="9906000" cy="1454954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8FC6E6E9-C648-48F9-B635-E053158181F3}"/>
                </a:ext>
              </a:extLst>
            </p:cNvPr>
            <p:cNvGrpSpPr/>
            <p:nvPr/>
          </p:nvGrpSpPr>
          <p:grpSpPr>
            <a:xfrm>
              <a:off x="5211494" y="103853"/>
              <a:ext cx="5878532" cy="994830"/>
              <a:chOff x="5063633" y="164812"/>
              <a:chExt cx="5779343" cy="994830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CD73AE43-0F1A-46BF-8DD4-9C04B464EF9A}"/>
                  </a:ext>
                </a:extLst>
              </p:cNvPr>
              <p:cNvGrpSpPr/>
              <p:nvPr/>
            </p:nvGrpSpPr>
            <p:grpSpPr>
              <a:xfrm>
                <a:off x="5063633" y="164812"/>
                <a:ext cx="5779343" cy="994830"/>
                <a:chOff x="5063633" y="164812"/>
                <a:chExt cx="5779343" cy="994830"/>
              </a:xfrm>
            </p:grpSpPr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1DA69B51-2A7B-46E9-9B3A-1C9F56EC47BA}"/>
                    </a:ext>
                  </a:extLst>
                </p:cNvPr>
                <p:cNvSpPr txBox="1"/>
                <p:nvPr/>
              </p:nvSpPr>
              <p:spPr>
                <a:xfrm>
                  <a:off x="5063633" y="164812"/>
                  <a:ext cx="5779343" cy="5539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</a:p>
              </p:txBody>
            </p:sp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CDC7D96F-637A-4ABE-A0C0-6C316A8EC065}"/>
                    </a:ext>
                  </a:extLst>
                </p:cNvPr>
                <p:cNvSpPr txBox="1"/>
                <p:nvPr/>
              </p:nvSpPr>
              <p:spPr>
                <a:xfrm>
                  <a:off x="5498868" y="636422"/>
                  <a:ext cx="492189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HOẠT ĐỘNG TRẢI NGHIỆM</a:t>
                  </a:r>
                </a:p>
              </p:txBody>
            </p:sp>
          </p:grp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854D65CD-4FC0-4D94-B08F-B07098D22B23}"/>
                  </a:ext>
                </a:extLst>
              </p:cNvPr>
              <p:cNvCxnSpPr/>
              <p:nvPr/>
            </p:nvCxnSpPr>
            <p:spPr>
              <a:xfrm>
                <a:off x="5618731" y="1136154"/>
                <a:ext cx="4699845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6" name="Text Box 14">
              <a:extLst>
                <a:ext uri="{FF2B5EF4-FFF2-40B4-BE49-F238E27FC236}">
                  <a16:creationId xmlns:a16="http://schemas.microsoft.com/office/drawing/2014/main" id="{61570854-0378-4BA0-8D5B-00C4EEF248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56719" y="982829"/>
              <a:ext cx="990600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>
                  <a:solidFill>
                    <a:srgbClr val="0000CC"/>
                  </a:solidFill>
                  <a:latin typeface="Times New Roman" pitchFamily="18" charset="0"/>
                </a:rPr>
                <a:t>SINH HOẠT LỚP: </a:t>
              </a:r>
              <a:r>
                <a:rPr lang="vi-VN" sz="2800" b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KẾT QUẢ THAM GIA THỬ THÁCH</a:t>
              </a:r>
              <a:endParaRPr lang="en-US" sz="2800" b="1">
                <a:solidFill>
                  <a:srgbClr val="0000CC"/>
                </a:solidFill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74094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7" grpId="0"/>
      <p:bldP spid="38" grpId="0"/>
      <p:bldP spid="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051719" y="1782783"/>
            <a:ext cx="7391400" cy="677108"/>
            <a:chOff x="1508918" y="1888664"/>
            <a:chExt cx="6585065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585065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II. Kế hoạch hoạt động tuần tới.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5673989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4" name="TextBox 33"/>
          <p:cNvSpPr txBox="1"/>
          <p:nvPr/>
        </p:nvSpPr>
        <p:spPr>
          <a:xfrm>
            <a:off x="953906" y="2667000"/>
            <a:ext cx="147282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đua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tích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…………….</a:t>
            </a:r>
          </a:p>
          <a:p>
            <a:pPr algn="just"/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đua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89916" y="5810071"/>
            <a:ext cx="14739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việc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nói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46918" y="7257871"/>
            <a:ext cx="147827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sinh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sinh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sinh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nghiêm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túc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89916" y="4525832"/>
            <a:ext cx="14739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Khắc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những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để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0837CE1-DFB3-4686-A7A5-E85A0CD049F7}"/>
              </a:ext>
            </a:extLst>
          </p:cNvPr>
          <p:cNvGrpSpPr/>
          <p:nvPr/>
        </p:nvGrpSpPr>
        <p:grpSpPr>
          <a:xfrm>
            <a:off x="2956719" y="103853"/>
            <a:ext cx="9906000" cy="1454954"/>
            <a:chOff x="2956719" y="103853"/>
            <a:chExt cx="9906000" cy="145495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C445930-2552-4760-820E-C265CAB1B8ED}"/>
                </a:ext>
              </a:extLst>
            </p:cNvPr>
            <p:cNvGrpSpPr/>
            <p:nvPr/>
          </p:nvGrpSpPr>
          <p:grpSpPr>
            <a:xfrm>
              <a:off x="5211494" y="103853"/>
              <a:ext cx="5878532" cy="994830"/>
              <a:chOff x="5063633" y="164812"/>
              <a:chExt cx="5779343" cy="994830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D7465009-DF15-432B-942A-2AB1C25FC4E3}"/>
                  </a:ext>
                </a:extLst>
              </p:cNvPr>
              <p:cNvGrpSpPr/>
              <p:nvPr/>
            </p:nvGrpSpPr>
            <p:grpSpPr>
              <a:xfrm>
                <a:off x="5063633" y="164812"/>
                <a:ext cx="5779343" cy="994830"/>
                <a:chOff x="5063633" y="164812"/>
                <a:chExt cx="5779343" cy="994830"/>
              </a:xfrm>
            </p:grpSpPr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DC65E5E9-CBAA-4F82-9D70-28FE2A5E904B}"/>
                    </a:ext>
                  </a:extLst>
                </p:cNvPr>
                <p:cNvSpPr txBox="1"/>
                <p:nvPr/>
              </p:nvSpPr>
              <p:spPr>
                <a:xfrm>
                  <a:off x="5063633" y="164812"/>
                  <a:ext cx="5779343" cy="5539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</a:p>
              </p:txBody>
            </p:sp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6A46F18F-160C-4FDF-9666-7DEFC71185CD}"/>
                    </a:ext>
                  </a:extLst>
                </p:cNvPr>
                <p:cNvSpPr txBox="1"/>
                <p:nvPr/>
              </p:nvSpPr>
              <p:spPr>
                <a:xfrm>
                  <a:off x="5498868" y="636422"/>
                  <a:ext cx="492189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HOẠT ĐỘNG TRẢI NGHIỆM</a:t>
                  </a:r>
                </a:p>
              </p:txBody>
            </p:sp>
          </p:grp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A5955884-25C1-462B-B6BE-C03788C57119}"/>
                  </a:ext>
                </a:extLst>
              </p:cNvPr>
              <p:cNvCxnSpPr/>
              <p:nvPr/>
            </p:nvCxnSpPr>
            <p:spPr>
              <a:xfrm>
                <a:off x="5618731" y="1136154"/>
                <a:ext cx="4699845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2" name="Text Box 14">
              <a:extLst>
                <a:ext uri="{FF2B5EF4-FFF2-40B4-BE49-F238E27FC236}">
                  <a16:creationId xmlns:a16="http://schemas.microsoft.com/office/drawing/2014/main" id="{5475CE20-6330-45A8-8756-D5F108080A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56719" y="982829"/>
              <a:ext cx="990600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>
                  <a:solidFill>
                    <a:srgbClr val="0000CC"/>
                  </a:solidFill>
                  <a:latin typeface="Times New Roman" pitchFamily="18" charset="0"/>
                </a:rPr>
                <a:t>SINH HOẠT LỚP: </a:t>
              </a:r>
              <a:r>
                <a:rPr lang="vi-VN" sz="2800" b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KẾT QUẢ THAM GIA THỬ THÁCH</a:t>
              </a:r>
              <a:endParaRPr lang="en-US" sz="2800" b="1">
                <a:solidFill>
                  <a:srgbClr val="0000CC"/>
                </a:solidFill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239735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E6055BBA-8450-40BD-B6BD-738F564D20C7}"/>
              </a:ext>
            </a:extLst>
          </p:cNvPr>
          <p:cNvGrpSpPr/>
          <p:nvPr/>
        </p:nvGrpSpPr>
        <p:grpSpPr>
          <a:xfrm>
            <a:off x="4137819" y="103853"/>
            <a:ext cx="8077200" cy="1610847"/>
            <a:chOff x="4137819" y="103853"/>
            <a:chExt cx="8077200" cy="1610847"/>
          </a:xfrm>
        </p:grpSpPr>
        <p:sp>
          <p:nvSpPr>
            <p:cNvPr id="16" name="Text Box 14">
              <a:extLst>
                <a:ext uri="{FF2B5EF4-FFF2-40B4-BE49-F238E27FC236}">
                  <a16:creationId xmlns:a16="http://schemas.microsoft.com/office/drawing/2014/main" id="{CB7269B0-9AB1-47B0-8EBD-10D7CFF1D0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7819" y="1138722"/>
              <a:ext cx="807720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Bài 14: </a:t>
              </a:r>
              <a:r>
                <a:rPr kumimoji="0" lang="vi-VN" sz="2800" b="1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EM VÀ NHỮNG NGƯỜI XUNG QUANH</a:t>
              </a: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E9594D4-0740-4814-8470-D90B7E5B2A31}"/>
                </a:ext>
              </a:extLst>
            </p:cNvPr>
            <p:cNvGrpSpPr/>
            <p:nvPr/>
          </p:nvGrpSpPr>
          <p:grpSpPr>
            <a:xfrm>
              <a:off x="5211494" y="103853"/>
              <a:ext cx="5878532" cy="994830"/>
              <a:chOff x="5063633" y="164812"/>
              <a:chExt cx="5779343" cy="994830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92D13664-A1F2-4106-872C-F53B73E43B83}"/>
                  </a:ext>
                </a:extLst>
              </p:cNvPr>
              <p:cNvGrpSpPr/>
              <p:nvPr/>
            </p:nvGrpSpPr>
            <p:grpSpPr>
              <a:xfrm>
                <a:off x="5063633" y="164812"/>
                <a:ext cx="5779343" cy="994830"/>
                <a:chOff x="5063633" y="164812"/>
                <a:chExt cx="5779343" cy="994830"/>
              </a:xfrm>
            </p:grpSpPr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B32F95C0-89E3-441A-A38D-8965D3EBCB73}"/>
                    </a:ext>
                  </a:extLst>
                </p:cNvPr>
                <p:cNvSpPr txBox="1"/>
                <p:nvPr/>
              </p:nvSpPr>
              <p:spPr>
                <a:xfrm>
                  <a:off x="5063633" y="164812"/>
                  <a:ext cx="5779343" cy="5539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CC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Times New Roman" pitchFamily="18" charset="0"/>
                    </a:rPr>
                    <a:t>Thứ……ngày…..tháng…..năm…….</a:t>
                  </a:r>
                </a:p>
              </p:txBody>
            </p: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E545EFF1-BB22-4B8A-88FB-8B8991B18867}"/>
                    </a:ext>
                  </a:extLst>
                </p:cNvPr>
                <p:cNvSpPr txBox="1"/>
                <p:nvPr/>
              </p:nvSpPr>
              <p:spPr>
                <a:xfrm>
                  <a:off x="5468902" y="636422"/>
                  <a:ext cx="492189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66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Times New Roman" pitchFamily="18" charset="0"/>
                    </a:rPr>
                    <a:t>HOẠT ĐỘNG TRẢI NGHIỆM</a:t>
                  </a:r>
                </a:p>
              </p:txBody>
            </p:sp>
          </p:grp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D0FB08EF-7839-40FE-8ADB-E9AB29A87E6A}"/>
                  </a:ext>
                </a:extLst>
              </p:cNvPr>
              <p:cNvCxnSpPr/>
              <p:nvPr/>
            </p:nvCxnSpPr>
            <p:spPr>
              <a:xfrm>
                <a:off x="5618731" y="1136154"/>
                <a:ext cx="4569771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C9558465-0F70-43BD-A84B-8BAEF8914A98}"/>
              </a:ext>
            </a:extLst>
          </p:cNvPr>
          <p:cNvSpPr/>
          <p:nvPr/>
        </p:nvSpPr>
        <p:spPr>
          <a:xfrm>
            <a:off x="1022378" y="4069145"/>
            <a:ext cx="1430808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Giúp đỡ bà cụ qua đường.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Nhường chỗ cho người già, phụ nữ đang mang thai, người  khuyết tật trên xe buýt.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Nhặt được tài sản (ví, điện thoại,...) trên đường, mang đến đồn công an gần nhất để gửi trả người đánh mất.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Giúp đỡ các bạn trong lớp học tập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5. Quyên góp đồ chơi, quần áo cũ, sách vở để tặng cho những người có hoàn cảnh khó khăn.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EFA09C9-5280-4C0E-A6B6-5B9180D2CB9C}"/>
              </a:ext>
            </a:extLst>
          </p:cNvPr>
          <p:cNvSpPr/>
          <p:nvPr/>
        </p:nvSpPr>
        <p:spPr>
          <a:xfrm>
            <a:off x="1889919" y="3145815"/>
            <a:ext cx="12420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Danh mục những việc tốt em sẽ làm với người xung quanh:</a:t>
            </a:r>
            <a:b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CE686CB-E540-4A62-854E-710017DD1FEA}"/>
              </a:ext>
            </a:extLst>
          </p:cNvPr>
          <p:cNvSpPr/>
          <p:nvPr/>
        </p:nvSpPr>
        <p:spPr>
          <a:xfrm>
            <a:off x="1057754" y="1790624"/>
            <a:ext cx="13639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Nhiệm vụ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Tham gia thử thách một tuần thực hiện những việc tốt theo danh mục mà cả lớp đã chọn</a:t>
            </a:r>
          </a:p>
        </p:txBody>
      </p:sp>
    </p:spTree>
    <p:extLst>
      <p:ext uri="{BB962C8B-B14F-4D97-AF65-F5344CB8AC3E}">
        <p14:creationId xmlns:p14="http://schemas.microsoft.com/office/powerpoint/2010/main" val="199541972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280318" y="1782783"/>
            <a:ext cx="11125201" cy="1261884"/>
            <a:chOff x="1508916" y="1888664"/>
            <a:chExt cx="9174661" cy="1261884"/>
          </a:xfrm>
        </p:grpSpPr>
        <p:sp>
          <p:nvSpPr>
            <p:cNvPr id="10" name="Rectangle 9"/>
            <p:cNvSpPr/>
            <p:nvPr/>
          </p:nvSpPr>
          <p:spPr>
            <a:xfrm>
              <a:off x="1508916" y="1888664"/>
              <a:ext cx="9174661" cy="12618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III. Sinh hoạt chủ đề “</a:t>
              </a:r>
              <a:r>
                <a:rPr lang="vi-VN" sz="3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Kết quả tham gia thử thách</a:t>
              </a:r>
              <a:r>
                <a:rPr lang="en-US" sz="38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”.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08166" y="2519755"/>
              <a:ext cx="8667844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9D1ADC8-89B3-4F35-AB9A-7C16E9FDC734}"/>
              </a:ext>
            </a:extLst>
          </p:cNvPr>
          <p:cNvGrpSpPr/>
          <p:nvPr/>
        </p:nvGrpSpPr>
        <p:grpSpPr>
          <a:xfrm>
            <a:off x="2956719" y="103853"/>
            <a:ext cx="9906000" cy="1454954"/>
            <a:chOff x="2956719" y="103853"/>
            <a:chExt cx="9906000" cy="145495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16E7F374-1C3F-4FD0-8773-3B1FFB9D6DEB}"/>
                </a:ext>
              </a:extLst>
            </p:cNvPr>
            <p:cNvGrpSpPr/>
            <p:nvPr/>
          </p:nvGrpSpPr>
          <p:grpSpPr>
            <a:xfrm>
              <a:off x="5211494" y="103853"/>
              <a:ext cx="5878532" cy="994830"/>
              <a:chOff x="5063633" y="164812"/>
              <a:chExt cx="5779343" cy="994830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AE81A960-0151-4E6F-93A9-20F6ED82298D}"/>
                  </a:ext>
                </a:extLst>
              </p:cNvPr>
              <p:cNvGrpSpPr/>
              <p:nvPr/>
            </p:nvGrpSpPr>
            <p:grpSpPr>
              <a:xfrm>
                <a:off x="5063633" y="164812"/>
                <a:ext cx="5779343" cy="994830"/>
                <a:chOff x="5063633" y="164812"/>
                <a:chExt cx="5779343" cy="994830"/>
              </a:xfrm>
            </p:grpSpPr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1F4BA859-D36B-454E-A3C3-0B0595D55F07}"/>
                    </a:ext>
                  </a:extLst>
                </p:cNvPr>
                <p:cNvSpPr txBox="1"/>
                <p:nvPr/>
              </p:nvSpPr>
              <p:spPr>
                <a:xfrm>
                  <a:off x="5063633" y="164812"/>
                  <a:ext cx="5779343" cy="5539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C14575B8-2BF8-4F1E-990B-FDF51985B0B5}"/>
                    </a:ext>
                  </a:extLst>
                </p:cNvPr>
                <p:cNvSpPr txBox="1"/>
                <p:nvPr/>
              </p:nvSpPr>
              <p:spPr>
                <a:xfrm>
                  <a:off x="5498868" y="636422"/>
                  <a:ext cx="492189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HOẠT ĐỘNG TRẢI NGHIỆM</a:t>
                  </a:r>
                </a:p>
              </p:txBody>
            </p:sp>
          </p:grp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C299B710-1957-434D-907A-6856919CB6F8}"/>
                  </a:ext>
                </a:extLst>
              </p:cNvPr>
              <p:cNvCxnSpPr/>
              <p:nvPr/>
            </p:nvCxnSpPr>
            <p:spPr>
              <a:xfrm>
                <a:off x="5618731" y="1136154"/>
                <a:ext cx="4699845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0" name="Text Box 14">
              <a:extLst>
                <a:ext uri="{FF2B5EF4-FFF2-40B4-BE49-F238E27FC236}">
                  <a16:creationId xmlns:a16="http://schemas.microsoft.com/office/drawing/2014/main" id="{86A75BB5-AF59-4A55-9436-FCD4EFA4BB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56719" y="982829"/>
              <a:ext cx="990600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>
                  <a:solidFill>
                    <a:srgbClr val="0000CC"/>
                  </a:solidFill>
                  <a:latin typeface="Times New Roman" pitchFamily="18" charset="0"/>
                </a:rPr>
                <a:t>SINH HOẠT LỚP: </a:t>
              </a:r>
              <a:r>
                <a:rPr lang="vi-VN" sz="2800" b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KẾT QUẢ THAM GIA THỬ THÁCH</a:t>
              </a:r>
              <a:endParaRPr lang="en-US" sz="2800" b="1">
                <a:solidFill>
                  <a:srgbClr val="0000CC"/>
                </a:solidFill>
                <a:latin typeface="Times New Roman" pitchFamily="18" charset="0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705B8777-2E89-46BC-A06B-B3CB632F9F9A}"/>
              </a:ext>
            </a:extLst>
          </p:cNvPr>
          <p:cNvSpPr/>
          <p:nvPr/>
        </p:nvSpPr>
        <p:spPr>
          <a:xfrm>
            <a:off x="1280318" y="4435399"/>
            <a:ext cx="1430808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Giúp đỡ bà cụ qua đường.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Nhường chỗ cho người già, phụ nữ đang mang thai, người  khuyết tật trên xe buýt.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Nhặt được tài sản (ví, điện thoại,...) trên đường, mang đến đồn công an gần nhất để gửi trả người đánh mất.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Giúp đỡ các bạn trong lớp học tập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5. Quyên góp đồ chơi, quần áo cũ, sách vở để tặng cho những người có hoàn cảnh khó khăn.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0C20983-7DC5-4C8E-8D6F-A8876B41C330}"/>
              </a:ext>
            </a:extLst>
          </p:cNvPr>
          <p:cNvSpPr/>
          <p:nvPr/>
        </p:nvSpPr>
        <p:spPr>
          <a:xfrm>
            <a:off x="1928019" y="3727513"/>
            <a:ext cx="12420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Danh mục những việc tốt em sẽ làm với người xung quanh: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59C37B0-D9AC-4124-A7B3-04034241B182}"/>
              </a:ext>
            </a:extLst>
          </p:cNvPr>
          <p:cNvSpPr/>
          <p:nvPr/>
        </p:nvSpPr>
        <p:spPr>
          <a:xfrm>
            <a:off x="1051719" y="2429114"/>
            <a:ext cx="13639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Chia sẻ </a:t>
            </a:r>
            <a:r>
              <a:rPr lang="vi-VN" sz="4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quả tham gia thử thách 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 tuần thực hiện những việc tốt theo danh mục mà cả lớp đã chọn</a:t>
            </a:r>
          </a:p>
        </p:txBody>
      </p:sp>
    </p:spTree>
    <p:extLst>
      <p:ext uri="{BB962C8B-B14F-4D97-AF65-F5344CB8AC3E}">
        <p14:creationId xmlns:p14="http://schemas.microsoft.com/office/powerpoint/2010/main" val="31344065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280318" y="1782783"/>
            <a:ext cx="11125201" cy="1261884"/>
            <a:chOff x="1508916" y="1888664"/>
            <a:chExt cx="9174661" cy="1261884"/>
          </a:xfrm>
        </p:grpSpPr>
        <p:sp>
          <p:nvSpPr>
            <p:cNvPr id="10" name="Rectangle 9"/>
            <p:cNvSpPr/>
            <p:nvPr/>
          </p:nvSpPr>
          <p:spPr>
            <a:xfrm>
              <a:off x="1508916" y="1888664"/>
              <a:ext cx="9174661" cy="12618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III. Sinh hoạt chủ đề “</a:t>
              </a:r>
              <a:r>
                <a:rPr lang="vi-VN" sz="3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Kết quả tham gia thử thách</a:t>
              </a:r>
              <a:r>
                <a:rPr lang="en-US" sz="38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”.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08166" y="2519755"/>
              <a:ext cx="8667844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5090319" y="2622312"/>
            <a:ext cx="70920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Chia sẻ kết quả tham gia thử thách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9D1ADC8-89B3-4F35-AB9A-7C16E9FDC734}"/>
              </a:ext>
            </a:extLst>
          </p:cNvPr>
          <p:cNvGrpSpPr/>
          <p:nvPr/>
        </p:nvGrpSpPr>
        <p:grpSpPr>
          <a:xfrm>
            <a:off x="2956719" y="103853"/>
            <a:ext cx="9906000" cy="1454954"/>
            <a:chOff x="2956719" y="103853"/>
            <a:chExt cx="9906000" cy="145495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16E7F374-1C3F-4FD0-8773-3B1FFB9D6DEB}"/>
                </a:ext>
              </a:extLst>
            </p:cNvPr>
            <p:cNvGrpSpPr/>
            <p:nvPr/>
          </p:nvGrpSpPr>
          <p:grpSpPr>
            <a:xfrm>
              <a:off x="5211494" y="103853"/>
              <a:ext cx="5878532" cy="994830"/>
              <a:chOff x="5063633" y="164812"/>
              <a:chExt cx="5779343" cy="994830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AE81A960-0151-4E6F-93A9-20F6ED82298D}"/>
                  </a:ext>
                </a:extLst>
              </p:cNvPr>
              <p:cNvGrpSpPr/>
              <p:nvPr/>
            </p:nvGrpSpPr>
            <p:grpSpPr>
              <a:xfrm>
                <a:off x="5063633" y="164812"/>
                <a:ext cx="5779343" cy="994830"/>
                <a:chOff x="5063633" y="164812"/>
                <a:chExt cx="5779343" cy="994830"/>
              </a:xfrm>
            </p:grpSpPr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1F4BA859-D36B-454E-A3C3-0B0595D55F07}"/>
                    </a:ext>
                  </a:extLst>
                </p:cNvPr>
                <p:cNvSpPr txBox="1"/>
                <p:nvPr/>
              </p:nvSpPr>
              <p:spPr>
                <a:xfrm>
                  <a:off x="5063633" y="164812"/>
                  <a:ext cx="5779343" cy="5539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C14575B8-2BF8-4F1E-990B-FDF51985B0B5}"/>
                    </a:ext>
                  </a:extLst>
                </p:cNvPr>
                <p:cNvSpPr txBox="1"/>
                <p:nvPr/>
              </p:nvSpPr>
              <p:spPr>
                <a:xfrm>
                  <a:off x="5498868" y="636422"/>
                  <a:ext cx="492189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HOẠT ĐỘNG TRẢI NGHIỆM</a:t>
                  </a:r>
                </a:p>
              </p:txBody>
            </p:sp>
          </p:grp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C299B710-1957-434D-907A-6856919CB6F8}"/>
                  </a:ext>
                </a:extLst>
              </p:cNvPr>
              <p:cNvCxnSpPr/>
              <p:nvPr/>
            </p:nvCxnSpPr>
            <p:spPr>
              <a:xfrm>
                <a:off x="5618731" y="1136154"/>
                <a:ext cx="4699845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0" name="Text Box 14">
              <a:extLst>
                <a:ext uri="{FF2B5EF4-FFF2-40B4-BE49-F238E27FC236}">
                  <a16:creationId xmlns:a16="http://schemas.microsoft.com/office/drawing/2014/main" id="{86A75BB5-AF59-4A55-9436-FCD4EFA4BB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56719" y="982829"/>
              <a:ext cx="990600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>
                  <a:solidFill>
                    <a:srgbClr val="0000CC"/>
                  </a:solidFill>
                  <a:latin typeface="Times New Roman" pitchFamily="18" charset="0"/>
                </a:rPr>
                <a:t>SINH HOẠT LỚP: </a:t>
              </a:r>
              <a:r>
                <a:rPr lang="vi-VN" sz="2800" b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KẾT QUẢ THAM GIA THỬ THÁCH</a:t>
              </a:r>
              <a:endParaRPr lang="en-US" sz="2800" b="1">
                <a:solidFill>
                  <a:srgbClr val="0000CC"/>
                </a:solidFill>
                <a:latin typeface="Times New Roman" pitchFamily="18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F73F26A-C9E7-4DB4-AC5F-77325D2937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725" t="67219" r="54630" b="16029"/>
          <a:stretch/>
        </p:blipFill>
        <p:spPr>
          <a:xfrm>
            <a:off x="1013619" y="3291792"/>
            <a:ext cx="14249400" cy="567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51323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280318" y="1782783"/>
            <a:ext cx="11125201" cy="1261884"/>
            <a:chOff x="1508916" y="1888664"/>
            <a:chExt cx="9174661" cy="1261884"/>
          </a:xfrm>
        </p:grpSpPr>
        <p:sp>
          <p:nvSpPr>
            <p:cNvPr id="10" name="Rectangle 9"/>
            <p:cNvSpPr/>
            <p:nvPr/>
          </p:nvSpPr>
          <p:spPr>
            <a:xfrm>
              <a:off x="1508916" y="1888664"/>
              <a:ext cx="9174661" cy="12618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III. Sinh hoạt chủ đề “</a:t>
              </a:r>
              <a:r>
                <a:rPr lang="vi-VN" sz="3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Kết quả tham gia thử thách</a:t>
              </a:r>
              <a:r>
                <a:rPr lang="en-US" sz="38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”.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08166" y="2519755"/>
              <a:ext cx="8667844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5654199" y="2622312"/>
            <a:ext cx="34291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Nội dung chia sẻ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9D1ADC8-89B3-4F35-AB9A-7C16E9FDC734}"/>
              </a:ext>
            </a:extLst>
          </p:cNvPr>
          <p:cNvGrpSpPr/>
          <p:nvPr/>
        </p:nvGrpSpPr>
        <p:grpSpPr>
          <a:xfrm>
            <a:off x="2956719" y="103853"/>
            <a:ext cx="9906000" cy="1454954"/>
            <a:chOff x="2956719" y="103853"/>
            <a:chExt cx="9906000" cy="145495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16E7F374-1C3F-4FD0-8773-3B1FFB9D6DEB}"/>
                </a:ext>
              </a:extLst>
            </p:cNvPr>
            <p:cNvGrpSpPr/>
            <p:nvPr/>
          </p:nvGrpSpPr>
          <p:grpSpPr>
            <a:xfrm>
              <a:off x="5211494" y="103853"/>
              <a:ext cx="5878532" cy="994830"/>
              <a:chOff x="5063633" y="164812"/>
              <a:chExt cx="5779343" cy="994830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AE81A960-0151-4E6F-93A9-20F6ED82298D}"/>
                  </a:ext>
                </a:extLst>
              </p:cNvPr>
              <p:cNvGrpSpPr/>
              <p:nvPr/>
            </p:nvGrpSpPr>
            <p:grpSpPr>
              <a:xfrm>
                <a:off x="5063633" y="164812"/>
                <a:ext cx="5779343" cy="994830"/>
                <a:chOff x="5063633" y="164812"/>
                <a:chExt cx="5779343" cy="994830"/>
              </a:xfrm>
            </p:grpSpPr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1F4BA859-D36B-454E-A3C3-0B0595D55F07}"/>
                    </a:ext>
                  </a:extLst>
                </p:cNvPr>
                <p:cNvSpPr txBox="1"/>
                <p:nvPr/>
              </p:nvSpPr>
              <p:spPr>
                <a:xfrm>
                  <a:off x="5063633" y="164812"/>
                  <a:ext cx="5779343" cy="5539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C14575B8-2BF8-4F1E-990B-FDF51985B0B5}"/>
                    </a:ext>
                  </a:extLst>
                </p:cNvPr>
                <p:cNvSpPr txBox="1"/>
                <p:nvPr/>
              </p:nvSpPr>
              <p:spPr>
                <a:xfrm>
                  <a:off x="5498868" y="636422"/>
                  <a:ext cx="492189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HOẠT ĐỘNG TRẢI NGHIỆM</a:t>
                  </a:r>
                </a:p>
              </p:txBody>
            </p:sp>
          </p:grp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C299B710-1957-434D-907A-6856919CB6F8}"/>
                  </a:ext>
                </a:extLst>
              </p:cNvPr>
              <p:cNvCxnSpPr/>
              <p:nvPr/>
            </p:nvCxnSpPr>
            <p:spPr>
              <a:xfrm>
                <a:off x="5618731" y="1136154"/>
                <a:ext cx="4699845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0" name="Text Box 14">
              <a:extLst>
                <a:ext uri="{FF2B5EF4-FFF2-40B4-BE49-F238E27FC236}">
                  <a16:creationId xmlns:a16="http://schemas.microsoft.com/office/drawing/2014/main" id="{86A75BB5-AF59-4A55-9436-FCD4EFA4BB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56719" y="982829"/>
              <a:ext cx="990600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>
                  <a:solidFill>
                    <a:srgbClr val="0000CC"/>
                  </a:solidFill>
                  <a:latin typeface="Times New Roman" pitchFamily="18" charset="0"/>
                </a:rPr>
                <a:t>SINH HOẠT LỚP: </a:t>
              </a:r>
              <a:r>
                <a:rPr lang="vi-VN" sz="2800" b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KẾT QUẢ THAM GIA THỬ THÁCH</a:t>
              </a:r>
              <a:endParaRPr lang="en-US" sz="2800" b="1">
                <a:solidFill>
                  <a:srgbClr val="0000CC"/>
                </a:solidFill>
                <a:latin typeface="Times New Roman" pitchFamily="18" charset="0"/>
              </a:endParaRPr>
            </a:p>
          </p:txBody>
        </p:sp>
      </p:grpSp>
      <p:sp>
        <p:nvSpPr>
          <p:cNvPr id="14" name="Cloud 13">
            <a:extLst>
              <a:ext uri="{FF2B5EF4-FFF2-40B4-BE49-F238E27FC236}">
                <a16:creationId xmlns:a16="http://schemas.microsoft.com/office/drawing/2014/main" id="{081AC061-D89D-4C25-B9F5-3B2551758E70}"/>
              </a:ext>
            </a:extLst>
          </p:cNvPr>
          <p:cNvSpPr/>
          <p:nvPr/>
        </p:nvSpPr>
        <p:spPr>
          <a:xfrm>
            <a:off x="1204119" y="3429001"/>
            <a:ext cx="13563600" cy="4572000"/>
          </a:xfrm>
          <a:prstGeom prst="cloud">
            <a:avLst/>
          </a:prstGeom>
          <a:solidFill>
            <a:srgbClr val="FDCFE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Những việc tốt em đã làm được với những người xung quanh.</a:t>
            </a:r>
          </a:p>
          <a:p>
            <a:pPr lvl="0" algn="just"/>
            <a:r>
              <a:rPr lang="vi-VN" sz="36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Cảm xúc của </a:t>
            </a:r>
            <a:r>
              <a:rPr lang="en-US" sz="36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người được giúp đỡ.</a:t>
            </a:r>
          </a:p>
          <a:p>
            <a:pPr lvl="0" algn="just"/>
            <a:r>
              <a:rPr lang="en-US" sz="36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Mong muốn của em trong thời gian tới.</a:t>
            </a:r>
            <a:endParaRPr lang="vi-VN" sz="3600" b="1" i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054396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280318" y="1782783"/>
            <a:ext cx="11125201" cy="1261884"/>
            <a:chOff x="1508916" y="1888664"/>
            <a:chExt cx="9174661" cy="1261884"/>
          </a:xfrm>
        </p:grpSpPr>
        <p:sp>
          <p:nvSpPr>
            <p:cNvPr id="10" name="Rectangle 9"/>
            <p:cNvSpPr/>
            <p:nvPr/>
          </p:nvSpPr>
          <p:spPr>
            <a:xfrm>
              <a:off x="1508916" y="1888664"/>
              <a:ext cx="9174661" cy="12618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III. Sinh hoạt chủ đề “</a:t>
              </a:r>
              <a:r>
                <a:rPr lang="vi-VN" sz="3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Kết quả tham gia thử thách</a:t>
              </a:r>
              <a:r>
                <a:rPr lang="en-US" sz="38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”.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08166" y="2519755"/>
              <a:ext cx="8667844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9D1ADC8-89B3-4F35-AB9A-7C16E9FDC734}"/>
              </a:ext>
            </a:extLst>
          </p:cNvPr>
          <p:cNvGrpSpPr/>
          <p:nvPr/>
        </p:nvGrpSpPr>
        <p:grpSpPr>
          <a:xfrm>
            <a:off x="2956719" y="103853"/>
            <a:ext cx="9906000" cy="1454954"/>
            <a:chOff x="2956719" y="103853"/>
            <a:chExt cx="9906000" cy="145495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16E7F374-1C3F-4FD0-8773-3B1FFB9D6DEB}"/>
                </a:ext>
              </a:extLst>
            </p:cNvPr>
            <p:cNvGrpSpPr/>
            <p:nvPr/>
          </p:nvGrpSpPr>
          <p:grpSpPr>
            <a:xfrm>
              <a:off x="5211494" y="103853"/>
              <a:ext cx="5878532" cy="994830"/>
              <a:chOff x="5063633" y="164812"/>
              <a:chExt cx="5779343" cy="994830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AE81A960-0151-4E6F-93A9-20F6ED82298D}"/>
                  </a:ext>
                </a:extLst>
              </p:cNvPr>
              <p:cNvGrpSpPr/>
              <p:nvPr/>
            </p:nvGrpSpPr>
            <p:grpSpPr>
              <a:xfrm>
                <a:off x="5063633" y="164812"/>
                <a:ext cx="5779343" cy="994830"/>
                <a:chOff x="5063633" y="164812"/>
                <a:chExt cx="5779343" cy="994830"/>
              </a:xfrm>
            </p:grpSpPr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1F4BA859-D36B-454E-A3C3-0B0595D55F07}"/>
                    </a:ext>
                  </a:extLst>
                </p:cNvPr>
                <p:cNvSpPr txBox="1"/>
                <p:nvPr/>
              </p:nvSpPr>
              <p:spPr>
                <a:xfrm>
                  <a:off x="5063633" y="164812"/>
                  <a:ext cx="5779343" cy="5539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C14575B8-2BF8-4F1E-990B-FDF51985B0B5}"/>
                    </a:ext>
                  </a:extLst>
                </p:cNvPr>
                <p:cNvSpPr txBox="1"/>
                <p:nvPr/>
              </p:nvSpPr>
              <p:spPr>
                <a:xfrm>
                  <a:off x="5498868" y="636422"/>
                  <a:ext cx="492189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HOẠT ĐỘNG TRẢI NGHIỆM</a:t>
                  </a:r>
                </a:p>
              </p:txBody>
            </p:sp>
          </p:grp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C299B710-1957-434D-907A-6856919CB6F8}"/>
                  </a:ext>
                </a:extLst>
              </p:cNvPr>
              <p:cNvCxnSpPr/>
              <p:nvPr/>
            </p:nvCxnSpPr>
            <p:spPr>
              <a:xfrm>
                <a:off x="5618731" y="1136154"/>
                <a:ext cx="4699845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0" name="Text Box 14">
              <a:extLst>
                <a:ext uri="{FF2B5EF4-FFF2-40B4-BE49-F238E27FC236}">
                  <a16:creationId xmlns:a16="http://schemas.microsoft.com/office/drawing/2014/main" id="{86A75BB5-AF59-4A55-9436-FCD4EFA4BB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56719" y="982829"/>
              <a:ext cx="990600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>
                  <a:solidFill>
                    <a:srgbClr val="0000CC"/>
                  </a:solidFill>
                  <a:latin typeface="Times New Roman" pitchFamily="18" charset="0"/>
                </a:rPr>
                <a:t>SINH HOẠT LỚP: </a:t>
              </a:r>
              <a:r>
                <a:rPr lang="vi-VN" sz="2800" b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KẾT QUẢ THAM GIA THỬ THÁCH</a:t>
              </a:r>
              <a:endParaRPr lang="en-US" sz="2800" b="1">
                <a:solidFill>
                  <a:srgbClr val="0000CC"/>
                </a:solidFill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790852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10593</TotalTime>
  <Words>843</Words>
  <Application>Microsoft Office PowerPoint</Application>
  <PresentationFormat>Custom</PresentationFormat>
  <Paragraphs>70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</cp:lastModifiedBy>
  <cp:revision>1224</cp:revision>
  <dcterms:created xsi:type="dcterms:W3CDTF">2008-09-09T22:52:10Z</dcterms:created>
  <dcterms:modified xsi:type="dcterms:W3CDTF">2022-08-28T05:23:16Z</dcterms:modified>
</cp:coreProperties>
</file>