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77" r:id="rId3"/>
    <p:sldId id="285" r:id="rId4"/>
    <p:sldId id="284" r:id="rId5"/>
    <p:sldId id="276" r:id="rId6"/>
    <p:sldId id="286" r:id="rId7"/>
    <p:sldId id="288" r:id="rId8"/>
    <p:sldId id="289" r:id="rId9"/>
    <p:sldId id="287" r:id="rId10"/>
    <p:sldId id="291" r:id="rId11"/>
    <p:sldId id="29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8119"/>
    <a:srgbClr val="FF7707"/>
    <a:srgbClr val="FFAF6C"/>
    <a:srgbClr val="FFFFFF"/>
    <a:srgbClr val="404040"/>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57" autoAdjust="0"/>
    <p:restoredTop sz="94660"/>
  </p:normalViewPr>
  <p:slideViewPr>
    <p:cSldViewPr snapToGrid="0">
      <p:cViewPr>
        <p:scale>
          <a:sx n="78" d="100"/>
          <a:sy n="78" d="100"/>
        </p:scale>
        <p:origin x="-120"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23/11/2025</a:t>
            </a:fld>
            <a:endParaRPr lang="en-US"/>
          </a:p>
        </p:txBody>
      </p:sp>
      <p:sp>
        <p:nvSpPr>
          <p:cNvPr id="5" name="Footer Placeholder 4">
            <a:extLst>
              <a:ext uri="{FF2B5EF4-FFF2-40B4-BE49-F238E27FC236}">
                <a16:creationId xmlns=""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t>23/11/2025</a:t>
            </a:fld>
            <a:endParaRPr lang="en-US"/>
          </a:p>
        </p:txBody>
      </p:sp>
      <p:sp>
        <p:nvSpPr>
          <p:cNvPr id="5" name="Footer Placeholder 4">
            <a:extLst>
              <a:ext uri="{FF2B5EF4-FFF2-40B4-BE49-F238E27FC236}">
                <a16:creationId xmlns="" xmlns:a16="http://schemas.microsoft.com/office/drawing/2014/main"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80618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t>23/11/2025</a:t>
            </a:fld>
            <a:endParaRPr lang="en-US"/>
          </a:p>
        </p:txBody>
      </p:sp>
      <p:sp>
        <p:nvSpPr>
          <p:cNvPr id="5" name="Footer Placeholder 4">
            <a:extLst>
              <a:ext uri="{FF2B5EF4-FFF2-40B4-BE49-F238E27FC236}">
                <a16:creationId xmlns="" xmlns:a16="http://schemas.microsoft.com/office/drawing/2014/main"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93467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t>23/11/2025</a:t>
            </a:fld>
            <a:endParaRPr lang="en-US"/>
          </a:p>
        </p:txBody>
      </p:sp>
      <p:sp>
        <p:nvSpPr>
          <p:cNvPr id="8" name="Footer Placeholder 7">
            <a:extLst>
              <a:ext uri="{FF2B5EF4-FFF2-40B4-BE49-F238E27FC236}">
                <a16:creationId xmlns="" xmlns:a16="http://schemas.microsoft.com/office/drawing/2014/main"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11" name="Picture 10">
            <a:extLst>
              <a:ext uri="{FF2B5EF4-FFF2-40B4-BE49-F238E27FC236}">
                <a16:creationId xmlns=""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63631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23/11/2025</a:t>
            </a:fld>
            <a:endParaRPr lang="en-US"/>
          </a:p>
        </p:txBody>
      </p:sp>
      <p:sp>
        <p:nvSpPr>
          <p:cNvPr id="5" name="Footer Placeholder 4">
            <a:extLst>
              <a:ext uri="{FF2B5EF4-FFF2-40B4-BE49-F238E27FC236}">
                <a16:creationId xmlns=""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23/11/2025</a:t>
            </a:fld>
            <a:endParaRPr lang="en-US"/>
          </a:p>
        </p:txBody>
      </p:sp>
      <p:sp>
        <p:nvSpPr>
          <p:cNvPr id="5" name="Footer Placeholder 4">
            <a:extLst>
              <a:ext uri="{FF2B5EF4-FFF2-40B4-BE49-F238E27FC236}">
                <a16:creationId xmlns=""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572811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867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t>23/11/2025</a:t>
            </a:fld>
            <a:endParaRPr lang="en-US"/>
          </a:p>
        </p:txBody>
      </p:sp>
      <p:sp>
        <p:nvSpPr>
          <p:cNvPr id="5" name="Footer Placeholder 4">
            <a:extLst>
              <a:ext uri="{FF2B5EF4-FFF2-40B4-BE49-F238E27FC236}">
                <a16:creationId xmlns=""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1415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t>23/11/2025</a:t>
            </a:fld>
            <a:endParaRPr lang="en-US"/>
          </a:p>
        </p:txBody>
      </p:sp>
      <p:sp>
        <p:nvSpPr>
          <p:cNvPr id="4" name="Footer Placeholder 3">
            <a:extLst>
              <a:ext uri="{FF2B5EF4-FFF2-40B4-BE49-F238E27FC236}">
                <a16:creationId xmlns=""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90331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23/11/2025</a:t>
            </a:fld>
            <a:endParaRPr lang="en-US"/>
          </a:p>
        </p:txBody>
      </p:sp>
      <p:sp>
        <p:nvSpPr>
          <p:cNvPr id="3" name="Footer Placeholder 2">
            <a:extLst>
              <a:ext uri="{FF2B5EF4-FFF2-40B4-BE49-F238E27FC236}">
                <a16:creationId xmlns=""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t>23/11/2025</a:t>
            </a:fld>
            <a:endParaRPr lang="en-US"/>
          </a:p>
        </p:txBody>
      </p:sp>
      <p:sp>
        <p:nvSpPr>
          <p:cNvPr id="6" name="Footer Placeholder 5">
            <a:extLst>
              <a:ext uri="{FF2B5EF4-FFF2-40B4-BE49-F238E27FC236}">
                <a16:creationId xmlns="" xmlns:a16="http://schemas.microsoft.com/office/drawing/2014/main"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71092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t>23/11/2025</a:t>
            </a:fld>
            <a:endParaRPr lang="en-US"/>
          </a:p>
        </p:txBody>
      </p:sp>
      <p:sp>
        <p:nvSpPr>
          <p:cNvPr id="6" name="Footer Placeholder 5">
            <a:extLst>
              <a:ext uri="{FF2B5EF4-FFF2-40B4-BE49-F238E27FC236}">
                <a16:creationId xmlns="" xmlns:a16="http://schemas.microsoft.com/office/drawing/2014/main"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432424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23/11/2025</a:t>
            </a:fld>
            <a:endParaRPr lang="en-US"/>
          </a:p>
        </p:txBody>
      </p:sp>
      <p:sp>
        <p:nvSpPr>
          <p:cNvPr id="5" name="Footer Placeholder 4">
            <a:extLst>
              <a:ext uri="{FF2B5EF4-FFF2-40B4-BE49-F238E27FC236}">
                <a16:creationId xmlns=""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5" r:id="rId3"/>
    <p:sldLayoutId id="2147483652" r:id="rId4"/>
    <p:sldLayoutId id="2147483651" r:id="rId5"/>
    <p:sldLayoutId id="2147483654" r:id="rId6"/>
    <p:sldLayoutId id="2147483655" r:id="rId7"/>
    <p:sldLayoutId id="2147483656" r:id="rId8"/>
    <p:sldLayoutId id="2147483657" r:id="rId9"/>
    <p:sldLayoutId id="2147483658" r:id="rId10"/>
    <p:sldLayoutId id="2147483659" r:id="rId11"/>
    <p:sldLayoutId id="214748365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F8644C23-6EAC-490C-A720-65A1C3E914A9}"/>
              </a:ext>
            </a:extLst>
          </p:cNvPr>
          <p:cNvSpPr/>
          <p:nvPr/>
        </p:nvSpPr>
        <p:spPr>
          <a:xfrm>
            <a:off x="1720224" y="2284922"/>
            <a:ext cx="9006360" cy="2288155"/>
          </a:xfrm>
          <a:prstGeom prst="roundRect">
            <a:avLst/>
          </a:prstGeom>
          <a:solidFill>
            <a:srgbClr val="FF8119"/>
          </a:solidFill>
          <a:ln w="57150">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 xmlns:a16="http://schemas.microsoft.com/office/drawing/2014/main" id="{BA0CB2D8-8CEA-4B4A-AE31-C621F555572A}"/>
              </a:ext>
            </a:extLst>
          </p:cNvPr>
          <p:cNvSpPr>
            <a:spLocks noGrp="1"/>
          </p:cNvSpPr>
          <p:nvPr>
            <p:ph type="ctrTitle"/>
          </p:nvPr>
        </p:nvSpPr>
        <p:spPr>
          <a:xfrm>
            <a:off x="1524000" y="759870"/>
            <a:ext cx="9144000" cy="2387600"/>
          </a:xfrm>
        </p:spPr>
        <p:txBody>
          <a:bodyPr>
            <a:normAutofit/>
          </a:bodyPr>
          <a:lstStyle/>
          <a:p>
            <a:r>
              <a:rPr lang="en-US" sz="32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TUẦN 12- TIẾT 7</a:t>
            </a:r>
            <a:endPar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a:extLst>
              <a:ext uri="{FF2B5EF4-FFF2-40B4-BE49-F238E27FC236}">
                <a16:creationId xmlns="" xmlns:a16="http://schemas.microsoft.com/office/drawing/2014/main" id="{E8290B9B-78D3-47BF-8F38-E7F0A7E750CE}"/>
              </a:ext>
            </a:extLst>
          </p:cNvPr>
          <p:cNvSpPr>
            <a:spLocks noGrp="1"/>
          </p:cNvSpPr>
          <p:nvPr>
            <p:ph type="subTitle" idx="1"/>
          </p:nvPr>
        </p:nvSpPr>
        <p:spPr>
          <a:xfrm>
            <a:off x="1651404" y="3215550"/>
            <a:ext cx="9144000" cy="1655762"/>
          </a:xfrm>
        </p:spPr>
        <p:txBody>
          <a:bodyPr>
            <a:normAutofit/>
          </a:bodyPr>
          <a:lstStyle/>
          <a:p>
            <a:r>
              <a:rPr lang="en-US" sz="3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Nói và nghe: </a:t>
            </a:r>
          </a:p>
          <a:p>
            <a:r>
              <a:rPr lang="en-US" sz="3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Nghe-trao đổi về nội dung bài hát: Bà cháu</a:t>
            </a:r>
            <a:endPar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 xmlns:a16="http://schemas.microsoft.com/office/drawing/2014/main" id="{EAAC7166-F503-422D-BDE1-A83D50999971}"/>
              </a:ext>
            </a:extLst>
          </p:cNvPr>
          <p:cNvSpPr/>
          <p:nvPr/>
        </p:nvSpPr>
        <p:spPr>
          <a:xfrm>
            <a:off x="8738592" y="181195"/>
            <a:ext cx="2805576" cy="584775"/>
          </a:xfrm>
          <a:prstGeom prst="rect">
            <a:avLst/>
          </a:prstGeom>
        </p:spPr>
        <p:txBody>
          <a:bodyPr wrap="none">
            <a:spAutoFit/>
          </a:bodyPr>
          <a:lstStyle/>
          <a:p>
            <a:r>
              <a:rPr lang="en-US" sz="32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TIẾNG VIỆT </a:t>
            </a: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p:txBody>
      </p:sp>
      <p:sp>
        <p:nvSpPr>
          <p:cNvPr id="8" name="Rectangle 7">
            <a:extLst>
              <a:ext uri="{FF2B5EF4-FFF2-40B4-BE49-F238E27FC236}">
                <a16:creationId xmlns="" xmlns:a16="http://schemas.microsoft.com/office/drawing/2014/main" id="{43101047-25E6-45B1-9FAC-C1D2B827DC01}"/>
              </a:ext>
            </a:extLst>
          </p:cNvPr>
          <p:cNvSpPr/>
          <p:nvPr/>
        </p:nvSpPr>
        <p:spPr>
          <a:xfrm>
            <a:off x="10309534" y="628964"/>
            <a:ext cx="971741"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p>
        </p:txBody>
      </p:sp>
    </p:spTree>
    <p:extLst>
      <p:ext uri="{BB962C8B-B14F-4D97-AF65-F5344CB8AC3E}">
        <p14:creationId xmlns:p14="http://schemas.microsoft.com/office/powerpoint/2010/main" val="527002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êu đề 1">
            <a:extLst>
              <a:ext uri="{FF2B5EF4-FFF2-40B4-BE49-F238E27FC236}">
                <a16:creationId xmlns="" xmlns:a16="http://schemas.microsoft.com/office/drawing/2014/main" id="{CE86862F-529D-495E-8B75-7EB98A8C0145}"/>
              </a:ext>
            </a:extLst>
          </p:cNvPr>
          <p:cNvSpPr txBox="1">
            <a:spLocks/>
          </p:cNvSpPr>
          <p:nvPr/>
        </p:nvSpPr>
        <p:spPr>
          <a:xfrm>
            <a:off x="838200" y="4578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Arial" panose="020B0604020202020204" pitchFamily="34" charset="0"/>
                <a:cs typeface="Arial" panose="020B0604020202020204" pitchFamily="34" charset="0"/>
              </a:rPr>
              <a:t>2. Hát cho bạn nghe một bài hát khác về bà hoặc về ông.</a:t>
            </a:r>
          </a:p>
        </p:txBody>
      </p:sp>
      <p:pic>
        <p:nvPicPr>
          <p:cNvPr id="6" name="Picture 2" descr="Hình ảnh Khăn Quàng đỏ Giáo Viên Học Sinh Ngày Giáo Dục, đồng Phục Học Sinh,  Cô Bé, Học Hỏi Vector và PNG với nền trong suốt để tải xuống miễn phí">
            <a:extLst>
              <a:ext uri="{FF2B5EF4-FFF2-40B4-BE49-F238E27FC236}">
                <a16:creationId xmlns="" xmlns:a16="http://schemas.microsoft.com/office/drawing/2014/main" id="{35996112-A940-41C2-BF65-A93369F6B26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53906" y1="45630" x2="44688" y2="65333"/>
                        <a14:foregroundMark x1="40938" y1="50963" x2="48906" y2="52889"/>
                        <a14:foregroundMark x1="45625" y1="52889" x2="45938" y2="56444"/>
                        <a14:foregroundMark x1="44375" y1="49481" x2="44219" y2="56444"/>
                        <a14:foregroundMark x1="53906" y1="51704" x2="53594" y2="56741"/>
                        <a14:foregroundMark x1="54375" y1="50074" x2="53438" y2="53926"/>
                        <a14:foregroundMark x1="54844" y1="52741" x2="59688" y2="53037"/>
                        <a14:foregroundMark x1="42656" y1="55704" x2="41406" y2="60000"/>
                        <a14:foregroundMark x1="56719" y1="56296" x2="56563" y2="58074"/>
                        <a14:foregroundMark x1="55000" y1="51556" x2="59219" y2="51852"/>
                        <a14:foregroundMark x1="40938" y1="72889" x2="35156" y2="78963"/>
                        <a14:foregroundMark x1="34688" y1="75852" x2="39531" y2="72889"/>
                        <a14:foregroundMark x1="51563" y1="75556" x2="52031" y2="82370"/>
                        <a14:foregroundMark x1="54219" y1="82222" x2="55156" y2="82222"/>
                      </a14:backgroundRemoval>
                    </a14:imgEffect>
                  </a14:imgLayer>
                </a14:imgProps>
              </a:ext>
              <a:ext uri="{28A0092B-C50C-407E-A947-70E740481C1C}">
                <a14:useLocalDpi xmlns:a14="http://schemas.microsoft.com/office/drawing/2010/main" val="0"/>
              </a:ext>
            </a:extLst>
          </a:blip>
          <a:srcRect l="24500" t="13464" r="23000" b="11869"/>
          <a:stretch/>
        </p:blipFill>
        <p:spPr bwMode="auto">
          <a:xfrm>
            <a:off x="303996" y="3989615"/>
            <a:ext cx="1676400" cy="2514599"/>
          </a:xfrm>
          <a:prstGeom prst="rect">
            <a:avLst/>
          </a:prstGeom>
          <a:noFill/>
          <a:extLst>
            <a:ext uri="{909E8E84-426E-40DD-AFC4-6F175D3DCCD1}">
              <a14:hiddenFill xmlns:a14="http://schemas.microsoft.com/office/drawing/2010/main">
                <a:solidFill>
                  <a:srgbClr val="FFFFFF"/>
                </a:solidFill>
              </a14:hiddenFill>
            </a:ext>
          </a:extLst>
        </p:spPr>
      </p:pic>
      <p:sp>
        <p:nvSpPr>
          <p:cNvPr id="7" name="Oval Callout 1">
            <a:extLst>
              <a:ext uri="{FF2B5EF4-FFF2-40B4-BE49-F238E27FC236}">
                <a16:creationId xmlns="" xmlns:a16="http://schemas.microsoft.com/office/drawing/2014/main" id="{6A4E7D75-3E34-4110-A663-4D6A8C3093F7}"/>
              </a:ext>
            </a:extLst>
          </p:cNvPr>
          <p:cNvSpPr/>
          <p:nvPr/>
        </p:nvSpPr>
        <p:spPr>
          <a:xfrm>
            <a:off x="1142196" y="2465615"/>
            <a:ext cx="3422074" cy="1524000"/>
          </a:xfrm>
          <a:prstGeom prst="wedgeEllipseCallout">
            <a:avLst>
              <a:gd name="adj1" fmla="val -40647"/>
              <a:gd name="adj2" fmla="val 51576"/>
            </a:avLst>
          </a:prstGeom>
        </p:spPr>
        <p:style>
          <a:lnRef idx="3">
            <a:schemeClr val="lt1"/>
          </a:lnRef>
          <a:fillRef idx="1">
            <a:schemeClr val="accent6"/>
          </a:fillRef>
          <a:effectRef idx="1">
            <a:schemeClr val="accent6"/>
          </a:effectRef>
          <a:fontRef idx="minor">
            <a:schemeClr val="lt1"/>
          </a:fontRef>
        </p:style>
        <p:txBody>
          <a:bodyPr rtlCol="0" anchor="ctr"/>
          <a:lstStyle/>
          <a:p>
            <a:pPr algn="ctr">
              <a:spcBef>
                <a:spcPts val="596"/>
              </a:spcBef>
            </a:pPr>
            <a:r>
              <a:rPr lang="en-US" sz="3200">
                <a:solidFill>
                  <a:sysClr val="windowText" lastClr="000000"/>
                </a:solidFill>
                <a:latin typeface="Times New Roman" pitchFamily="18" charset="0"/>
                <a:cs typeface="Times New Roman" pitchFamily="18" charset="0"/>
              </a:rPr>
              <a:t>Cháu yêu bà</a:t>
            </a:r>
          </a:p>
          <a:p>
            <a:pPr algn="ctr">
              <a:spcBef>
                <a:spcPts val="596"/>
              </a:spcBef>
            </a:pPr>
            <a:r>
              <a:rPr lang="en-US" sz="2400">
                <a:solidFill>
                  <a:sysClr val="windowText" lastClr="000000"/>
                </a:solidFill>
                <a:latin typeface="Times New Roman" pitchFamily="18" charset="0"/>
                <a:cs typeface="Times New Roman" pitchFamily="18" charset="0"/>
              </a:rPr>
              <a:t>NS: Xuân Giao</a:t>
            </a:r>
            <a:endParaRPr lang="vi-VN" sz="2400" dirty="0">
              <a:solidFill>
                <a:sysClr val="windowText" lastClr="000000"/>
              </a:solidFill>
              <a:latin typeface="Times New Roman" pitchFamily="18" charset="0"/>
              <a:cs typeface="Times New Roman" pitchFamily="18" charset="0"/>
            </a:endParaRPr>
          </a:p>
        </p:txBody>
      </p:sp>
      <p:pic>
        <p:nvPicPr>
          <p:cNvPr id="8" name="Picture 5">
            <a:extLst>
              <a:ext uri="{FF2B5EF4-FFF2-40B4-BE49-F238E27FC236}">
                <a16:creationId xmlns="" xmlns:a16="http://schemas.microsoft.com/office/drawing/2014/main" id="{C298DBE2-1176-4553-8F6F-F6CCB02CF4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5795" y="4455565"/>
            <a:ext cx="1868463" cy="2048649"/>
          </a:xfrm>
          <a:prstGeom prst="rect">
            <a:avLst/>
          </a:prstGeom>
        </p:spPr>
      </p:pic>
      <p:sp>
        <p:nvSpPr>
          <p:cNvPr id="9" name="Oval Callout 1">
            <a:extLst>
              <a:ext uri="{FF2B5EF4-FFF2-40B4-BE49-F238E27FC236}">
                <a16:creationId xmlns="" xmlns:a16="http://schemas.microsoft.com/office/drawing/2014/main" id="{FC05A9AF-69C6-4E8E-993A-4C3320B15606}"/>
              </a:ext>
            </a:extLst>
          </p:cNvPr>
          <p:cNvSpPr/>
          <p:nvPr/>
        </p:nvSpPr>
        <p:spPr>
          <a:xfrm>
            <a:off x="5402470" y="3722914"/>
            <a:ext cx="3723722" cy="1524000"/>
          </a:xfrm>
          <a:prstGeom prst="wedgeEllipseCallout">
            <a:avLst>
              <a:gd name="adj1" fmla="val -40647"/>
              <a:gd name="adj2" fmla="val 51576"/>
            </a:avLst>
          </a:prstGeom>
          <a:solidFill>
            <a:srgbClr val="FFFF99"/>
          </a:solidFill>
          <a:ln>
            <a:solidFill>
              <a:schemeClr val="accent1"/>
            </a:solidFill>
          </a:ln>
        </p:spPr>
        <p:style>
          <a:lnRef idx="3">
            <a:schemeClr val="lt1"/>
          </a:lnRef>
          <a:fillRef idx="1">
            <a:schemeClr val="accent6"/>
          </a:fillRef>
          <a:effectRef idx="1">
            <a:schemeClr val="accent6"/>
          </a:effectRef>
          <a:fontRef idx="minor">
            <a:schemeClr val="lt1"/>
          </a:fontRef>
        </p:style>
        <p:txBody>
          <a:bodyPr rtlCol="0" anchor="ctr"/>
          <a:lstStyle/>
          <a:p>
            <a:pPr algn="ctr">
              <a:spcBef>
                <a:spcPts val="596"/>
              </a:spcBef>
            </a:pPr>
            <a:r>
              <a:rPr lang="en-US" sz="3200">
                <a:solidFill>
                  <a:sysClr val="windowText" lastClr="000000"/>
                </a:solidFill>
                <a:latin typeface="Times New Roman" pitchFamily="18" charset="0"/>
                <a:cs typeface="Times New Roman" pitchFamily="18" charset="0"/>
              </a:rPr>
              <a:t>Bà thương em</a:t>
            </a:r>
          </a:p>
          <a:p>
            <a:pPr algn="ctr">
              <a:spcBef>
                <a:spcPts val="596"/>
              </a:spcBef>
            </a:pPr>
            <a:r>
              <a:rPr lang="en-US" sz="2400">
                <a:solidFill>
                  <a:sysClr val="windowText" lastClr="000000"/>
                </a:solidFill>
                <a:latin typeface="Times New Roman" pitchFamily="18" charset="0"/>
                <a:cs typeface="Times New Roman" pitchFamily="18" charset="0"/>
              </a:rPr>
              <a:t>NS: Bùi Đình Thảo</a:t>
            </a:r>
            <a:endParaRPr lang="vi-VN" sz="2400" dirty="0">
              <a:solidFill>
                <a:sysClr val="windowText" lastClr="000000"/>
              </a:solidFill>
              <a:latin typeface="Times New Roman" pitchFamily="18" charset="0"/>
              <a:cs typeface="Times New Roman" pitchFamily="18" charset="0"/>
            </a:endParaRPr>
          </a:p>
        </p:txBody>
      </p:sp>
      <p:pic>
        <p:nvPicPr>
          <p:cNvPr id="10" name="9">
            <a:extLst>
              <a:ext uri="{FF2B5EF4-FFF2-40B4-BE49-F238E27FC236}">
                <a16:creationId xmlns="" xmlns:a16="http://schemas.microsoft.com/office/drawing/2014/main" id="{46952D91-C94B-4CE2-9240-974DF6E9801A}"/>
              </a:ext>
            </a:extLst>
          </p:cNvPr>
          <p:cNvPicPr>
            <a:picLocks noChangeAspect="1"/>
          </p:cNvPicPr>
          <p:nvPr/>
        </p:nvPicPr>
        <p:blipFill rotWithShape="1">
          <a:blip r:embed="rId5">
            <a:extLst>
              <a:ext uri="{28A0092B-C50C-407E-A947-70E740481C1C}">
                <a14:useLocalDpi xmlns:a14="http://schemas.microsoft.com/office/drawing/2010/main" val="0"/>
              </a:ext>
            </a:extLst>
          </a:blip>
          <a:srcRect l="56400" t="31289" r="22801" b="23674"/>
          <a:stretch/>
        </p:blipFill>
        <p:spPr>
          <a:xfrm>
            <a:off x="9986180" y="2564674"/>
            <a:ext cx="1901824" cy="2316480"/>
          </a:xfrm>
          <a:prstGeom prst="rect">
            <a:avLst/>
          </a:prstGeom>
        </p:spPr>
      </p:pic>
      <p:sp>
        <p:nvSpPr>
          <p:cNvPr id="11" name="Rounded Rectangular Callout 2">
            <a:extLst>
              <a:ext uri="{FF2B5EF4-FFF2-40B4-BE49-F238E27FC236}">
                <a16:creationId xmlns="" xmlns:a16="http://schemas.microsoft.com/office/drawing/2014/main" id="{3D228DB8-3176-4B55-A3C2-5E0430358923}"/>
              </a:ext>
            </a:extLst>
          </p:cNvPr>
          <p:cNvSpPr/>
          <p:nvPr/>
        </p:nvSpPr>
        <p:spPr>
          <a:xfrm>
            <a:off x="7885044" y="2014330"/>
            <a:ext cx="2345634" cy="1216922"/>
          </a:xfrm>
          <a:prstGeom prst="wedgeRoundRectCallout">
            <a:avLst>
              <a:gd name="adj1" fmla="val 45343"/>
              <a:gd name="adj2" fmla="val 66422"/>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spcBef>
                <a:spcPts val="596"/>
              </a:spcBef>
            </a:pPr>
            <a:r>
              <a:rPr lang="en-US" sz="3200">
                <a:solidFill>
                  <a:schemeClr val="tx1"/>
                </a:solidFill>
                <a:latin typeface="Times New Roman" pitchFamily="18" charset="0"/>
                <a:cs typeface="Times New Roman" pitchFamily="18" charset="0"/>
              </a:rPr>
              <a:t>Ông cháu</a:t>
            </a:r>
          </a:p>
          <a:p>
            <a:pPr>
              <a:spcBef>
                <a:spcPts val="596"/>
              </a:spcBef>
            </a:pPr>
            <a:r>
              <a:rPr lang="en-US" sz="2400">
                <a:solidFill>
                  <a:schemeClr val="tx1"/>
                </a:solidFill>
                <a:latin typeface="Times New Roman" pitchFamily="18" charset="0"/>
                <a:cs typeface="Times New Roman" pitchFamily="18" charset="0"/>
              </a:rPr>
              <a:t>NS: Phong Nhã</a:t>
            </a:r>
            <a:endParaRPr lang="vi-VN"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4788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750"/>
                                        <p:tgtEl>
                                          <p:spTgt spid="8"/>
                                        </p:tgtEl>
                                      </p:cBhvr>
                                    </p:animEffect>
                                    <p:anim calcmode="lin" valueType="num">
                                      <p:cBhvr>
                                        <p:cTn id="17" dur="750" fill="hold"/>
                                        <p:tgtEl>
                                          <p:spTgt spid="8"/>
                                        </p:tgtEl>
                                        <p:attrNameLst>
                                          <p:attrName>ppt_x</p:attrName>
                                        </p:attrNameLst>
                                      </p:cBhvr>
                                      <p:tavLst>
                                        <p:tav tm="0">
                                          <p:val>
                                            <p:strVal val="#ppt_x"/>
                                          </p:val>
                                        </p:tav>
                                        <p:tav tm="100000">
                                          <p:val>
                                            <p:strVal val="#ppt_x"/>
                                          </p:val>
                                        </p:tav>
                                      </p:tavLst>
                                    </p:anim>
                                    <p:anim calcmode="lin" valueType="num">
                                      <p:cBhvr>
                                        <p:cTn id="18"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97152" y="1431985"/>
            <a:ext cx="8180831" cy="1323439"/>
          </a:xfrm>
          <a:prstGeom prst="rect">
            <a:avLst/>
          </a:prstGeom>
          <a:noFill/>
        </p:spPr>
        <p:txBody>
          <a:bodyPr wrap="square" rtlCol="0">
            <a:spAutoFit/>
          </a:bodyPr>
          <a:lstStyle/>
          <a:p>
            <a:pPr algn="ctr"/>
            <a:r>
              <a:rPr lang="en-US" sz="4000" dirty="0" err="1" smtClean="0"/>
              <a:t>Nghe</a:t>
            </a:r>
            <a:r>
              <a:rPr lang="en-US" sz="4000" dirty="0" smtClean="0"/>
              <a:t> video </a:t>
            </a:r>
            <a:r>
              <a:rPr lang="en-US" sz="4000" dirty="0" err="1" smtClean="0"/>
              <a:t>bài</a:t>
            </a:r>
            <a:r>
              <a:rPr lang="en-US" sz="4000" dirty="0" smtClean="0"/>
              <a:t> </a:t>
            </a:r>
            <a:r>
              <a:rPr lang="en-US" sz="4000" dirty="0" err="1" smtClean="0"/>
              <a:t>hát</a:t>
            </a:r>
            <a:r>
              <a:rPr lang="en-US" sz="4000" dirty="0" smtClean="0"/>
              <a:t> </a:t>
            </a:r>
            <a:r>
              <a:rPr lang="en-US" sz="4000" dirty="0" err="1" smtClean="0"/>
              <a:t>Cháu</a:t>
            </a:r>
            <a:r>
              <a:rPr lang="en-US" sz="4000" dirty="0" smtClean="0"/>
              <a:t> </a:t>
            </a:r>
            <a:r>
              <a:rPr lang="en-US" sz="4000" dirty="0" err="1" smtClean="0"/>
              <a:t>yêu</a:t>
            </a:r>
            <a:r>
              <a:rPr lang="en-US" sz="4000" dirty="0" smtClean="0"/>
              <a:t> </a:t>
            </a:r>
            <a:r>
              <a:rPr lang="en-US" sz="4000" dirty="0" err="1" smtClean="0"/>
              <a:t>bà</a:t>
            </a:r>
            <a:r>
              <a:rPr lang="en-US" sz="4000" dirty="0" smtClean="0"/>
              <a:t> </a:t>
            </a:r>
            <a:r>
              <a:rPr lang="en-US" sz="4000" dirty="0" err="1" smtClean="0"/>
              <a:t>và</a:t>
            </a:r>
            <a:r>
              <a:rPr lang="en-US" sz="4000" dirty="0" smtClean="0"/>
              <a:t> </a:t>
            </a:r>
            <a:r>
              <a:rPr lang="en-US" sz="4000" dirty="0" err="1" smtClean="0"/>
              <a:t>bài</a:t>
            </a:r>
            <a:r>
              <a:rPr lang="en-US" sz="4000" dirty="0" smtClean="0"/>
              <a:t> </a:t>
            </a:r>
            <a:r>
              <a:rPr lang="en-US" sz="4000" dirty="0" err="1" smtClean="0"/>
              <a:t>Bà</a:t>
            </a:r>
            <a:r>
              <a:rPr lang="en-US" sz="4000" dirty="0" smtClean="0"/>
              <a:t> </a:t>
            </a:r>
            <a:r>
              <a:rPr lang="en-US" sz="4000" dirty="0" err="1" smtClean="0"/>
              <a:t>thương</a:t>
            </a:r>
            <a:r>
              <a:rPr lang="en-US" sz="4000" dirty="0" smtClean="0"/>
              <a:t> </a:t>
            </a:r>
            <a:r>
              <a:rPr lang="en-US" sz="4000" dirty="0" err="1" smtClean="0"/>
              <a:t>em</a:t>
            </a:r>
            <a:endParaRPr lang="en-US" sz="4000" dirty="0"/>
          </a:p>
        </p:txBody>
      </p:sp>
    </p:spTree>
    <p:extLst>
      <p:ext uri="{BB962C8B-B14F-4D97-AF65-F5344CB8AC3E}">
        <p14:creationId xmlns:p14="http://schemas.microsoft.com/office/powerpoint/2010/main" val="2699231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9985" y="1295680"/>
            <a:ext cx="6252319" cy="3046731"/>
          </a:xfrm>
          <a:prstGeom prst="rect">
            <a:avLst/>
          </a:prstGeom>
          <a:noFill/>
        </p:spPr>
        <p:txBody>
          <a:bodyPr wrap="square" rtlCol="0">
            <a:spAutoFit/>
          </a:bodyPr>
          <a:lstStyle/>
          <a:p>
            <a:pPr algn="ctr"/>
            <a:r>
              <a:rPr lang="en-US" sz="95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9295" y="4190852"/>
            <a:ext cx="2973699" cy="262231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546" y="439622"/>
            <a:ext cx="2332439" cy="272117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635" y="4221203"/>
            <a:ext cx="3536539" cy="353653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4502" y="4902214"/>
            <a:ext cx="2174517" cy="2174517"/>
          </a:xfrm>
          <a:prstGeom prst="rect">
            <a:avLst/>
          </a:prstGeom>
        </p:spPr>
      </p:pic>
    </p:spTree>
    <p:extLst>
      <p:ext uri="{BB962C8B-B14F-4D97-AF65-F5344CB8AC3E}">
        <p14:creationId xmlns:p14="http://schemas.microsoft.com/office/powerpoint/2010/main" val="5551511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fade">
                                      <p:cBhvr>
                                        <p:cTn id="31" dur="1000"/>
                                        <p:tgtEl>
                                          <p:spTgt spid="2">
                                            <p:txEl>
                                              <p:pRg st="0" end="0"/>
                                            </p:txEl>
                                          </p:spTgt>
                                        </p:tgtEl>
                                      </p:cBhvr>
                                    </p:animEffect>
                                    <p:anim calcmode="lin" valueType="num">
                                      <p:cBhvr>
                                        <p:cTn id="3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 xmlns:a16="http://schemas.microsoft.com/office/drawing/2014/main" id="{17639970-C1FB-41F7-BA0C-09AA0B888C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3201" y="831819"/>
            <a:ext cx="4365597" cy="5194361"/>
          </a:xfrm>
          <a:prstGeom prst="rect">
            <a:avLst/>
          </a:prstGeom>
        </p:spPr>
      </p:pic>
      <p:pic>
        <p:nvPicPr>
          <p:cNvPr id="8" name="Chỗ dành sẵn cho Nội dung 4">
            <a:extLst>
              <a:ext uri="{FF2B5EF4-FFF2-40B4-BE49-F238E27FC236}">
                <a16:creationId xmlns="" xmlns:a16="http://schemas.microsoft.com/office/drawing/2014/main" id="{A3A35278-404A-4F7F-A9BF-C58448BEB8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6513" y="733341"/>
            <a:ext cx="1495634" cy="704948"/>
          </a:xfrm>
        </p:spPr>
      </p:pic>
    </p:spTree>
    <p:extLst>
      <p:ext uri="{BB962C8B-B14F-4D97-AF65-F5344CB8AC3E}">
        <p14:creationId xmlns:p14="http://schemas.microsoft.com/office/powerpoint/2010/main" val="281772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1004" y="1846053"/>
            <a:ext cx="6107501" cy="646331"/>
          </a:xfrm>
          <a:prstGeom prst="rect">
            <a:avLst/>
          </a:prstGeom>
          <a:noFill/>
        </p:spPr>
        <p:txBody>
          <a:bodyPr wrap="square" rtlCol="0">
            <a:spAutoFit/>
          </a:bodyPr>
          <a:lstStyle/>
          <a:p>
            <a:r>
              <a:rPr lang="en-US" sz="3600" dirty="0" err="1" smtClean="0"/>
              <a:t>Nghe</a:t>
            </a:r>
            <a:r>
              <a:rPr lang="en-US" sz="3600" dirty="0" smtClean="0"/>
              <a:t> video </a:t>
            </a:r>
            <a:r>
              <a:rPr lang="en-US" sz="3600" dirty="0" err="1" smtClean="0"/>
              <a:t>bài</a:t>
            </a:r>
            <a:r>
              <a:rPr lang="en-US" sz="3600" dirty="0" smtClean="0"/>
              <a:t> </a:t>
            </a:r>
            <a:r>
              <a:rPr lang="en-US" sz="3600" dirty="0" err="1" smtClean="0"/>
              <a:t>hát</a:t>
            </a:r>
            <a:r>
              <a:rPr lang="en-US" sz="3600" dirty="0" smtClean="0"/>
              <a:t> </a:t>
            </a:r>
            <a:r>
              <a:rPr lang="en-US" sz="3600" dirty="0" err="1" smtClean="0"/>
              <a:t>Bà</a:t>
            </a:r>
            <a:r>
              <a:rPr lang="en-US" sz="3600" dirty="0" smtClean="0"/>
              <a:t> </a:t>
            </a:r>
            <a:r>
              <a:rPr lang="en-US" sz="3600" dirty="0" err="1" smtClean="0"/>
              <a:t>cháu</a:t>
            </a:r>
            <a:endParaRPr lang="en-US" sz="3600" dirty="0"/>
          </a:p>
        </p:txBody>
      </p:sp>
    </p:spTree>
    <p:extLst>
      <p:ext uri="{BB962C8B-B14F-4D97-AF65-F5344CB8AC3E}">
        <p14:creationId xmlns:p14="http://schemas.microsoft.com/office/powerpoint/2010/main" val="1638262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ình Bầu dục 1">
            <a:extLst>
              <a:ext uri="{FF2B5EF4-FFF2-40B4-BE49-F238E27FC236}">
                <a16:creationId xmlns="" xmlns:a16="http://schemas.microsoft.com/office/drawing/2014/main" id="{280AE60B-7443-40CC-B701-C7754F2F9679}"/>
              </a:ext>
            </a:extLst>
          </p:cNvPr>
          <p:cNvSpPr/>
          <p:nvPr/>
        </p:nvSpPr>
        <p:spPr>
          <a:xfrm>
            <a:off x="583098" y="569848"/>
            <a:ext cx="596348" cy="86139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a:t>
            </a:r>
          </a:p>
        </p:txBody>
      </p:sp>
      <p:sp>
        <p:nvSpPr>
          <p:cNvPr id="3" name="Hình chữ nhật: Góc Tròn 2">
            <a:extLst>
              <a:ext uri="{FF2B5EF4-FFF2-40B4-BE49-F238E27FC236}">
                <a16:creationId xmlns="" xmlns:a16="http://schemas.microsoft.com/office/drawing/2014/main" id="{80CA5D3C-CF5F-42A5-B81E-BB1285A70EAB}"/>
              </a:ext>
            </a:extLst>
          </p:cNvPr>
          <p:cNvSpPr/>
          <p:nvPr/>
        </p:nvSpPr>
        <p:spPr>
          <a:xfrm>
            <a:off x="437323" y="1699590"/>
            <a:ext cx="5194851" cy="96740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a) Tên bài hát là gì?</a:t>
            </a:r>
          </a:p>
        </p:txBody>
      </p:sp>
      <p:cxnSp>
        <p:nvCxnSpPr>
          <p:cNvPr id="7" name="Đường kết nối Mũi tên Thẳng 6">
            <a:extLst>
              <a:ext uri="{FF2B5EF4-FFF2-40B4-BE49-F238E27FC236}">
                <a16:creationId xmlns="" xmlns:a16="http://schemas.microsoft.com/office/drawing/2014/main" id="{502EAD8E-022A-41C4-8412-2D4209935944}"/>
              </a:ext>
            </a:extLst>
          </p:cNvPr>
          <p:cNvCxnSpPr>
            <a:cxnSpLocks/>
          </p:cNvCxnSpPr>
          <p:nvPr/>
        </p:nvCxnSpPr>
        <p:spPr>
          <a:xfrm>
            <a:off x="5893906" y="2170041"/>
            <a:ext cx="129871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Hình Bầu dục 7">
            <a:extLst>
              <a:ext uri="{FF2B5EF4-FFF2-40B4-BE49-F238E27FC236}">
                <a16:creationId xmlns="" xmlns:a16="http://schemas.microsoft.com/office/drawing/2014/main" id="{ADF11668-7B3F-44EB-A2BD-D1F958C23A49}"/>
              </a:ext>
            </a:extLst>
          </p:cNvPr>
          <p:cNvSpPr/>
          <p:nvPr/>
        </p:nvSpPr>
        <p:spPr>
          <a:xfrm>
            <a:off x="8136835" y="1537260"/>
            <a:ext cx="3034748" cy="96739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Arial" panose="020B0604020202020204" pitchFamily="34" charset="0"/>
                <a:cs typeface="Arial" panose="020B0604020202020204" pitchFamily="34" charset="0"/>
              </a:rPr>
              <a:t>Bà cháu</a:t>
            </a:r>
          </a:p>
        </p:txBody>
      </p:sp>
      <p:sp>
        <p:nvSpPr>
          <p:cNvPr id="9" name="Hình chữ nhật: Góc Tròn 8">
            <a:extLst>
              <a:ext uri="{FF2B5EF4-FFF2-40B4-BE49-F238E27FC236}">
                <a16:creationId xmlns="" xmlns:a16="http://schemas.microsoft.com/office/drawing/2014/main" id="{CF8E89D5-0D7D-470E-88A9-700DE5A7B223}"/>
              </a:ext>
            </a:extLst>
          </p:cNvPr>
          <p:cNvSpPr/>
          <p:nvPr/>
        </p:nvSpPr>
        <p:spPr>
          <a:xfrm>
            <a:off x="437323" y="2948618"/>
            <a:ext cx="5194851" cy="96740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b) Tác giả bài hát là ai?</a:t>
            </a:r>
          </a:p>
        </p:txBody>
      </p:sp>
      <p:cxnSp>
        <p:nvCxnSpPr>
          <p:cNvPr id="10" name="Đường kết nối Mũi tên Thẳng 9">
            <a:extLst>
              <a:ext uri="{FF2B5EF4-FFF2-40B4-BE49-F238E27FC236}">
                <a16:creationId xmlns="" xmlns:a16="http://schemas.microsoft.com/office/drawing/2014/main" id="{A35B1EAE-F168-4A5E-BD03-2CEF9916C0C3}"/>
              </a:ext>
            </a:extLst>
          </p:cNvPr>
          <p:cNvCxnSpPr>
            <a:cxnSpLocks/>
          </p:cNvCxnSpPr>
          <p:nvPr/>
        </p:nvCxnSpPr>
        <p:spPr>
          <a:xfrm>
            <a:off x="5927037" y="3428993"/>
            <a:ext cx="126558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Hình Bầu dục 10">
            <a:extLst>
              <a:ext uri="{FF2B5EF4-FFF2-40B4-BE49-F238E27FC236}">
                <a16:creationId xmlns="" xmlns:a16="http://schemas.microsoft.com/office/drawing/2014/main" id="{DB95F563-306D-4016-9F2E-687F9F6FF4F8}"/>
              </a:ext>
            </a:extLst>
          </p:cNvPr>
          <p:cNvSpPr/>
          <p:nvPr/>
        </p:nvSpPr>
        <p:spPr>
          <a:xfrm>
            <a:off x="7487482" y="2885661"/>
            <a:ext cx="4638261" cy="96739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Nguyễn Văn Hiên</a:t>
            </a:r>
          </a:p>
        </p:txBody>
      </p:sp>
      <p:sp>
        <p:nvSpPr>
          <p:cNvPr id="4" name="Hộp Văn bản 3">
            <a:extLst>
              <a:ext uri="{FF2B5EF4-FFF2-40B4-BE49-F238E27FC236}">
                <a16:creationId xmlns="" xmlns:a16="http://schemas.microsoft.com/office/drawing/2014/main" id="{A75A8E08-EA5F-4047-A1E6-7F087BAD740D}"/>
              </a:ext>
            </a:extLst>
          </p:cNvPr>
          <p:cNvSpPr txBox="1"/>
          <p:nvPr/>
        </p:nvSpPr>
        <p:spPr>
          <a:xfrm>
            <a:off x="1378227" y="569848"/>
            <a:ext cx="2305878"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Trao đổi:</a:t>
            </a:r>
          </a:p>
        </p:txBody>
      </p:sp>
      <p:pic>
        <p:nvPicPr>
          <p:cNvPr id="12" name="7">
            <a:extLst>
              <a:ext uri="{FF2B5EF4-FFF2-40B4-BE49-F238E27FC236}">
                <a16:creationId xmlns="" xmlns:a16="http://schemas.microsoft.com/office/drawing/2014/main" id="{9444295B-F2D9-433B-BAD5-D54F44D71A45}"/>
              </a:ext>
            </a:extLst>
          </p:cNvPr>
          <p:cNvPicPr>
            <a:picLocks noChangeAspect="1"/>
          </p:cNvPicPr>
          <p:nvPr/>
        </p:nvPicPr>
        <p:blipFill rotWithShape="1">
          <a:blip r:embed="rId2">
            <a:extLst>
              <a:ext uri="{28A0092B-C50C-407E-A947-70E740481C1C}">
                <a14:useLocalDpi xmlns:a14="http://schemas.microsoft.com/office/drawing/2010/main" val="0"/>
              </a:ext>
            </a:extLst>
          </a:blip>
          <a:srcRect l="26267" t="33778" r="52133" b="24148"/>
          <a:stretch/>
        </p:blipFill>
        <p:spPr>
          <a:xfrm>
            <a:off x="8795319" y="4118095"/>
            <a:ext cx="2376264" cy="2603623"/>
          </a:xfrm>
          <a:prstGeom prst="rect">
            <a:avLst/>
          </a:prstGeom>
        </p:spPr>
      </p:pic>
      <p:pic>
        <p:nvPicPr>
          <p:cNvPr id="13" name="Picture 2" descr="Hình ảnh Khăn Quàng đỏ Giáo Viên Học Sinh Ngày Giáo Dục, đồng Phục Học Sinh,  Cô Bé, Học Hỏi Vector và PNG với nền trong suốt để tải xuống miễn phí">
            <a:extLst>
              <a:ext uri="{FF2B5EF4-FFF2-40B4-BE49-F238E27FC236}">
                <a16:creationId xmlns="" xmlns:a16="http://schemas.microsoft.com/office/drawing/2014/main" id="{31F61063-D8DF-4FA5-B7F0-1A7873CE7D2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53906" y1="45630" x2="44688" y2="65333"/>
                        <a14:foregroundMark x1="40938" y1="50963" x2="48906" y2="52889"/>
                        <a14:foregroundMark x1="45625" y1="52889" x2="45938" y2="56444"/>
                        <a14:foregroundMark x1="44375" y1="49481" x2="44219" y2="56444"/>
                        <a14:foregroundMark x1="53906" y1="51704" x2="53594" y2="56741"/>
                        <a14:foregroundMark x1="54375" y1="50074" x2="53438" y2="53926"/>
                        <a14:foregroundMark x1="54844" y1="52741" x2="59688" y2="53037"/>
                        <a14:foregroundMark x1="42656" y1="55704" x2="41406" y2="60000"/>
                        <a14:foregroundMark x1="56719" y1="56296" x2="56563" y2="58074"/>
                        <a14:foregroundMark x1="55000" y1="51556" x2="59219" y2="51852"/>
                        <a14:foregroundMark x1="40938" y1="72889" x2="35156" y2="78963"/>
                        <a14:foregroundMark x1="34688" y1="75852" x2="39531" y2="72889"/>
                        <a14:foregroundMark x1="51563" y1="75556" x2="52031" y2="82370"/>
                        <a14:foregroundMark x1="54219" y1="82222" x2="55156" y2="82222"/>
                      </a14:backgroundRemoval>
                    </a14:imgEffect>
                  </a14:imgLayer>
                </a14:imgProps>
              </a:ext>
              <a:ext uri="{28A0092B-C50C-407E-A947-70E740481C1C}">
                <a14:useLocalDpi xmlns:a14="http://schemas.microsoft.com/office/drawing/2010/main" val="0"/>
              </a:ext>
            </a:extLst>
          </a:blip>
          <a:srcRect l="24500" t="13464" r="23000" b="11869"/>
          <a:stretch/>
        </p:blipFill>
        <p:spPr bwMode="auto">
          <a:xfrm>
            <a:off x="569040" y="4256316"/>
            <a:ext cx="1676400" cy="251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09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80">
                                          <p:stCondLst>
                                            <p:cond delay="0"/>
                                          </p:stCondLst>
                                        </p:cTn>
                                        <p:tgtEl>
                                          <p:spTgt spid="10"/>
                                        </p:tgtEl>
                                      </p:cBhvr>
                                    </p:animEffect>
                                    <p:anim calcmode="lin" valueType="num">
                                      <p:cBhvr>
                                        <p:cTn id="3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7" dur="26">
                                          <p:stCondLst>
                                            <p:cond delay="650"/>
                                          </p:stCondLst>
                                        </p:cTn>
                                        <p:tgtEl>
                                          <p:spTgt spid="10"/>
                                        </p:tgtEl>
                                      </p:cBhvr>
                                      <p:to x="100000" y="60000"/>
                                    </p:animScale>
                                    <p:animScale>
                                      <p:cBhvr>
                                        <p:cTn id="38" dur="166" decel="50000">
                                          <p:stCondLst>
                                            <p:cond delay="676"/>
                                          </p:stCondLst>
                                        </p:cTn>
                                        <p:tgtEl>
                                          <p:spTgt spid="10"/>
                                        </p:tgtEl>
                                      </p:cBhvr>
                                      <p:to x="100000" y="100000"/>
                                    </p:animScale>
                                    <p:animScale>
                                      <p:cBhvr>
                                        <p:cTn id="39" dur="26">
                                          <p:stCondLst>
                                            <p:cond delay="1312"/>
                                          </p:stCondLst>
                                        </p:cTn>
                                        <p:tgtEl>
                                          <p:spTgt spid="10"/>
                                        </p:tgtEl>
                                      </p:cBhvr>
                                      <p:to x="100000" y="80000"/>
                                    </p:animScale>
                                    <p:animScale>
                                      <p:cBhvr>
                                        <p:cTn id="40" dur="166" decel="50000">
                                          <p:stCondLst>
                                            <p:cond delay="1338"/>
                                          </p:stCondLst>
                                        </p:cTn>
                                        <p:tgtEl>
                                          <p:spTgt spid="10"/>
                                        </p:tgtEl>
                                      </p:cBhvr>
                                      <p:to x="100000" y="100000"/>
                                    </p:animScale>
                                    <p:animScale>
                                      <p:cBhvr>
                                        <p:cTn id="41" dur="26">
                                          <p:stCondLst>
                                            <p:cond delay="1642"/>
                                          </p:stCondLst>
                                        </p:cTn>
                                        <p:tgtEl>
                                          <p:spTgt spid="10"/>
                                        </p:tgtEl>
                                      </p:cBhvr>
                                      <p:to x="100000" y="90000"/>
                                    </p:animScale>
                                    <p:animScale>
                                      <p:cBhvr>
                                        <p:cTn id="42" dur="166" decel="50000">
                                          <p:stCondLst>
                                            <p:cond delay="1668"/>
                                          </p:stCondLst>
                                        </p:cTn>
                                        <p:tgtEl>
                                          <p:spTgt spid="10"/>
                                        </p:tgtEl>
                                      </p:cBhvr>
                                      <p:to x="100000" y="100000"/>
                                    </p:animScale>
                                    <p:animScale>
                                      <p:cBhvr>
                                        <p:cTn id="43" dur="26">
                                          <p:stCondLst>
                                            <p:cond delay="1808"/>
                                          </p:stCondLst>
                                        </p:cTn>
                                        <p:tgtEl>
                                          <p:spTgt spid="10"/>
                                        </p:tgtEl>
                                      </p:cBhvr>
                                      <p:to x="100000" y="95000"/>
                                    </p:animScale>
                                    <p:animScale>
                                      <p:cBhvr>
                                        <p:cTn id="44" dur="166" decel="50000">
                                          <p:stCondLst>
                                            <p:cond delay="1834"/>
                                          </p:stCondLst>
                                        </p:cTn>
                                        <p:tgtEl>
                                          <p:spTgt spid="10"/>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80">
                                          <p:stCondLst>
                                            <p:cond delay="0"/>
                                          </p:stCondLst>
                                        </p:cTn>
                                        <p:tgtEl>
                                          <p:spTgt spid="11"/>
                                        </p:tgtEl>
                                      </p:cBhvr>
                                    </p:animEffect>
                                    <p:anim calcmode="lin" valueType="num">
                                      <p:cBhvr>
                                        <p:cTn id="4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3" dur="26">
                                          <p:stCondLst>
                                            <p:cond delay="650"/>
                                          </p:stCondLst>
                                        </p:cTn>
                                        <p:tgtEl>
                                          <p:spTgt spid="11"/>
                                        </p:tgtEl>
                                      </p:cBhvr>
                                      <p:to x="100000" y="60000"/>
                                    </p:animScale>
                                    <p:animScale>
                                      <p:cBhvr>
                                        <p:cTn id="54" dur="166" decel="50000">
                                          <p:stCondLst>
                                            <p:cond delay="676"/>
                                          </p:stCondLst>
                                        </p:cTn>
                                        <p:tgtEl>
                                          <p:spTgt spid="11"/>
                                        </p:tgtEl>
                                      </p:cBhvr>
                                      <p:to x="100000" y="100000"/>
                                    </p:animScale>
                                    <p:animScale>
                                      <p:cBhvr>
                                        <p:cTn id="55" dur="26">
                                          <p:stCondLst>
                                            <p:cond delay="1312"/>
                                          </p:stCondLst>
                                        </p:cTn>
                                        <p:tgtEl>
                                          <p:spTgt spid="11"/>
                                        </p:tgtEl>
                                      </p:cBhvr>
                                      <p:to x="100000" y="80000"/>
                                    </p:animScale>
                                    <p:animScale>
                                      <p:cBhvr>
                                        <p:cTn id="56" dur="166" decel="50000">
                                          <p:stCondLst>
                                            <p:cond delay="1338"/>
                                          </p:stCondLst>
                                        </p:cTn>
                                        <p:tgtEl>
                                          <p:spTgt spid="11"/>
                                        </p:tgtEl>
                                      </p:cBhvr>
                                      <p:to x="100000" y="100000"/>
                                    </p:animScale>
                                    <p:animScale>
                                      <p:cBhvr>
                                        <p:cTn id="57" dur="26">
                                          <p:stCondLst>
                                            <p:cond delay="1642"/>
                                          </p:stCondLst>
                                        </p:cTn>
                                        <p:tgtEl>
                                          <p:spTgt spid="11"/>
                                        </p:tgtEl>
                                      </p:cBhvr>
                                      <p:to x="100000" y="90000"/>
                                    </p:animScale>
                                    <p:animScale>
                                      <p:cBhvr>
                                        <p:cTn id="58" dur="166" decel="50000">
                                          <p:stCondLst>
                                            <p:cond delay="1668"/>
                                          </p:stCondLst>
                                        </p:cTn>
                                        <p:tgtEl>
                                          <p:spTgt spid="11"/>
                                        </p:tgtEl>
                                      </p:cBhvr>
                                      <p:to x="100000" y="100000"/>
                                    </p:animScale>
                                    <p:animScale>
                                      <p:cBhvr>
                                        <p:cTn id="59" dur="26">
                                          <p:stCondLst>
                                            <p:cond delay="1808"/>
                                          </p:stCondLst>
                                        </p:cTn>
                                        <p:tgtEl>
                                          <p:spTgt spid="11"/>
                                        </p:tgtEl>
                                      </p:cBhvr>
                                      <p:to x="100000" y="95000"/>
                                    </p:animScale>
                                    <p:animScale>
                                      <p:cBhvr>
                                        <p:cTn id="6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ình Bầu dục 3">
            <a:extLst>
              <a:ext uri="{FF2B5EF4-FFF2-40B4-BE49-F238E27FC236}">
                <a16:creationId xmlns="" xmlns:a16="http://schemas.microsoft.com/office/drawing/2014/main" id="{537E4CAA-5D88-4AE2-9D00-503BAC6D8A59}"/>
              </a:ext>
            </a:extLst>
          </p:cNvPr>
          <p:cNvSpPr/>
          <p:nvPr/>
        </p:nvSpPr>
        <p:spPr>
          <a:xfrm>
            <a:off x="583098" y="463826"/>
            <a:ext cx="596348" cy="86139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a:t>
            </a:r>
          </a:p>
        </p:txBody>
      </p:sp>
      <p:sp>
        <p:nvSpPr>
          <p:cNvPr id="5" name="Hình chữ nhật: Góc Tròn 4">
            <a:extLst>
              <a:ext uri="{FF2B5EF4-FFF2-40B4-BE49-F238E27FC236}">
                <a16:creationId xmlns="" xmlns:a16="http://schemas.microsoft.com/office/drawing/2014/main" id="{8B71AC0E-8E82-44EC-9AF8-973D6B3BACCF}"/>
              </a:ext>
            </a:extLst>
          </p:cNvPr>
          <p:cNvSpPr/>
          <p:nvPr/>
        </p:nvSpPr>
        <p:spPr>
          <a:xfrm>
            <a:off x="437322" y="1698492"/>
            <a:ext cx="5194851" cy="107120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chemeClr val="tx1"/>
                </a:solidFill>
                <a:latin typeface="Arial" panose="020B0604020202020204" pitchFamily="34" charset="0"/>
                <a:cs typeface="Arial" panose="020B0604020202020204" pitchFamily="34" charset="0"/>
              </a:rPr>
              <a:t>c) - Bài hát là lời của ai nói về ai?</a:t>
            </a:r>
          </a:p>
        </p:txBody>
      </p:sp>
      <p:sp>
        <p:nvSpPr>
          <p:cNvPr id="6" name="Hộp Văn bản 5">
            <a:extLst>
              <a:ext uri="{FF2B5EF4-FFF2-40B4-BE49-F238E27FC236}">
                <a16:creationId xmlns="" xmlns:a16="http://schemas.microsoft.com/office/drawing/2014/main" id="{A5BE3C45-30FF-4777-A6C8-9AC2BE534B6A}"/>
              </a:ext>
            </a:extLst>
          </p:cNvPr>
          <p:cNvSpPr txBox="1"/>
          <p:nvPr/>
        </p:nvSpPr>
        <p:spPr>
          <a:xfrm>
            <a:off x="1524000" y="596348"/>
            <a:ext cx="5830957"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Nội dung bài hát:</a:t>
            </a:r>
          </a:p>
        </p:txBody>
      </p:sp>
      <p:sp>
        <p:nvSpPr>
          <p:cNvPr id="7" name="Hình chữ nhật: Góc Tròn 6">
            <a:extLst>
              <a:ext uri="{FF2B5EF4-FFF2-40B4-BE49-F238E27FC236}">
                <a16:creationId xmlns="" xmlns:a16="http://schemas.microsoft.com/office/drawing/2014/main" id="{26D94A4A-84C4-4530-8188-B9BF4D1A9C87}"/>
              </a:ext>
            </a:extLst>
          </p:cNvPr>
          <p:cNvSpPr/>
          <p:nvPr/>
        </p:nvSpPr>
        <p:spPr>
          <a:xfrm>
            <a:off x="6374297" y="1603516"/>
            <a:ext cx="5380382" cy="13369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chemeClr val="tx1"/>
                </a:solidFill>
                <a:latin typeface="Arial" panose="020B0604020202020204" pitchFamily="34" charset="0"/>
                <a:cs typeface="Arial" panose="020B0604020202020204" pitchFamily="34" charset="0"/>
              </a:rPr>
              <a:t>c) Bài hát là lời kể của một bạn nhỏ về bà mình.</a:t>
            </a:r>
          </a:p>
        </p:txBody>
      </p:sp>
      <p:cxnSp>
        <p:nvCxnSpPr>
          <p:cNvPr id="8" name="Đường kết nối Mũi tên Thẳng 7">
            <a:extLst>
              <a:ext uri="{FF2B5EF4-FFF2-40B4-BE49-F238E27FC236}">
                <a16:creationId xmlns="" xmlns:a16="http://schemas.microsoft.com/office/drawing/2014/main" id="{D19817B0-8ADB-44D2-8276-2FC3475BB587}"/>
              </a:ext>
            </a:extLst>
          </p:cNvPr>
          <p:cNvCxnSpPr>
            <a:cxnSpLocks/>
          </p:cNvCxnSpPr>
          <p:nvPr/>
        </p:nvCxnSpPr>
        <p:spPr>
          <a:xfrm>
            <a:off x="5751443" y="2223042"/>
            <a:ext cx="47708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1" name="Picture 2">
            <a:extLst>
              <a:ext uri="{FF2B5EF4-FFF2-40B4-BE49-F238E27FC236}">
                <a16:creationId xmlns="" xmlns:a16="http://schemas.microsoft.com/office/drawing/2014/main" id="{166419E0-A995-4685-8370-7706411513F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83098" y="4386299"/>
            <a:ext cx="2716561" cy="247170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Hình chữ nhật: Góc Tròn 12">
            <a:extLst>
              <a:ext uri="{FF2B5EF4-FFF2-40B4-BE49-F238E27FC236}">
                <a16:creationId xmlns="" xmlns:a16="http://schemas.microsoft.com/office/drawing/2014/main" id="{CC9D4F6C-9F72-4AA2-B7FD-B5B9BDBF0103}"/>
              </a:ext>
            </a:extLst>
          </p:cNvPr>
          <p:cNvSpPr/>
          <p:nvPr/>
        </p:nvSpPr>
        <p:spPr>
          <a:xfrm>
            <a:off x="437321" y="3024636"/>
            <a:ext cx="5194851" cy="13616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chemeClr val="tx1"/>
                </a:solidFill>
                <a:latin typeface="Arial" panose="020B0604020202020204" pitchFamily="34" charset="0"/>
                <a:cs typeface="Arial" panose="020B0604020202020204" pitchFamily="34" charset="0"/>
              </a:rPr>
              <a:t>- Bà kể cho cháu nghe những chuyện gì?</a:t>
            </a:r>
          </a:p>
        </p:txBody>
      </p:sp>
      <p:cxnSp>
        <p:nvCxnSpPr>
          <p:cNvPr id="14" name="Đường kết nối Mũi tên Thẳng 13">
            <a:extLst>
              <a:ext uri="{FF2B5EF4-FFF2-40B4-BE49-F238E27FC236}">
                <a16:creationId xmlns="" xmlns:a16="http://schemas.microsoft.com/office/drawing/2014/main" id="{0BFF20D9-2310-4034-BB3B-D0CBD4188C21}"/>
              </a:ext>
            </a:extLst>
          </p:cNvPr>
          <p:cNvCxnSpPr>
            <a:cxnSpLocks/>
          </p:cNvCxnSpPr>
          <p:nvPr/>
        </p:nvCxnSpPr>
        <p:spPr>
          <a:xfrm>
            <a:off x="5751443" y="3424192"/>
            <a:ext cx="477080" cy="4586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Hình chữ nhật: Góc Tròn 14">
            <a:extLst>
              <a:ext uri="{FF2B5EF4-FFF2-40B4-BE49-F238E27FC236}">
                <a16:creationId xmlns="" xmlns:a16="http://schemas.microsoft.com/office/drawing/2014/main" id="{70DF88C2-14AF-4C51-BADE-DB6763190513}"/>
              </a:ext>
            </a:extLst>
          </p:cNvPr>
          <p:cNvSpPr/>
          <p:nvPr/>
        </p:nvSpPr>
        <p:spPr>
          <a:xfrm>
            <a:off x="6374297" y="3251917"/>
            <a:ext cx="5380382" cy="314887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chemeClr val="tx1"/>
                </a:solidFill>
                <a:latin typeface="Arial" panose="020B0604020202020204" pitchFamily="34" charset="0"/>
                <a:cs typeface="Arial" panose="020B0604020202020204" pitchFamily="34" charset="0"/>
              </a:rPr>
              <a:t>-Bà kể cho cháu nghe bao câu chuyện ngày x</a:t>
            </a:r>
            <a:r>
              <a:rPr lang="vi-VN" sz="3600">
                <a:solidFill>
                  <a:schemeClr val="tx1"/>
                </a:solidFill>
                <a:latin typeface="Arial" panose="020B0604020202020204" pitchFamily="34" charset="0"/>
                <a:cs typeface="Arial" panose="020B0604020202020204" pitchFamily="34" charset="0"/>
              </a:rPr>
              <a:t>ư</a:t>
            </a:r>
            <a:r>
              <a:rPr lang="en-US" sz="3600">
                <a:solidFill>
                  <a:schemeClr val="tx1"/>
                </a:solidFill>
                <a:latin typeface="Arial" panose="020B0604020202020204" pitchFamily="34" charset="0"/>
                <a:cs typeface="Arial" panose="020B0604020202020204" pitchFamily="34" charset="0"/>
              </a:rPr>
              <a:t>a. Có Thạch Sanh dũng cảm, có cô Tấm chăm ngoan.</a:t>
            </a:r>
          </a:p>
        </p:txBody>
      </p:sp>
    </p:spTree>
    <p:extLst>
      <p:ext uri="{BB962C8B-B14F-4D97-AF65-F5344CB8AC3E}">
        <p14:creationId xmlns:p14="http://schemas.microsoft.com/office/powerpoint/2010/main" val="165300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45"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ình Bầu dục 3">
            <a:extLst>
              <a:ext uri="{FF2B5EF4-FFF2-40B4-BE49-F238E27FC236}">
                <a16:creationId xmlns="" xmlns:a16="http://schemas.microsoft.com/office/drawing/2014/main" id="{537E4CAA-5D88-4AE2-9D00-503BAC6D8A59}"/>
              </a:ext>
            </a:extLst>
          </p:cNvPr>
          <p:cNvSpPr/>
          <p:nvPr/>
        </p:nvSpPr>
        <p:spPr>
          <a:xfrm>
            <a:off x="583098" y="463826"/>
            <a:ext cx="596348" cy="86139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a:t>
            </a:r>
          </a:p>
        </p:txBody>
      </p:sp>
      <p:sp>
        <p:nvSpPr>
          <p:cNvPr id="5" name="Hình chữ nhật: Góc Tròn 4">
            <a:extLst>
              <a:ext uri="{FF2B5EF4-FFF2-40B4-BE49-F238E27FC236}">
                <a16:creationId xmlns="" xmlns:a16="http://schemas.microsoft.com/office/drawing/2014/main" id="{8B71AC0E-8E82-44EC-9AF8-973D6B3BACCF}"/>
              </a:ext>
            </a:extLst>
          </p:cNvPr>
          <p:cNvSpPr/>
          <p:nvPr/>
        </p:nvSpPr>
        <p:spPr>
          <a:xfrm>
            <a:off x="318053" y="1763454"/>
            <a:ext cx="5194851" cy="260186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chemeClr val="tx1"/>
                </a:solidFill>
                <a:latin typeface="Arial" panose="020B0604020202020204" pitchFamily="34" charset="0"/>
                <a:cs typeface="Arial" panose="020B0604020202020204" pitchFamily="34" charset="0"/>
              </a:rPr>
              <a:t> - Tìm một hình ảnh đẹp nói lên cảm nghĩ của bạn nhỏ khi nghe bà kể chuyện.</a:t>
            </a:r>
          </a:p>
        </p:txBody>
      </p:sp>
      <p:sp>
        <p:nvSpPr>
          <p:cNvPr id="6" name="Hộp Văn bản 5">
            <a:extLst>
              <a:ext uri="{FF2B5EF4-FFF2-40B4-BE49-F238E27FC236}">
                <a16:creationId xmlns="" xmlns:a16="http://schemas.microsoft.com/office/drawing/2014/main" id="{A5BE3C45-30FF-4777-A6C8-9AC2BE534B6A}"/>
              </a:ext>
            </a:extLst>
          </p:cNvPr>
          <p:cNvSpPr txBox="1"/>
          <p:nvPr/>
        </p:nvSpPr>
        <p:spPr>
          <a:xfrm>
            <a:off x="1524000" y="596348"/>
            <a:ext cx="5830957"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Nội dung bài hát:</a:t>
            </a:r>
          </a:p>
        </p:txBody>
      </p:sp>
      <p:sp>
        <p:nvSpPr>
          <p:cNvPr id="7" name="Hình chữ nhật: Góc Tròn 6">
            <a:extLst>
              <a:ext uri="{FF2B5EF4-FFF2-40B4-BE49-F238E27FC236}">
                <a16:creationId xmlns="" xmlns:a16="http://schemas.microsoft.com/office/drawing/2014/main" id="{26D94A4A-84C4-4530-8188-B9BF4D1A9C87}"/>
              </a:ext>
            </a:extLst>
          </p:cNvPr>
          <p:cNvSpPr/>
          <p:nvPr/>
        </p:nvSpPr>
        <p:spPr>
          <a:xfrm>
            <a:off x="6374297" y="1417986"/>
            <a:ext cx="5380382" cy="5049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Tx/>
              <a:buChar char="-"/>
            </a:pPr>
            <a:r>
              <a:rPr lang="en-US" sz="3600">
                <a:solidFill>
                  <a:schemeClr val="tx1"/>
                </a:solidFill>
                <a:latin typeface="Arial" panose="020B0604020202020204" pitchFamily="34" charset="0"/>
                <a:cs typeface="Arial" panose="020B0604020202020204" pitchFamily="34" charset="0"/>
              </a:rPr>
              <a:t>Bà là v</a:t>
            </a:r>
            <a:r>
              <a:rPr lang="vi-VN" sz="3600">
                <a:solidFill>
                  <a:schemeClr val="tx1"/>
                </a:solidFill>
                <a:latin typeface="Arial" panose="020B0604020202020204" pitchFamily="34" charset="0"/>
                <a:cs typeface="Arial" panose="020B0604020202020204" pitchFamily="34" charset="0"/>
              </a:rPr>
              <a:t>ư</a:t>
            </a:r>
            <a:r>
              <a:rPr lang="en-US" sz="3600">
                <a:solidFill>
                  <a:schemeClr val="tx1"/>
                </a:solidFill>
                <a:latin typeface="Arial" panose="020B0604020202020204" pitchFamily="34" charset="0"/>
                <a:cs typeface="Arial" panose="020B0604020202020204" pitchFamily="34" charset="0"/>
              </a:rPr>
              <a:t>ờn cổ tích, là bóng mát tuổi th</a:t>
            </a:r>
            <a:r>
              <a:rPr lang="vi-VN" sz="3600">
                <a:solidFill>
                  <a:schemeClr val="tx1"/>
                </a:solidFill>
                <a:latin typeface="Arial" panose="020B0604020202020204" pitchFamily="34" charset="0"/>
                <a:cs typeface="Arial" panose="020B0604020202020204" pitchFamily="34" charset="0"/>
              </a:rPr>
              <a:t>ơ</a:t>
            </a:r>
            <a:r>
              <a:rPr lang="en-US" sz="3600">
                <a:solidFill>
                  <a:schemeClr val="tx1"/>
                </a:solidFill>
                <a:latin typeface="Arial" panose="020B0604020202020204" pitchFamily="34" charset="0"/>
                <a:cs typeface="Arial" panose="020B0604020202020204" pitchFamily="34" charset="0"/>
              </a:rPr>
              <a:t>. Cháu nằm nghe bà kể, ngỡ vào giấc mộng m</a:t>
            </a:r>
            <a:r>
              <a:rPr lang="vi-VN" sz="3600">
                <a:solidFill>
                  <a:schemeClr val="tx1"/>
                </a:solidFill>
                <a:latin typeface="Arial" panose="020B0604020202020204" pitchFamily="34" charset="0"/>
                <a:cs typeface="Arial" panose="020B0604020202020204" pitchFamily="34" charset="0"/>
              </a:rPr>
              <a:t>ơ</a:t>
            </a:r>
            <a:r>
              <a:rPr lang="en-US" sz="3600">
                <a:solidFill>
                  <a:schemeClr val="tx1"/>
                </a:solidFill>
                <a:latin typeface="Arial" panose="020B0604020202020204" pitchFamily="34" charset="0"/>
                <a:cs typeface="Arial" panose="020B0604020202020204" pitchFamily="34" charset="0"/>
              </a:rPr>
              <a:t>.</a:t>
            </a:r>
          </a:p>
          <a:p>
            <a:pPr marL="571500" indent="-571500" algn="just">
              <a:buFontTx/>
              <a:buChar char="-"/>
            </a:pPr>
            <a:r>
              <a:rPr lang="en-US" sz="3600">
                <a:solidFill>
                  <a:schemeClr val="tx1"/>
                </a:solidFill>
                <a:latin typeface="Arial" panose="020B0604020202020204" pitchFamily="34" charset="0"/>
                <a:cs typeface="Arial" panose="020B0604020202020204" pitchFamily="34" charset="0"/>
              </a:rPr>
              <a:t>Cháu nằm nghe bà kể, đi vào giấc thần tiên.</a:t>
            </a:r>
          </a:p>
        </p:txBody>
      </p:sp>
      <p:cxnSp>
        <p:nvCxnSpPr>
          <p:cNvPr id="8" name="Đường kết nối Mũi tên Thẳng 7">
            <a:extLst>
              <a:ext uri="{FF2B5EF4-FFF2-40B4-BE49-F238E27FC236}">
                <a16:creationId xmlns="" xmlns:a16="http://schemas.microsoft.com/office/drawing/2014/main" id="{D19817B0-8ADB-44D2-8276-2FC3475BB587}"/>
              </a:ext>
            </a:extLst>
          </p:cNvPr>
          <p:cNvCxnSpPr>
            <a:cxnSpLocks/>
          </p:cNvCxnSpPr>
          <p:nvPr/>
        </p:nvCxnSpPr>
        <p:spPr>
          <a:xfrm>
            <a:off x="5751443" y="2223042"/>
            <a:ext cx="47708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1" name="Picture 2">
            <a:extLst>
              <a:ext uri="{FF2B5EF4-FFF2-40B4-BE49-F238E27FC236}">
                <a16:creationId xmlns="" xmlns:a16="http://schemas.microsoft.com/office/drawing/2014/main" id="{166419E0-A995-4685-8370-7706411513F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83098" y="4386299"/>
            <a:ext cx="2716561" cy="247170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29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ình Bầu dục 3">
            <a:extLst>
              <a:ext uri="{FF2B5EF4-FFF2-40B4-BE49-F238E27FC236}">
                <a16:creationId xmlns="" xmlns:a16="http://schemas.microsoft.com/office/drawing/2014/main" id="{537E4CAA-5D88-4AE2-9D00-503BAC6D8A59}"/>
              </a:ext>
            </a:extLst>
          </p:cNvPr>
          <p:cNvSpPr/>
          <p:nvPr/>
        </p:nvSpPr>
        <p:spPr>
          <a:xfrm>
            <a:off x="583098" y="463826"/>
            <a:ext cx="596348" cy="861391"/>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a:t>
            </a:r>
          </a:p>
        </p:txBody>
      </p:sp>
      <p:sp>
        <p:nvSpPr>
          <p:cNvPr id="5" name="Hình chữ nhật: Góc Tròn 4">
            <a:extLst>
              <a:ext uri="{FF2B5EF4-FFF2-40B4-BE49-F238E27FC236}">
                <a16:creationId xmlns="" xmlns:a16="http://schemas.microsoft.com/office/drawing/2014/main" id="{8B71AC0E-8E82-44EC-9AF8-973D6B3BACCF}"/>
              </a:ext>
            </a:extLst>
          </p:cNvPr>
          <p:cNvSpPr/>
          <p:nvPr/>
        </p:nvSpPr>
        <p:spPr>
          <a:xfrm>
            <a:off x="437322" y="1698492"/>
            <a:ext cx="9952382" cy="107120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chemeClr val="tx1"/>
                </a:solidFill>
                <a:latin typeface="Arial" panose="020B0604020202020204" pitchFamily="34" charset="0"/>
                <a:cs typeface="Arial" panose="020B0604020202020204" pitchFamily="34" charset="0"/>
              </a:rPr>
              <a:t>d) Nhắc lại hoặc hát lại một câu em thích. </a:t>
            </a:r>
          </a:p>
        </p:txBody>
      </p:sp>
      <p:sp>
        <p:nvSpPr>
          <p:cNvPr id="6" name="Hộp Văn bản 5">
            <a:extLst>
              <a:ext uri="{FF2B5EF4-FFF2-40B4-BE49-F238E27FC236}">
                <a16:creationId xmlns="" xmlns:a16="http://schemas.microsoft.com/office/drawing/2014/main" id="{A5BE3C45-30FF-4777-A6C8-9AC2BE534B6A}"/>
              </a:ext>
            </a:extLst>
          </p:cNvPr>
          <p:cNvSpPr txBox="1"/>
          <p:nvPr/>
        </p:nvSpPr>
        <p:spPr>
          <a:xfrm>
            <a:off x="1524000" y="596348"/>
            <a:ext cx="5830957"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Nội dung bài hát:</a:t>
            </a:r>
          </a:p>
        </p:txBody>
      </p:sp>
      <p:pic>
        <p:nvPicPr>
          <p:cNvPr id="12" name="Hình ảnh 11">
            <a:extLst>
              <a:ext uri="{FF2B5EF4-FFF2-40B4-BE49-F238E27FC236}">
                <a16:creationId xmlns="" xmlns:a16="http://schemas.microsoft.com/office/drawing/2014/main" id="{4C168B51-958E-4EA3-A8C6-0E561D59D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7895" y="4088300"/>
            <a:ext cx="3304492" cy="2463962"/>
          </a:xfrm>
          <a:prstGeom prst="rect">
            <a:avLst/>
          </a:prstGeom>
        </p:spPr>
      </p:pic>
      <p:sp>
        <p:nvSpPr>
          <p:cNvPr id="16" name="Hình chữ nhật: Góc Tròn 15">
            <a:extLst>
              <a:ext uri="{FF2B5EF4-FFF2-40B4-BE49-F238E27FC236}">
                <a16:creationId xmlns="" xmlns:a16="http://schemas.microsoft.com/office/drawing/2014/main" id="{CEB1A88A-D39F-40B2-952F-2B44B4F24DE4}"/>
              </a:ext>
            </a:extLst>
          </p:cNvPr>
          <p:cNvSpPr/>
          <p:nvPr/>
        </p:nvSpPr>
        <p:spPr>
          <a:xfrm>
            <a:off x="437322" y="2893396"/>
            <a:ext cx="9952382" cy="107120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chemeClr val="tx1"/>
                </a:solidFill>
                <a:latin typeface="Arial" panose="020B0604020202020204" pitchFamily="34" charset="0"/>
                <a:cs typeface="Arial" panose="020B0604020202020204" pitchFamily="34" charset="0"/>
              </a:rPr>
              <a:t>* Các em có thích bài hát này không? Vì sao?</a:t>
            </a:r>
          </a:p>
        </p:txBody>
      </p:sp>
    </p:spTree>
    <p:extLst>
      <p:ext uri="{BB962C8B-B14F-4D97-AF65-F5344CB8AC3E}">
        <p14:creationId xmlns:p14="http://schemas.microsoft.com/office/powerpoint/2010/main" val="267953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38528" y="1431985"/>
            <a:ext cx="7278625" cy="707886"/>
          </a:xfrm>
          <a:prstGeom prst="rect">
            <a:avLst/>
          </a:prstGeom>
          <a:noFill/>
        </p:spPr>
        <p:txBody>
          <a:bodyPr wrap="square" rtlCol="0">
            <a:spAutoFit/>
          </a:bodyPr>
          <a:lstStyle/>
          <a:p>
            <a:r>
              <a:rPr lang="en-US" sz="4000" dirty="0" err="1" smtClean="0"/>
              <a:t>Nghe</a:t>
            </a:r>
            <a:r>
              <a:rPr lang="en-US" sz="4000" dirty="0" smtClean="0"/>
              <a:t> </a:t>
            </a:r>
            <a:r>
              <a:rPr lang="en-US" sz="4000" dirty="0" err="1" smtClean="0"/>
              <a:t>lại</a:t>
            </a:r>
            <a:r>
              <a:rPr lang="en-US" sz="4000" dirty="0" smtClean="0"/>
              <a:t> video </a:t>
            </a:r>
            <a:r>
              <a:rPr lang="en-US" sz="4000" dirty="0" err="1" smtClean="0"/>
              <a:t>bài</a:t>
            </a:r>
            <a:r>
              <a:rPr lang="en-US" sz="4000" dirty="0" smtClean="0"/>
              <a:t> </a:t>
            </a:r>
            <a:r>
              <a:rPr lang="en-US" sz="4000" dirty="0" err="1" smtClean="0"/>
              <a:t>hát</a:t>
            </a:r>
            <a:r>
              <a:rPr lang="en-US" sz="4000" dirty="0" smtClean="0"/>
              <a:t> </a:t>
            </a:r>
            <a:r>
              <a:rPr lang="en-US" sz="4000" dirty="0" err="1" smtClean="0"/>
              <a:t>Bà</a:t>
            </a:r>
            <a:r>
              <a:rPr lang="en-US" sz="4000" dirty="0" smtClean="0"/>
              <a:t> </a:t>
            </a:r>
            <a:r>
              <a:rPr lang="en-US" sz="4000" dirty="0" err="1" smtClean="0"/>
              <a:t>cháu</a:t>
            </a:r>
            <a:endParaRPr lang="en-US" sz="4000" dirty="0"/>
          </a:p>
        </p:txBody>
      </p:sp>
    </p:spTree>
    <p:extLst>
      <p:ext uri="{BB962C8B-B14F-4D97-AF65-F5344CB8AC3E}">
        <p14:creationId xmlns:p14="http://schemas.microsoft.com/office/powerpoint/2010/main" val="4147372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TotalTime>
  <Words>280</Words>
  <Application>Microsoft Office PowerPoint</Application>
  <PresentationFormat>Custom</PresentationFormat>
  <Paragraphs>37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UTM Avo</vt:lpstr>
      <vt:lpstr>Times New Roman</vt:lpstr>
      <vt:lpstr>Office Theme</vt:lpstr>
      <vt:lpstr>TUẦN 12- TIẾT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59</cp:revision>
  <dcterms:created xsi:type="dcterms:W3CDTF">2021-11-01T08:16:43Z</dcterms:created>
  <dcterms:modified xsi:type="dcterms:W3CDTF">2025-11-23T14:09:32Z</dcterms:modified>
</cp:coreProperties>
</file>