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77" r:id="rId3"/>
    <p:sldId id="279" r:id="rId4"/>
    <p:sldId id="304" r:id="rId5"/>
    <p:sldId id="280" r:id="rId6"/>
    <p:sldId id="281" r:id="rId7"/>
    <p:sldId id="282" r:id="rId8"/>
    <p:sldId id="283" r:id="rId9"/>
    <p:sldId id="284" r:id="rId10"/>
    <p:sldId id="287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>
        <p:scale>
          <a:sx n="79" d="100"/>
          <a:sy n="79" d="100"/>
        </p:scale>
        <p:origin x="-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52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8644C23-6EAC-490C-A720-65A1C3E914A9}"/>
              </a:ext>
            </a:extLst>
          </p:cNvPr>
          <p:cNvSpPr/>
          <p:nvPr/>
        </p:nvSpPr>
        <p:spPr>
          <a:xfrm>
            <a:off x="2346591" y="2489812"/>
            <a:ext cx="7348251" cy="2104222"/>
          </a:xfrm>
          <a:prstGeom prst="roundRect">
            <a:avLst/>
          </a:prstGeom>
          <a:solidFill>
            <a:srgbClr val="FF8119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261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 3: EM Ở NHÀ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716" y="3193007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12: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738592" y="181195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309534" y="628964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D66C422A-8CE8-4A0E-A5E4-E87068AE0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942"/>
            <a:ext cx="12192000" cy="6270897"/>
          </a:xfrm>
          <a:prstGeom prst="rect">
            <a:avLst/>
          </a:prstGeom>
        </p:spPr>
      </p:pic>
      <p:pic>
        <p:nvPicPr>
          <p:cNvPr id="8194" name="Picture 2" descr="Ghim của 오영희 trên I love | Bàn tay, Trái tim, Nghệ thuật ảo giá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1" y="584200"/>
            <a:ext cx="3180431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7496" y="656035"/>
            <a:ext cx="8404105" cy="307776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96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 tay </a:t>
            </a:r>
          </a:p>
          <a:p>
            <a:pPr algn="ctr"/>
            <a:r>
              <a:rPr lang="vi-VN" sz="96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</a:t>
            </a:r>
            <a:endParaRPr lang="en-US" sz="9600" b="1" spc="6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3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86" y="560264"/>
            <a:ext cx="10377714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67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chụp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67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Giới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bạn.</a:t>
            </a:r>
            <a:endParaRPr lang="vi-VN" sz="2667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" y="1745338"/>
            <a:ext cx="3649249" cy="266368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73" y="1724450"/>
            <a:ext cx="3966028" cy="267587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" t="3604" r="3256"/>
          <a:stretch/>
        </p:blipFill>
        <p:spPr bwMode="auto">
          <a:xfrm>
            <a:off x="8128000" y="1674747"/>
            <a:ext cx="3860800" cy="273567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14286" y="4492269"/>
            <a:ext cx="9150343" cy="1836440"/>
            <a:chOff x="1345071" y="1123319"/>
            <a:chExt cx="6351129" cy="1377330"/>
          </a:xfrm>
        </p:grpSpPr>
        <p:sp>
          <p:nvSpPr>
            <p:cNvPr id="3" name="TextBox 2"/>
            <p:cNvSpPr txBox="1"/>
            <p:nvPr/>
          </p:nvSpPr>
          <p:spPr>
            <a:xfrm>
              <a:off x="1828800" y="1200148"/>
              <a:ext cx="5867400" cy="1300501"/>
            </a:xfrm>
            <a:prstGeom prst="rect">
              <a:avLst/>
            </a:prstGeom>
            <a:noFill/>
            <a:ln w="28575">
              <a:solidFill>
                <a:srgbClr val="0099FF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buChar char="•"/>
              </a:pPr>
              <a:r>
                <a:rPr lang="en-US" sz="2667">
                  <a:latin typeface="Arial" panose="020B0604020202020204" pitchFamily="34" charset="0"/>
                  <a:cs typeface="Arial" panose="020B0604020202020204" pitchFamily="34" charset="0"/>
                </a:rPr>
                <a:t> Đó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ông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ông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ngoại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algn="ctr"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buChar char="•"/>
              </a:pPr>
              <a:r>
                <a:rPr lang="en-US" sz="2667">
                  <a:latin typeface="Arial" panose="020B0604020202020204" pitchFamily="34" charset="0"/>
                  <a:cs typeface="Arial" panose="020B0604020202020204" pitchFamily="34" charset="0"/>
                </a:rPr>
                <a:t> Ông </a:t>
              </a:r>
              <a:r>
                <a:rPr lang="en-US" sz="2667" err="1"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sz="2667">
                  <a:latin typeface="Arial" panose="020B0604020202020204" pitchFamily="34" charset="0"/>
                  <a:cs typeface="Arial" panose="020B0604020202020204" pitchFamily="34" charset="0"/>
                </a:rPr>
                <a:t> sống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riêng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algn="ctr">
                <a:spcBef>
                  <a:spcPts val="800"/>
                </a:spcBef>
                <a:spcAft>
                  <a:spcPts val="800"/>
                </a:spcAft>
                <a:buFont typeface="Arial" pitchFamily="34" charset="0"/>
                <a:buChar char="•"/>
              </a:pPr>
              <a:r>
                <a:rPr lang="en-US" sz="2667">
                  <a:latin typeface="Arial" panose="020B0604020202020204" pitchFamily="34" charset="0"/>
                  <a:cs typeface="Arial" panose="020B0604020202020204" pitchFamily="34" charset="0"/>
                </a:rPr>
                <a:t> Điều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ông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667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" name="Hexagon 3"/>
            <p:cNvSpPr/>
            <p:nvPr/>
          </p:nvSpPr>
          <p:spPr>
            <a:xfrm rot="20489689">
              <a:off x="1345071" y="1123319"/>
              <a:ext cx="1219200" cy="228600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  <a:endParaRPr lang="vi-V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Chỗ dành sẵn cho Nội dung 4">
            <a:extLst>
              <a:ext uri="{FF2B5EF4-FFF2-40B4-BE49-F238E27FC236}">
                <a16:creationId xmlns="" xmlns:a16="http://schemas.microsoft.com/office/drawing/2014/main" id="{FD2F5279-3951-47AE-A8BD-DEEE09AECE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9" y="672317"/>
            <a:ext cx="1737707" cy="6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0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F0FB873C-F9C6-4F39-A246-E90650AA0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914"/>
            <a:ext cx="12192000" cy="64370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40938" y="584201"/>
            <a:ext cx="6118020" cy="135421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8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77" y="2108201"/>
            <a:ext cx="4766187" cy="337141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152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3952" y="3311471"/>
            <a:ext cx="5082515" cy="2286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57" y="722253"/>
            <a:ext cx="3199044" cy="3732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49" y="4454471"/>
            <a:ext cx="1868707" cy="2048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4566">
            <a:off x="7960035" y="1437029"/>
            <a:ext cx="3146292" cy="31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0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29116" y="508913"/>
            <a:ext cx="37080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91086" y="1353838"/>
            <a:ext cx="4470400" cy="5427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ơi, dễ hiểu thôi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bà sinh ra bố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với kho chuyện bà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Nghìn trang còn bé nhỏ.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Tx/>
              <a:buChar char="-"/>
            </a:pP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ắng sớm, trăng chiều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bà hồn nhiên đến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từ nguồn xa xưa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Dòng sông đi gặp biển.</a:t>
            </a:r>
          </a:p>
          <a:p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mong viết thế nào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như bà kể chuyện.</a:t>
            </a:r>
          </a:p>
          <a:p>
            <a:pPr algn="r"/>
            <a:r>
              <a:rPr lang="vi-VN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Lê Văn</a:t>
            </a: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2000" y="1358145"/>
            <a:ext cx="4398028" cy="378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cặm cụi viết truyện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cả đêm cả ngày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trăm nghìn người đọc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Chắc là nhiều truyện hay.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muốn nghe bố kể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bố cười cho qua?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những lúc bố kể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không hay bằng bà?</a:t>
            </a:r>
          </a:p>
        </p:txBody>
      </p:sp>
      <p:sp>
        <p:nvSpPr>
          <p:cNvPr id="2" name="Flowchart: Terminator 1"/>
          <p:cNvSpPr/>
          <p:nvPr/>
        </p:nvSpPr>
        <p:spPr>
          <a:xfrm>
            <a:off x="14514" y="508913"/>
            <a:ext cx="2032000" cy="963375"/>
          </a:xfrm>
          <a:prstGeom prst="flowChartTerminator">
            <a:avLst/>
          </a:prstGeom>
          <a:solidFill>
            <a:srgbClr val="FF5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2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59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chinashi Kimi] 3-pun Instant no Chinmoku – Nkur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76400" y="4920336"/>
            <a:ext cx="1016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28921" y="375489"/>
            <a:ext cx="37080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1469033"/>
            <a:ext cx="4470400" cy="5427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ơi, dễ hiểu thôi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bà sinh ra bố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với kho chuyện bà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Nghìn trang còn bé nhỏ.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Tx/>
              <a:buChar char="-"/>
            </a:pP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ắng sớm, trăng chiều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bà hồn nhiên đến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từ nguồn xa xưa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Dòng sông đi gặp biển.</a:t>
            </a:r>
          </a:p>
          <a:p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mong viết thế nào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như bà kể chuyện.</a:t>
            </a:r>
          </a:p>
          <a:p>
            <a:pPr algn="r"/>
            <a:r>
              <a:rPr lang="vi-VN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Lê Văn</a:t>
            </a: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20801" y="1419985"/>
            <a:ext cx="4489321" cy="378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cặm cụi viết truyện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cả đêm cả ngày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trăm nghìn người đọc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Chắc là nhiều truyện hay.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muốn nghe bố kể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bố cười cho qua?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những lúc bố kể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không hay bằng bà?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448800" y="586440"/>
            <a:ext cx="2369632" cy="8194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sz="26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9772" y="1419984"/>
            <a:ext cx="1343638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cặm cụi </a:t>
            </a:r>
            <a:endParaRPr lang="en-US" sz="2667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200" y="1469033"/>
            <a:ext cx="4470400" cy="5427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ơi, dễ hiểu thôi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bà sinh ra bố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với </a:t>
            </a:r>
            <a:r>
              <a:rPr lang="vi-VN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chuyện 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Nghìn trang còn bé nhỏ.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Tx/>
              <a:buChar char="-"/>
            </a:pP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 sớm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trăng chiều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bà </a:t>
            </a:r>
            <a:r>
              <a:rPr lang="vi-VN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 nhiên 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từ nguồn xa xưa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Dòng sông đi gặp biển.</a:t>
            </a:r>
          </a:p>
          <a:p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mong viết thế nào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như bà kể chuyện.</a:t>
            </a:r>
          </a:p>
          <a:p>
            <a:pPr algn="r"/>
            <a:r>
              <a:rPr lang="vi-VN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Lê Văn</a:t>
            </a: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98" y="5579271"/>
            <a:ext cx="1343201" cy="122213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0590074" y="4782589"/>
            <a:ext cx="1435620" cy="1407747"/>
            <a:chOff x="1628775" y="700088"/>
            <a:chExt cx="5886450" cy="374332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775" y="700088"/>
              <a:ext cx="5886450" cy="37433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628775" y="1504950"/>
              <a:ext cx="1724025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96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ùm xùm bản quyền phim Trạng Tí: Fan &amp;#39;Thần đồng đất Việt&amp;#39; ủng hộ họa sĩ Lê  Linh | Văn hóa | Thanh Niê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3362" r="12211" b="17027"/>
          <a:stretch/>
        </p:blipFill>
        <p:spPr bwMode="auto">
          <a:xfrm>
            <a:off x="4095180" y="377078"/>
            <a:ext cx="2844800" cy="2861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73191" y="3452697"/>
            <a:ext cx="365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Cặm cụi:</a:t>
            </a:r>
            <a:r>
              <a:rPr lang="vi-VN" sz="3200" b="1" dirty="0">
                <a:latin typeface="+mj-lt"/>
                <a:cs typeface="Times New Roman" pitchFamily="18" charset="0"/>
              </a:rPr>
              <a:t> </a:t>
            </a:r>
            <a:endParaRPr lang="en-US" sz="3200" b="1" dirty="0">
              <a:latin typeface="+mj-lt"/>
              <a:cs typeface="Times New Roman" pitchFamily="18" charset="0"/>
            </a:endParaRPr>
          </a:p>
          <a:p>
            <a:pPr algn="ctr"/>
            <a:r>
              <a:rPr lang="vi-VN" sz="3200" dirty="0">
                <a:latin typeface="+mj-lt"/>
                <a:cs typeface="Times New Roman" pitchFamily="18" charset="0"/>
              </a:rPr>
              <a:t>chăm chú và mải miết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8401" y="4821103"/>
            <a:ext cx="3946809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67" b="1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Hồn nhiên:</a:t>
            </a:r>
            <a:r>
              <a:rPr lang="vi-VN" sz="2667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 </a:t>
            </a:r>
            <a:endParaRPr lang="en-US" sz="2667" b="1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vi-VN" sz="2667" dirty="0">
                <a:latin typeface="+mj-lt"/>
                <a:cs typeface="Times New Roman" pitchFamily="18" charset="0"/>
              </a:rPr>
              <a:t>biểu hiện đơn giản, chân thật, trong sáng</a:t>
            </a:r>
          </a:p>
        </p:txBody>
      </p:sp>
      <p:pic>
        <p:nvPicPr>
          <p:cNvPr id="4100" name="Picture 4" descr="Ngây thơ trong đạo và hồn nhiên trong cuộc sống - Cây nhà lá vườn - KHÍ  CÔNG DƯỠNG SINH - KHÍ CÔNG DƯỠNG S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733839"/>
            <a:ext cx="3149600" cy="30872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7318" y="1733839"/>
            <a:ext cx="3305392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 </a:t>
            </a:r>
          </a:p>
          <a:p>
            <a:pPr algn="ctr"/>
            <a:r>
              <a:rPr lang="en-US" sz="72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vi-VN" sz="7200" b="1" spc="6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8" y="3340913"/>
            <a:ext cx="4038919" cy="40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39228" y="380995"/>
            <a:ext cx="37080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4000" y="1273690"/>
            <a:ext cx="4470400" cy="5427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ơi, dễ hiểu thôi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bà sinh ra bố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với kho chuyện bà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Nghìn trang còn bé nhỏ.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Tx/>
              <a:buChar char="-"/>
            </a:pP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sắng sớm, trăng chiều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bà hồn nhiên đến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từ nguồn xa xưa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Dòng sông đi gặp biển.</a:t>
            </a:r>
          </a:p>
          <a:p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mong viết thế nào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như bà kể chuyện.</a:t>
            </a:r>
          </a:p>
          <a:p>
            <a:pPr algn="r"/>
            <a:r>
              <a:rPr lang="vi-VN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Lê Văn</a:t>
            </a: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600" y="1273690"/>
            <a:ext cx="4470400" cy="378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cặm cụi viết truyện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cả đêm cả ngày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trăm nghìn người đọc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Chắc là nhiều truyện hay.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muốn nghe bố kể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bố cười cho qua?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những lúc bố kể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không hay bằng bà?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25600" y="1375289"/>
            <a:ext cx="0" cy="154529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25600" y="3340467"/>
            <a:ext cx="0" cy="154529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78948" y="1427097"/>
            <a:ext cx="0" cy="154529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78948" y="3392275"/>
            <a:ext cx="0" cy="154529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04000" y="5512393"/>
            <a:ext cx="0" cy="7112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Terminator 1"/>
          <p:cNvSpPr/>
          <p:nvPr/>
        </p:nvSpPr>
        <p:spPr>
          <a:xfrm>
            <a:off x="516835" y="5413648"/>
            <a:ext cx="5274365" cy="1219200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chia làm mấy đoạn?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4400" y="1355296"/>
            <a:ext cx="623787" cy="5760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67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914400" y="3419011"/>
            <a:ext cx="623787" cy="5760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67" b="1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5874795" y="1273689"/>
            <a:ext cx="623787" cy="5760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426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889525" y="3419011"/>
            <a:ext cx="623787" cy="5760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426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74795" y="5384148"/>
            <a:ext cx="623787" cy="5760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vi-VN" sz="426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664817" y="5413648"/>
            <a:ext cx="4978400" cy="1219200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59745" y="366481"/>
            <a:ext cx="37080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1772" y="1410977"/>
            <a:ext cx="4470400" cy="5427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ơi, dễ hiểu thôi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bà sinh ra bố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với kho chuyện bà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Nghìn trang còn bé nhỏ.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Tx/>
              <a:buChar char="-"/>
            </a:pP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sắng sớm, trăng chiều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bà hồn nhiên đến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từ nguồn xa xưa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Dòng sông đi gặp biển.</a:t>
            </a:r>
          </a:p>
          <a:p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mong viết thế nào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như bà kể chuyện.</a:t>
            </a:r>
          </a:p>
          <a:p>
            <a:pPr algn="r"/>
            <a:r>
              <a:rPr lang="vi-VN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Lê Văn</a:t>
            </a: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3636" y="1410977"/>
            <a:ext cx="4212921" cy="378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cặm cụi viết truyện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cả đêm cả ngày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trăm nghìn người đọc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Chắc là nhiều truyện hay.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muốn nghe bố kể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bố cười cho qua?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những lúc bố kể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không hay bằng bà?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1804941" y="5465712"/>
            <a:ext cx="3860800" cy="1219200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30239"/>
            <a:ext cx="6858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52216" y="3373362"/>
            <a:ext cx="4463722" cy="135421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Đọc hiểu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>
          <a:xfrm>
            <a:off x="9529751" y="4415548"/>
            <a:ext cx="2545579" cy="24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0872" y="2461507"/>
            <a:ext cx="7889076" cy="156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99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9599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95" y="4190852"/>
            <a:ext cx="2973699" cy="2622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6" y="439622"/>
            <a:ext cx="2332439" cy="2721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35" y="4221203"/>
            <a:ext cx="3536539" cy="353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02" y="4902214"/>
            <a:ext cx="2174517" cy="21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0357" y="4762258"/>
            <a:ext cx="8650604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thắc mắc vì sao bố kể chuyện không hay bằng bà.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023" y="424540"/>
            <a:ext cx="850585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của bạn nhỏ làm công việc gì?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795" y="3424395"/>
            <a:ext cx="6923690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thắc mắc điều gì?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5795" y="2035257"/>
            <a:ext cx="5756704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của bạn nhỏ làm nhà văn.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99" b="100000" l="0" r="97087">
                        <a14:foregroundMark x1="38188" y1="69975" x2="59061" y2="74809"/>
                        <a14:foregroundMark x1="59385" y1="69720" x2="35599" y2="70738"/>
                        <a14:foregroundMark x1="44175" y1="58015" x2="55502" y2="36896"/>
                        <a14:foregroundMark x1="48706" y1="36896" x2="59547" y2="38931"/>
                        <a14:foregroundMark x1="57120" y1="54453" x2="54045" y2="86514"/>
                        <a14:foregroundMark x1="42395" y1="84478" x2="59871" y2="89313"/>
                        <a14:foregroundMark x1="58414" y1="79644" x2="61327" y2="87532"/>
                        <a14:foregroundMark x1="62945" y1="80916" x2="65696" y2="90840"/>
                        <a14:foregroundMark x1="38188" y1="77354" x2="20874" y2="83461"/>
                        <a14:foregroundMark x1="14563" y1="72010" x2="28479" y2="8753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904" y="1148797"/>
            <a:ext cx="3075720" cy="26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6" y="4302155"/>
            <a:ext cx="2716561" cy="247170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035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61167"/>
            <a:ext cx="10261600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lời bố, vì sao chuyện bà kể rất hay? Chọn ý đúng nhất: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527067" y="1803400"/>
            <a:ext cx="2313887" cy="4267200"/>
            <a:chOff x="6395300" y="1352550"/>
            <a:chExt cx="1735415" cy="3200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88" r="10548" b="6241"/>
            <a:stretch/>
          </p:blipFill>
          <p:spPr>
            <a:xfrm>
              <a:off x="6629400" y="1352550"/>
              <a:ext cx="1267216" cy="1589180"/>
            </a:xfrm>
            <a:prstGeom prst="rect">
              <a:avLst/>
            </a:prstGeom>
          </p:spPr>
        </p:pic>
        <p:sp>
          <p:nvSpPr>
            <p:cNvPr id="12" name="Freeform 11"/>
            <p:cNvSpPr/>
            <p:nvPr/>
          </p:nvSpPr>
          <p:spPr>
            <a:xfrm>
              <a:off x="7065348" y="2906038"/>
              <a:ext cx="265441" cy="375781"/>
            </a:xfrm>
            <a:custGeom>
              <a:avLst/>
              <a:gdLst>
                <a:gd name="connsiteX0" fmla="*/ 100584 w 265441"/>
                <a:gd name="connsiteY0" fmla="*/ 0 h 375781"/>
                <a:gd name="connsiteX1" fmla="*/ 263422 w 265441"/>
                <a:gd name="connsiteY1" fmla="*/ 100209 h 375781"/>
                <a:gd name="connsiteX2" fmla="*/ 375 w 265441"/>
                <a:gd name="connsiteY2" fmla="*/ 275573 h 375781"/>
                <a:gd name="connsiteX3" fmla="*/ 200792 w 265441"/>
                <a:gd name="connsiteY3" fmla="*/ 375781 h 375781"/>
                <a:gd name="connsiteX4" fmla="*/ 200792 w 265441"/>
                <a:gd name="connsiteY4" fmla="*/ 375781 h 37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441" h="375781">
                  <a:moveTo>
                    <a:pt x="100584" y="0"/>
                  </a:moveTo>
                  <a:cubicBezTo>
                    <a:pt x="190354" y="27140"/>
                    <a:pt x="280124" y="54280"/>
                    <a:pt x="263422" y="100209"/>
                  </a:cubicBezTo>
                  <a:cubicBezTo>
                    <a:pt x="246721" y="146138"/>
                    <a:pt x="10813" y="229644"/>
                    <a:pt x="375" y="275573"/>
                  </a:cubicBezTo>
                  <a:cubicBezTo>
                    <a:pt x="-10063" y="321502"/>
                    <a:pt x="200792" y="375781"/>
                    <a:pt x="200792" y="375781"/>
                  </a:cubicBezTo>
                  <a:lnTo>
                    <a:pt x="200792" y="375781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95300" y="3310414"/>
              <a:ext cx="1735415" cy="124253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Vì cả hai lí do trên.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88257" y="1803400"/>
            <a:ext cx="2313887" cy="4267200"/>
            <a:chOff x="3666192" y="1352550"/>
            <a:chExt cx="1735415" cy="3200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88" r="10548" b="6241"/>
            <a:stretch/>
          </p:blipFill>
          <p:spPr>
            <a:xfrm>
              <a:off x="3900292" y="1352550"/>
              <a:ext cx="1267216" cy="1589180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4336240" y="2906038"/>
              <a:ext cx="265441" cy="375781"/>
            </a:xfrm>
            <a:custGeom>
              <a:avLst/>
              <a:gdLst>
                <a:gd name="connsiteX0" fmla="*/ 100584 w 265441"/>
                <a:gd name="connsiteY0" fmla="*/ 0 h 375781"/>
                <a:gd name="connsiteX1" fmla="*/ 263422 w 265441"/>
                <a:gd name="connsiteY1" fmla="*/ 100209 h 375781"/>
                <a:gd name="connsiteX2" fmla="*/ 375 w 265441"/>
                <a:gd name="connsiteY2" fmla="*/ 275573 h 375781"/>
                <a:gd name="connsiteX3" fmla="*/ 200792 w 265441"/>
                <a:gd name="connsiteY3" fmla="*/ 375781 h 375781"/>
                <a:gd name="connsiteX4" fmla="*/ 200792 w 265441"/>
                <a:gd name="connsiteY4" fmla="*/ 375781 h 37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441" h="375781">
                  <a:moveTo>
                    <a:pt x="100584" y="0"/>
                  </a:moveTo>
                  <a:cubicBezTo>
                    <a:pt x="190354" y="27140"/>
                    <a:pt x="280124" y="54280"/>
                    <a:pt x="263422" y="100209"/>
                  </a:cubicBezTo>
                  <a:cubicBezTo>
                    <a:pt x="246721" y="146138"/>
                    <a:pt x="10813" y="229644"/>
                    <a:pt x="375" y="275573"/>
                  </a:cubicBezTo>
                  <a:cubicBezTo>
                    <a:pt x="-10063" y="321502"/>
                    <a:pt x="200792" y="375781"/>
                    <a:pt x="200792" y="375781"/>
                  </a:cubicBezTo>
                  <a:lnTo>
                    <a:pt x="200792" y="375781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66192" y="3310414"/>
              <a:ext cx="1735415" cy="124253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Vì bà kể chuyện rất tự nhiên.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19201" y="1741117"/>
            <a:ext cx="2313887" cy="4267200"/>
            <a:chOff x="3666192" y="1352550"/>
            <a:chExt cx="1735415" cy="3200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88" r="10548" b="6241"/>
            <a:stretch/>
          </p:blipFill>
          <p:spPr>
            <a:xfrm>
              <a:off x="3900292" y="1352550"/>
              <a:ext cx="1267216" cy="1589180"/>
            </a:xfrm>
            <a:prstGeom prst="rect">
              <a:avLst/>
            </a:prstGeom>
          </p:spPr>
        </p:pic>
        <p:sp>
          <p:nvSpPr>
            <p:cNvPr id="21" name="Freeform 20"/>
            <p:cNvSpPr/>
            <p:nvPr/>
          </p:nvSpPr>
          <p:spPr>
            <a:xfrm>
              <a:off x="4336240" y="2906038"/>
              <a:ext cx="265441" cy="375781"/>
            </a:xfrm>
            <a:custGeom>
              <a:avLst/>
              <a:gdLst>
                <a:gd name="connsiteX0" fmla="*/ 100584 w 265441"/>
                <a:gd name="connsiteY0" fmla="*/ 0 h 375781"/>
                <a:gd name="connsiteX1" fmla="*/ 263422 w 265441"/>
                <a:gd name="connsiteY1" fmla="*/ 100209 h 375781"/>
                <a:gd name="connsiteX2" fmla="*/ 375 w 265441"/>
                <a:gd name="connsiteY2" fmla="*/ 275573 h 375781"/>
                <a:gd name="connsiteX3" fmla="*/ 200792 w 265441"/>
                <a:gd name="connsiteY3" fmla="*/ 375781 h 375781"/>
                <a:gd name="connsiteX4" fmla="*/ 200792 w 265441"/>
                <a:gd name="connsiteY4" fmla="*/ 375781 h 37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441" h="375781">
                  <a:moveTo>
                    <a:pt x="100584" y="0"/>
                  </a:moveTo>
                  <a:cubicBezTo>
                    <a:pt x="190354" y="27140"/>
                    <a:pt x="280124" y="54280"/>
                    <a:pt x="263422" y="100209"/>
                  </a:cubicBezTo>
                  <a:cubicBezTo>
                    <a:pt x="246721" y="146138"/>
                    <a:pt x="10813" y="229644"/>
                    <a:pt x="375" y="275573"/>
                  </a:cubicBezTo>
                  <a:cubicBezTo>
                    <a:pt x="-10063" y="321502"/>
                    <a:pt x="200792" y="375781"/>
                    <a:pt x="200792" y="375781"/>
                  </a:cubicBezTo>
                  <a:lnTo>
                    <a:pt x="200792" y="375781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66192" y="3310414"/>
              <a:ext cx="1735415" cy="124253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667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Vì bà biết nhiều chuyện hơn bố.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58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88323E-6 L -3.33333E-6 -0.993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67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88323E-6 L -3.33333E-6 -0.9935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67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30239"/>
            <a:ext cx="6858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8943" y="3373362"/>
            <a:ext cx="4970270" cy="135421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 TẬP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>
          <a:xfrm>
            <a:off x="9529751" y="4415548"/>
            <a:ext cx="2545579" cy="24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0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0479" y="396162"/>
            <a:ext cx="818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thêm những từ ngữ phù hợp để nói về: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4192" y="1091973"/>
            <a:ext cx="3145462" cy="2800300"/>
            <a:chOff x="18143" y="938247"/>
            <a:chExt cx="2359097" cy="2100225"/>
          </a:xfrm>
        </p:grpSpPr>
        <p:sp>
          <p:nvSpPr>
            <p:cNvPr id="6" name="Flowchart: Alternate Process 5"/>
            <p:cNvSpPr/>
            <p:nvPr/>
          </p:nvSpPr>
          <p:spPr>
            <a:xfrm>
              <a:off x="997320" y="938247"/>
              <a:ext cx="1379920" cy="1862969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3" y="968844"/>
              <a:ext cx="1095291" cy="2069628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1524000" y="2114550"/>
              <a:ext cx="381000" cy="36175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9161" y="816427"/>
            <a:ext cx="3455121" cy="3023467"/>
            <a:chOff x="3299370" y="821443"/>
            <a:chExt cx="2591341" cy="2267600"/>
          </a:xfrm>
        </p:grpSpPr>
        <p:sp>
          <p:nvSpPr>
            <p:cNvPr id="13" name="Flowchart: Alternate Process 12"/>
            <p:cNvSpPr/>
            <p:nvPr/>
          </p:nvSpPr>
          <p:spPr>
            <a:xfrm>
              <a:off x="3299370" y="1019415"/>
              <a:ext cx="1386642" cy="2069628"/>
            </a:xfrm>
            <a:prstGeom prst="flowChartAlternateProcess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tận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9" t="13903" r="25162" b="13322"/>
            <a:stretch/>
          </p:blipFill>
          <p:spPr>
            <a:xfrm>
              <a:off x="4294141" y="821443"/>
              <a:ext cx="1596570" cy="2069628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3802191" y="2116718"/>
              <a:ext cx="381000" cy="36175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30233" y="908122"/>
            <a:ext cx="3447803" cy="2667810"/>
            <a:chOff x="6247675" y="952758"/>
            <a:chExt cx="2585852" cy="2234273"/>
          </a:xfrm>
        </p:grpSpPr>
        <p:sp>
          <p:nvSpPr>
            <p:cNvPr id="20" name="Flowchart: Alternate Process 19"/>
            <p:cNvSpPr/>
            <p:nvPr/>
          </p:nvSpPr>
          <p:spPr>
            <a:xfrm>
              <a:off x="6247675" y="1071315"/>
              <a:ext cx="1386642" cy="2069628"/>
            </a:xfrm>
            <a:prstGeom prst="flowChartAlternateProcess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6" r="18817"/>
            <a:stretch/>
          </p:blipFill>
          <p:spPr>
            <a:xfrm>
              <a:off x="7251469" y="952758"/>
              <a:ext cx="1582058" cy="2234273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6750496" y="2133799"/>
              <a:ext cx="381000" cy="36175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343641" y="3755706"/>
            <a:ext cx="1848856" cy="6020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329760" y="4575833"/>
            <a:ext cx="1848856" cy="6020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>
            <a:endCxn id="33" idx="0"/>
          </p:cNvCxnSpPr>
          <p:nvPr/>
        </p:nvCxnSpPr>
        <p:spPr>
          <a:xfrm>
            <a:off x="2268069" y="3516830"/>
            <a:ext cx="0" cy="23887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3" idx="2"/>
            <a:endCxn id="34" idx="0"/>
          </p:cNvCxnSpPr>
          <p:nvPr/>
        </p:nvCxnSpPr>
        <p:spPr>
          <a:xfrm flipH="1">
            <a:off x="2254188" y="4357731"/>
            <a:ext cx="13881" cy="21810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1315246" y="5366240"/>
            <a:ext cx="1848856" cy="6020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322503" y="6156647"/>
            <a:ext cx="1848856" cy="6020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/>
          <p:cNvCxnSpPr>
            <a:stCxn id="34" idx="2"/>
            <a:endCxn id="39" idx="0"/>
          </p:cNvCxnSpPr>
          <p:nvPr/>
        </p:nvCxnSpPr>
        <p:spPr>
          <a:xfrm flipH="1">
            <a:off x="2239674" y="5177858"/>
            <a:ext cx="14514" cy="18838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0" idx="0"/>
            <a:endCxn id="39" idx="2"/>
          </p:cNvCxnSpPr>
          <p:nvPr/>
        </p:nvCxnSpPr>
        <p:spPr>
          <a:xfrm flipH="1" flipV="1">
            <a:off x="2239674" y="5968265"/>
            <a:ext cx="7257" cy="18838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4453083" y="4054308"/>
            <a:ext cx="1848856" cy="6020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phong phú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453083" y="4859533"/>
            <a:ext cx="1848856" cy="6020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vi-VN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>
            <a:endCxn id="49" idx="0"/>
          </p:cNvCxnSpPr>
          <p:nvPr/>
        </p:nvCxnSpPr>
        <p:spPr>
          <a:xfrm>
            <a:off x="5377511" y="3815432"/>
            <a:ext cx="0" cy="238875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9" idx="2"/>
            <a:endCxn id="50" idx="0"/>
          </p:cNvCxnSpPr>
          <p:nvPr/>
        </p:nvCxnSpPr>
        <p:spPr>
          <a:xfrm>
            <a:off x="5377511" y="4656332"/>
            <a:ext cx="0" cy="203200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444123" y="5667253"/>
            <a:ext cx="1848856" cy="6020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Connector 54"/>
          <p:cNvCxnSpPr>
            <a:stCxn id="50" idx="2"/>
            <a:endCxn id="53" idx="0"/>
          </p:cNvCxnSpPr>
          <p:nvPr/>
        </p:nvCxnSpPr>
        <p:spPr>
          <a:xfrm flipH="1">
            <a:off x="5368551" y="5461558"/>
            <a:ext cx="8960" cy="205695"/>
          </a:xfrm>
          <a:prstGeom prst="lin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8389149" y="3753294"/>
            <a:ext cx="1848856" cy="6020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8389149" y="4575833"/>
            <a:ext cx="1848856" cy="6020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/>
          <p:cNvCxnSpPr>
            <a:endCxn id="57" idx="0"/>
          </p:cNvCxnSpPr>
          <p:nvPr/>
        </p:nvCxnSpPr>
        <p:spPr>
          <a:xfrm>
            <a:off x="9313577" y="3514418"/>
            <a:ext cx="0" cy="238875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7" idx="2"/>
            <a:endCxn id="58" idx="0"/>
          </p:cNvCxnSpPr>
          <p:nvPr/>
        </p:nvCxnSpPr>
        <p:spPr>
          <a:xfrm>
            <a:off x="9313577" y="4355319"/>
            <a:ext cx="0" cy="220514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8389149" y="5370339"/>
            <a:ext cx="1848856" cy="6020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hỉnh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391260" y="6164845"/>
            <a:ext cx="1848856" cy="6020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Straight Connector 62"/>
          <p:cNvCxnSpPr>
            <a:stCxn id="58" idx="2"/>
            <a:endCxn id="61" idx="0"/>
          </p:cNvCxnSpPr>
          <p:nvPr/>
        </p:nvCxnSpPr>
        <p:spPr>
          <a:xfrm>
            <a:off x="9313577" y="5177858"/>
            <a:ext cx="0" cy="192481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2" idx="0"/>
            <a:endCxn id="61" idx="2"/>
          </p:cNvCxnSpPr>
          <p:nvPr/>
        </p:nvCxnSpPr>
        <p:spPr>
          <a:xfrm flipH="1" flipV="1">
            <a:off x="9313577" y="5972364"/>
            <a:ext cx="2111" cy="192481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236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 animBg="1"/>
      <p:bldP spid="34" grpId="0" animBg="1"/>
      <p:bldP spid="39" grpId="0" animBg="1"/>
      <p:bldP spid="40" grpId="0" animBg="1"/>
      <p:bldP spid="49" grpId="0" animBg="1"/>
      <p:bldP spid="50" grpId="0" animBg="1"/>
      <p:bldP spid="53" grpId="0" animBg="1"/>
      <p:bldP spid="57" grpId="0" animBg="1"/>
      <p:bldP spid="58" grpId="0" animBg="1"/>
      <p:bldP spid="61" grpId="0" animBg="1"/>
      <p:bldP spid="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419520"/>
            <a:ext cx="8229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câu hỏi cho bộ phận câu in đậm:</a:t>
            </a:r>
          </a:p>
          <a:p>
            <a:pPr>
              <a:spcBef>
                <a:spcPts val="800"/>
              </a:spcBef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Chuyện của bà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hay.</a:t>
            </a:r>
          </a:p>
          <a:p>
            <a:pPr>
              <a:spcBef>
                <a:spcPts val="800"/>
              </a:spcBef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 chuyện của bà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phú.</a:t>
            </a:r>
          </a:p>
          <a:p>
            <a:pPr>
              <a:spcBef>
                <a:spcPts val="800"/>
              </a:spcBef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Cách kể chuyện của bà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tự nhiên.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743200" y="2941733"/>
          <a:ext cx="6604000" cy="1320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0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  <a:cs typeface="Times New Roman" pitchFamily="18" charset="0"/>
                        </a:rPr>
                        <a:t>Bà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  <a:cs typeface="Times New Roman" pitchFamily="18" charset="0"/>
                        </a:rPr>
                        <a:t>rất hiền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  <a:cs typeface="Times New Roman" pitchFamily="18" charset="0"/>
                        </a:rPr>
                        <a:t>Ai</a:t>
                      </a:r>
                      <a:r>
                        <a:rPr lang="vi-VN" sz="3200" baseline="0" dirty="0">
                          <a:latin typeface="+mj-lt"/>
                          <a:cs typeface="Times New Roman" pitchFamily="18" charset="0"/>
                        </a:rPr>
                        <a:t> (con gì, cái gì)</a:t>
                      </a:r>
                      <a:endParaRPr lang="vi-VN" sz="32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  <a:cs typeface="Times New Roman" pitchFamily="18" charset="0"/>
                        </a:rPr>
                        <a:t>Thế</a:t>
                      </a:r>
                      <a:r>
                        <a:rPr lang="vi-VN" sz="3200" baseline="0" dirty="0">
                          <a:latin typeface="+mj-lt"/>
                          <a:cs typeface="Times New Roman" pitchFamily="18" charset="0"/>
                        </a:rPr>
                        <a:t> nào?</a:t>
                      </a:r>
                      <a:endParaRPr lang="vi-VN" sz="32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4572773"/>
            <a:ext cx="74625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733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733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 </a:t>
            </a:r>
            <a:r>
              <a:rPr lang="vi-V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bà </a:t>
            </a:r>
            <a:r>
              <a:rPr lang="vi-VN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5333" y="5300923"/>
            <a:ext cx="74625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Kho chuyện của bà </a:t>
            </a:r>
            <a:r>
              <a:rPr lang="vi-VN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5955481"/>
            <a:ext cx="8128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Cách kể chuyện của bà</a:t>
            </a:r>
            <a:r>
              <a:rPr lang="vi-VN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nào?</a:t>
            </a:r>
          </a:p>
        </p:txBody>
      </p:sp>
    </p:spTree>
    <p:extLst>
      <p:ext uri="{BB962C8B-B14F-4D97-AF65-F5344CB8AC3E}">
        <p14:creationId xmlns:p14="http://schemas.microsoft.com/office/powerpoint/2010/main" val="372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09573" y="381001"/>
            <a:ext cx="37080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2" y="1338413"/>
            <a:ext cx="4470400" cy="5427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ơi, dễ hiểu thôi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bà sinh ra bố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với kho chuyện bà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Nghìn trang còn bé nhỏ.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Tx/>
              <a:buChar char="-"/>
            </a:pP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sắng sớm, trăng chiều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bà hồn nhiên đến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từ nguồn xa xưa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Dòng sông đi gặp biển.</a:t>
            </a:r>
          </a:p>
          <a:p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mong viết thế nào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như bà kể chuyện.</a:t>
            </a:r>
          </a:p>
          <a:p>
            <a:pPr algn="r"/>
            <a:r>
              <a:rPr lang="vi-VN" sz="26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Lê Văn</a:t>
            </a: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51866" y="1338413"/>
            <a:ext cx="4212921" cy="378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cặm cụi viết truyện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cả đêm cả ngày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trăm nghìn người đọc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Chắc là nhiều truyện hay.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muốn nghe bố kể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bố cười cho qua?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những lúc bố kể</a:t>
            </a:r>
            <a:b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không hay bằng bà?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" y="524168"/>
            <a:ext cx="3352800" cy="305059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0" y="3782962"/>
            <a:ext cx="3348624" cy="2901951"/>
            <a:chOff x="1628775" y="662358"/>
            <a:chExt cx="5886450" cy="374332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775" y="662358"/>
              <a:ext cx="5886450" cy="3743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628775" y="1504950"/>
              <a:ext cx="1724025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Flowchart: Terminator 10">
            <a:extLst>
              <a:ext uri="{FF2B5EF4-FFF2-40B4-BE49-F238E27FC236}">
                <a16:creationId xmlns="" xmlns:a16="http://schemas.microsoft.com/office/drawing/2014/main" id="{E391F19C-75D0-4850-9B13-25863C2F1883}"/>
              </a:ext>
            </a:extLst>
          </p:cNvPr>
          <p:cNvSpPr/>
          <p:nvPr/>
        </p:nvSpPr>
        <p:spPr>
          <a:xfrm>
            <a:off x="3427926" y="5465713"/>
            <a:ext cx="3860800" cy="1219200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0855"/>
            <a:ext cx="9144000" cy="89992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3270508" y="582604"/>
            <a:ext cx="491512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</a:t>
            </a:r>
          </a:p>
          <a:p>
            <a:pPr algn="ctr"/>
            <a:r>
              <a:rPr lang="en-US" sz="8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TẶNG CÔ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4330" y="1222205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98" y="-270513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78" y="3117983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=""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60" y="255632"/>
            <a:ext cx="4602977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11C6F61-FF33-4710-B23B-66E7D06A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539" y="842203"/>
            <a:ext cx="10515600" cy="1325563"/>
          </a:xfrm>
        </p:spPr>
        <p:txBody>
          <a:bodyPr/>
          <a:lstStyle/>
          <a:p>
            <a:r>
              <a:rPr lang="en-US"/>
              <a:t>Trò ch</a:t>
            </a:r>
            <a:r>
              <a:rPr lang="vi-VN"/>
              <a:t>ơ</a:t>
            </a:r>
            <a:r>
              <a:rPr lang="en-US"/>
              <a:t>i: Hái hoa tặng cô</a:t>
            </a:r>
            <a:br>
              <a:rPr lang="en-US"/>
            </a:b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4211FDB4-A2F0-4939-A8C6-F132CD1AB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8722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- HS sẽ trả lời các câu hỏi của cô bằng cách chọn đáp án đúng trong các đáp án đưa ra. Nếu chọn đúng sẽ hái được 1 bông hoa.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- Khi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chọn đáp án,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GV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bấm vào hình chú bướm để kiểm tra xem đáp án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chọn có đúng không.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686261" cy="629991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Từ những câu chuyện Rô-linh và em gái tự nghĩ </a:t>
            </a:r>
            <a:r>
              <a:rPr lang="vi-V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vi-V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14629"/>
            <a:ext cx="7686261" cy="792328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Từ những bộ phim Rô-linh và em gái được xem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597996"/>
            <a:ext cx="7686261" cy="792328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Từ những câu chuyện Rô-linh được nghe từ bà kể.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644052"/>
            <a:ext cx="7686261" cy="629991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Tất cả phương án trên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6B9991F0-49D4-4A61-9864-66E41FE40109}"/>
              </a:ext>
            </a:extLst>
          </p:cNvPr>
          <p:cNvSpPr/>
          <p:nvPr/>
        </p:nvSpPr>
        <p:spPr>
          <a:xfrm>
            <a:off x="689113" y="736176"/>
            <a:ext cx="10222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năng của Rô-linh được ươm mầm từ đâu? Chọn ý đúng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3803B46E-FDEC-496A-A3D9-20FD37E48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45" y="2971388"/>
            <a:ext cx="2540584" cy="266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0771E-6 -4.2378E-6 L -0.38557 0.1908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9" y="95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Rô-linh đã ghi lại những câu chuyện của mình lên tường.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40887" y="1185044"/>
            <a:ext cx="11951113" cy="91822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Rô-linh đã làm gì để nhớ và kể chuyện cho em gái nghe</a:t>
            </a:r>
            <a:r>
              <a:rPr lang="vi-V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ctr"/>
            <a:r>
              <a:rPr lang="vi-V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ý đúng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737113"/>
            <a:ext cx="7354957" cy="675859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Rô-linh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807228"/>
            <a:ext cx="7354957" cy="675859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Rô-linh không làm gì cả.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Rô-linh đã ghi lại những câu chuyện của mình lên giấy.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127418" y="1767377"/>
            <a:ext cx="1589852" cy="117480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5C429551-873F-481B-B82C-042790AE8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197" y="3429000"/>
            <a:ext cx="3086743" cy="205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2683 L -0.39951 0.6261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4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2038942" y="2220249"/>
            <a:ext cx="4652144" cy="81450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Hen-ri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246782" y="301062"/>
            <a:ext cx="7938255" cy="141280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3. B</a:t>
            </a:r>
            <a:r>
              <a:rPr lang="vi-V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‘‘Ươm mầm’’</a:t>
            </a:r>
            <a:r>
              <a:rPr lang="vi-V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có nhắc đến nhân vật nào của nhà văn Rô-linh</a:t>
            </a:r>
            <a:r>
              <a:rPr lang="vi-V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ctr"/>
            <a:r>
              <a:rPr lang="vi-V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ý đúng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2038941" y="3541133"/>
            <a:ext cx="4652145" cy="71281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Ha-ri Pót-tơ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2038941" y="4624500"/>
            <a:ext cx="4652145" cy="71281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Xu-ka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2038941" y="5643584"/>
            <a:ext cx="4652145" cy="71281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Do-ra-e-mon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E952AA42-946E-41B1-A088-586520127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91" y="2814176"/>
            <a:ext cx="3647152" cy="36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Rô-linh là một học sinh xếp cuối của trường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0" y="1175622"/>
            <a:ext cx="12192000" cy="91822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trường phổ thông, Rô-linh là một học sinh như thế nào?</a:t>
            </a:r>
          </a:p>
          <a:p>
            <a:pPr algn="ctr"/>
            <a:r>
              <a:rPr lang="vi-V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ý đúng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Rô-linh là một học sinh tệ nhất ở trường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5592508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Tất cả đáp án A, B, C đều sai</a:t>
            </a:r>
            <a:endParaRPr lang="vi-V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7456" y="458007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Rô-linh được đánh giá là một trong những học sinh tài năng nhất.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5694" y="1590886"/>
            <a:ext cx="1313642" cy="117480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3E329B44-E07B-466E-906B-CBEF409C22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597" y="2796310"/>
            <a:ext cx="2398325" cy="32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37721 0.4166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67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943"/>
            <a:ext cx="5704114" cy="64080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37070" y="1905000"/>
            <a:ext cx="5908028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ở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3663593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781</Words>
  <Application>Microsoft Office PowerPoint</Application>
  <PresentationFormat>Custom</PresentationFormat>
  <Paragraphs>175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UTM Avo</vt:lpstr>
      <vt:lpstr>Times New Roman</vt:lpstr>
      <vt:lpstr>Office Theme</vt:lpstr>
      <vt:lpstr>CHỦ ĐỀ 3: EM Ở NHÀ</vt:lpstr>
      <vt:lpstr>PowerPoint Presentation</vt:lpstr>
      <vt:lpstr>PowerPoint Presentation</vt:lpstr>
      <vt:lpstr>Trò chơi: Hái hoa tặng cô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69</cp:revision>
  <dcterms:created xsi:type="dcterms:W3CDTF">2021-11-01T08:16:43Z</dcterms:created>
  <dcterms:modified xsi:type="dcterms:W3CDTF">2025-11-23T14:09:40Z</dcterms:modified>
</cp:coreProperties>
</file>