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74" r:id="rId3"/>
    <p:sldId id="278" r:id="rId4"/>
    <p:sldId id="283" r:id="rId5"/>
    <p:sldId id="284" r:id="rId6"/>
    <p:sldId id="276" r:id="rId7"/>
    <p:sldId id="285" r:id="rId8"/>
    <p:sldId id="286" r:id="rId9"/>
    <p:sldId id="293" r:id="rId10"/>
    <p:sldId id="263" r:id="rId11"/>
    <p:sldId id="264" r:id="rId12"/>
    <p:sldId id="288" r:id="rId13"/>
    <p:sldId id="289" r:id="rId14"/>
    <p:sldId id="290" r:id="rId15"/>
    <p:sldId id="294" r:id="rId16"/>
    <p:sldId id="273" r:id="rId17"/>
    <p:sldId id="272" r:id="rId18"/>
    <p:sldId id="291" r:id="rId19"/>
    <p:sldId id="292" r:id="rId20"/>
    <p:sldId id="275" r:id="rId21"/>
    <p:sldId id="269" r:id="rId22"/>
    <p:sldId id="256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434" autoAdjust="0"/>
  </p:normalViewPr>
  <p:slideViewPr>
    <p:cSldViewPr snapToGrid="0">
      <p:cViewPr varScale="1">
        <p:scale>
          <a:sx n="75" d="100"/>
          <a:sy n="75" d="100"/>
        </p:scale>
        <p:origin x="-36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148CAB-754B-4100-A123-9F27BF3F00ED}" type="datetimeFigureOut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22D26C-03DE-499E-A7B6-874251B23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26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42647-A296-46C2-8849-5F568144B299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5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0490-5F73-4D55-91D2-11B9F0E12745}" type="datetimeFigureOut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816FB-6943-4871-A578-4CAE6F0FE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E64CA-E7F5-4778-AE62-085B6D5002F0}" type="datetimeFigureOut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E450-B631-4C2A-A410-5945468DB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E1B0-B5B4-4C06-A59E-E6441E893077}" type="datetimeFigureOut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3D27-7B80-4FDC-AB3E-878980222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53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4;p10">
            <a:extLst>
              <a:ext uri="{FF2B5EF4-FFF2-40B4-BE49-F238E27FC236}">
                <a16:creationId xmlns:a16="http://schemas.microsoft.com/office/drawing/2014/main" xmlns="" id="{F6FFB9C9-9044-4D68-9F8E-F4C4F6A9B1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0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5266-5EF7-4E21-BEFB-6D68404D7D5A}" type="datetimeFigureOut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C412-696A-447C-BEB9-0F7371D58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A680C-DBB8-4970-B1F8-8A33151815F2}" type="datetimeFigureOut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461F4-0F72-4A14-85D8-BBEFAC3A0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24E8-072F-450D-8429-EB6EC20C2021}" type="datetimeFigureOut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9611-A513-4A69-9444-F56AF6A31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5D9F-0E51-454E-AE5B-85C91CA005E3}" type="datetimeFigureOut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19CAA-6994-4E86-B300-B6157F5DE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E57E-D09B-4894-83EB-741883E7F4F0}" type="datetimeFigureOut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59596-FA85-4AD6-846F-85864A53F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2DCE-7778-496B-A7F8-0D1BCF8ABEB4}" type="datetimeFigureOut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ED0F3-378E-4990-A760-DF0EA189B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B175-9FC3-4580-ABD2-365F745DA425}" type="datetimeFigureOut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37BCA-0A68-46DC-B9D9-FE8D01B76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000D-ECAE-428B-8434-C7A5BD5298BB}" type="datetimeFigureOut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3051-68FD-47FF-B1DB-5FBE149E8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848B26-0CE9-4DB7-A940-7BADD9F402A3}" type="datetimeFigureOut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ADDB75-62F4-4EC1-905C-650F80138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0" y="655638"/>
            <a:ext cx="62293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1397000"/>
            <a:ext cx="8450262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19">
            <a:extLst>
              <a:ext uri="{FF2B5EF4-FFF2-40B4-BE49-F238E27FC236}">
                <a16:creationId xmlns="" xmlns:a16="http://schemas.microsoft.com/office/drawing/2014/main" id="{5513969D-6B59-46AD-B71B-3BCE4BF7E7BC}"/>
              </a:ext>
            </a:extLst>
          </p:cNvPr>
          <p:cNvSpPr txBox="1"/>
          <p:nvPr/>
        </p:nvSpPr>
        <p:spPr>
          <a:xfrm>
            <a:off x="2953005" y="1040662"/>
            <a:ext cx="7449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Nghỉ</a:t>
            </a:r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giải</a:t>
            </a:r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lao</a:t>
            </a:r>
            <a:endParaRPr lang="zh-CN" alt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BrushScript" panose="02020500000000000000" pitchFamily="18" charset="0"/>
              <a:cs typeface="BrushScript" panose="0202050000000000000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OM\Desktop\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625914"/>
            <a:ext cx="9795163" cy="2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OM\Desktop\k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82762"/>
            <a:ext cx="11069781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149927" y="2680572"/>
            <a:ext cx="2697163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chim cắt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120141" y="2666429"/>
            <a:ext cx="3937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củ sắn (củ mì)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092649" y="2694139"/>
            <a:ext cx="1828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bắt cá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52470" y="5937250"/>
            <a:ext cx="2665412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khăn mặt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876338" y="5984875"/>
            <a:ext cx="2665412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thợ </a:t>
            </a:r>
            <a:r>
              <a:rPr lang="en-US" sz="4400" smtClean="0"/>
              <a:t>lặn</a:t>
            </a:r>
            <a:endParaRPr lang="en-US" sz="4400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9761690" y="6032500"/>
            <a:ext cx="151765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trăn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464" y="-5618"/>
            <a:ext cx="10306020" cy="584775"/>
          </a:xfrm>
          <a:prstGeom prst="rect">
            <a:avLst/>
          </a:prstGeom>
          <a:noFill/>
          <a:ln w="28575"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2.</a:t>
            </a:r>
            <a:r>
              <a:rPr lang="vi-VN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Nối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với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tiếng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vi-VN" sz="3200" b="1" dirty="0" smtClean="0">
                <a:latin typeface="UTM Avo" panose="02040603050506020204" pitchFamily="18" charset="0"/>
              </a:rPr>
              <a:t>có </a:t>
            </a:r>
            <a:r>
              <a:rPr lang="vi-VN" sz="3200" b="1" dirty="0">
                <a:latin typeface="UTM Avo" panose="02040603050506020204" pitchFamily="18" charset="0"/>
              </a:rPr>
              <a:t>vần </a:t>
            </a:r>
            <a:r>
              <a:rPr lang="vi-VN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r>
              <a:rPr lang="en-US" sz="3200" b="1" dirty="0">
                <a:latin typeface="UTM Avo" panose="02040603050506020204" pitchFamily="18" charset="0"/>
              </a:rPr>
              <a:t>.</a:t>
            </a:r>
            <a:r>
              <a:rPr lang="vi-VN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Nối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với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tiếng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vi-VN" sz="3200" b="1" dirty="0" smtClean="0">
                <a:latin typeface="UTM Avo" panose="02040603050506020204" pitchFamily="18" charset="0"/>
              </a:rPr>
              <a:t>có </a:t>
            </a:r>
            <a:r>
              <a:rPr lang="vi-VN" sz="3200" b="1" dirty="0">
                <a:latin typeface="UTM Avo" panose="02040603050506020204" pitchFamily="18" charset="0"/>
              </a:rPr>
              <a:t>vần </a:t>
            </a:r>
            <a:r>
              <a:rPr lang="vi-VN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r>
              <a:rPr lang="en-US" sz="3200" b="1" dirty="0">
                <a:latin typeface="UTM Avo" panose="02040603050506020204" pitchFamily="18" charset="0"/>
              </a:rPr>
              <a:t>.</a:t>
            </a:r>
            <a:r>
              <a:rPr lang="vi-VN" sz="3200" b="1" dirty="0" smtClean="0">
                <a:latin typeface="UTM Avo" panose="020406030505060202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6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68017" y="2680572"/>
            <a:ext cx="3241983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chim cắt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967735" y="2694139"/>
            <a:ext cx="4746769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củ sắn (củ mì)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092649" y="2694139"/>
            <a:ext cx="2845352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bắt cá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52469" y="5452325"/>
            <a:ext cx="3467671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khăn mặt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876338" y="5499950"/>
            <a:ext cx="2665412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/>
              <a:t>thợ </a:t>
            </a:r>
            <a:r>
              <a:rPr lang="en-US" sz="5400" smtClean="0"/>
              <a:t>lặn</a:t>
            </a:r>
            <a:endParaRPr lang="en-US" sz="5400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9761690" y="5547575"/>
            <a:ext cx="151765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trăn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0201" y="213920"/>
            <a:ext cx="11607800" cy="76944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2. </a:t>
            </a:r>
            <a:r>
              <a:rPr lang="en-US" sz="4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Tiếng</a:t>
            </a:r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nào</a:t>
            </a:r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có</a:t>
            </a:r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400" b="1" err="1">
                <a:solidFill>
                  <a:srgbClr val="7030A0"/>
                </a:solidFill>
                <a:latin typeface="UTM Avo" panose="02040603050506020204" pitchFamily="18" charset="0"/>
              </a:rPr>
              <a:t>vần</a:t>
            </a:r>
            <a:r>
              <a:rPr lang="en-US" sz="4400" b="1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400" b="1" smtClean="0">
                <a:solidFill>
                  <a:srgbClr val="7030A0"/>
                </a:solidFill>
                <a:latin typeface="UTM Avo" panose="02040603050506020204" pitchFamily="18" charset="0"/>
              </a:rPr>
              <a:t>ăn</a:t>
            </a:r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? </a:t>
            </a:r>
            <a:r>
              <a:rPr lang="en-US" sz="4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Tiếng</a:t>
            </a:r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nào</a:t>
            </a:r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có</a:t>
            </a:r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400" b="1" err="1">
                <a:solidFill>
                  <a:srgbClr val="7030A0"/>
                </a:solidFill>
                <a:latin typeface="UTM Avo" panose="02040603050506020204" pitchFamily="18" charset="0"/>
              </a:rPr>
              <a:t>vần</a:t>
            </a:r>
            <a:r>
              <a:rPr lang="en-US" sz="4400" b="1">
                <a:solidFill>
                  <a:srgbClr val="7030A0"/>
                </a:solidFill>
                <a:latin typeface="UTM Avo" panose="02040603050506020204" pitchFamily="18" charset="0"/>
              </a:rPr>
              <a:t> ă</a:t>
            </a:r>
            <a:r>
              <a:rPr lang="en-US" sz="4400" b="1" smtClean="0">
                <a:solidFill>
                  <a:srgbClr val="7030A0"/>
                </a:solidFill>
                <a:latin typeface="UTM Avo" panose="02040603050506020204" pitchFamily="18" charset="0"/>
              </a:rPr>
              <a:t>t</a:t>
            </a:r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42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68017" y="1350492"/>
            <a:ext cx="3241983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chim cắt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967735" y="1364059"/>
            <a:ext cx="4746769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củ sắn (củ mì)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092649" y="1364059"/>
            <a:ext cx="2845352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bắt cá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52469" y="5452325"/>
            <a:ext cx="3467671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khăn mặt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876338" y="5499950"/>
            <a:ext cx="2665412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/>
              <a:t>thợ </a:t>
            </a:r>
            <a:r>
              <a:rPr lang="en-US" sz="5400" smtClean="0"/>
              <a:t>lặn</a:t>
            </a:r>
            <a:endParaRPr lang="en-US" sz="5400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9761690" y="5547575"/>
            <a:ext cx="151765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trăn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268215" y="2870220"/>
            <a:ext cx="2465388" cy="1570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/>
              <a:t>ăn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865490" y="2933720"/>
            <a:ext cx="2465388" cy="1570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/>
              <a:t>ăt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835919" y="2130445"/>
            <a:ext cx="4188336" cy="1347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68982" y="2196697"/>
            <a:ext cx="102340" cy="737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534400" y="2110202"/>
            <a:ext cx="898818" cy="923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854630" y="4017819"/>
            <a:ext cx="1733697" cy="16348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986456" y="4142510"/>
            <a:ext cx="4037799" cy="16348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3865418"/>
            <a:ext cx="897685" cy="2143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14109" y="3865418"/>
            <a:ext cx="4476225" cy="22962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73574" y="202207"/>
            <a:ext cx="10306020" cy="584775"/>
          </a:xfrm>
          <a:prstGeom prst="rect">
            <a:avLst/>
          </a:prstGeom>
          <a:noFill/>
          <a:ln w="28575"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2.</a:t>
            </a:r>
            <a:r>
              <a:rPr lang="vi-VN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Nối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với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tiếng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vi-VN" sz="3200" b="1" dirty="0" smtClean="0">
                <a:latin typeface="UTM Avo" panose="02040603050506020204" pitchFamily="18" charset="0"/>
              </a:rPr>
              <a:t>có </a:t>
            </a:r>
            <a:r>
              <a:rPr lang="vi-VN" sz="3200" b="1" dirty="0">
                <a:latin typeface="UTM Avo" panose="02040603050506020204" pitchFamily="18" charset="0"/>
              </a:rPr>
              <a:t>vần </a:t>
            </a:r>
            <a:r>
              <a:rPr lang="vi-VN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r>
              <a:rPr lang="en-US" sz="3200" b="1" dirty="0">
                <a:latin typeface="UTM Avo" panose="02040603050506020204" pitchFamily="18" charset="0"/>
              </a:rPr>
              <a:t>.</a:t>
            </a:r>
            <a:r>
              <a:rPr lang="vi-VN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Nối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với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tiếng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vi-VN" sz="3200" b="1" dirty="0" smtClean="0">
                <a:latin typeface="UTM Avo" panose="02040603050506020204" pitchFamily="18" charset="0"/>
              </a:rPr>
              <a:t>có </a:t>
            </a:r>
            <a:r>
              <a:rPr lang="vi-VN" sz="3200" b="1" dirty="0">
                <a:latin typeface="UTM Avo" panose="02040603050506020204" pitchFamily="18" charset="0"/>
              </a:rPr>
              <a:t>vần </a:t>
            </a:r>
            <a:r>
              <a:rPr lang="vi-VN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r>
              <a:rPr lang="en-US" sz="3200" b="1" dirty="0">
                <a:latin typeface="UTM Avo" panose="02040603050506020204" pitchFamily="18" charset="0"/>
              </a:rPr>
              <a:t>.</a:t>
            </a:r>
            <a:r>
              <a:rPr lang="vi-VN" sz="3200" b="1" dirty="0" smtClean="0">
                <a:latin typeface="UTM Avo" panose="020406030505060202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3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8A4FDB-F515-4B72-9A9D-1F8B8C1AC0EE}"/>
              </a:ext>
            </a:extLst>
          </p:cNvPr>
          <p:cNvSpPr/>
          <p:nvPr/>
        </p:nvSpPr>
        <p:spPr>
          <a:xfrm>
            <a:off x="1641231" y="876925"/>
            <a:ext cx="10412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T×m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tiÕng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ngoµi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bµi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cã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vÇn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.VnAvant" pitchFamily="34" charset="0"/>
              </a:rPr>
              <a:t>ăn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, </a:t>
            </a:r>
            <a:r>
              <a:rPr lang="en-US" sz="4400" b="1" dirty="0" err="1" smtClean="0">
                <a:solidFill>
                  <a:prstClr val="black"/>
                </a:solidFill>
                <a:latin typeface=".VnAvant" pitchFamily="34" charset="0"/>
              </a:rPr>
              <a:t>ăt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 smtClean="0">
                <a:solidFill>
                  <a:srgbClr val="FF0000"/>
                </a:solidFill>
                <a:latin typeface=".VnAvant" pitchFamily="34" charset="0"/>
              </a:rPr>
              <a:t>ăn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 smtClean="0">
                <a:solidFill>
                  <a:srgbClr val="FF0000"/>
                </a:solidFill>
                <a:latin typeface=".VnAvant" pitchFamily="34" charset="0"/>
              </a:rPr>
              <a:t>ăt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xmlns="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xmlns="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4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9"/>
          <p:cNvPicPr>
            <a:picLocks noChangeAspect="1"/>
          </p:cNvPicPr>
          <p:nvPr/>
        </p:nvPicPr>
        <p:blipFill>
          <a:blip r:embed="rId2"/>
          <a:srcRect l="27795" t="20740" r="28011" b="17848"/>
          <a:stretch>
            <a:fillRect/>
          </a:stretch>
        </p:blipFill>
        <p:spPr bwMode="auto">
          <a:xfrm>
            <a:off x="960438" y="123825"/>
            <a:ext cx="9456737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75855" y="123825"/>
            <a:ext cx="7245927" cy="3561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5200" y="92493"/>
            <a:ext cx="11642725" cy="67403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5400" b="1">
                <a:solidFill>
                  <a:srgbClr val="C00000"/>
                </a:solidFill>
              </a:rPr>
              <a:t>Ở nhà Hà</a:t>
            </a:r>
          </a:p>
          <a:p>
            <a:pPr algn="just">
              <a:defRPr/>
            </a:pPr>
            <a:r>
              <a:rPr lang="vi-VN" sz="5400">
                <a:solidFill>
                  <a:srgbClr val="000000"/>
                </a:solidFill>
              </a:rPr>
              <a:t>	Nhà Hà có bà và ba má.  À, có cả Hà và bé Lê nữa chứ.</a:t>
            </a:r>
          </a:p>
          <a:p>
            <a:pPr algn="just">
              <a:defRPr/>
            </a:pPr>
            <a:r>
              <a:rPr lang="vi-VN" sz="5400">
                <a:solidFill>
                  <a:srgbClr val="000000"/>
                </a:solidFill>
              </a:rPr>
              <a:t>	6 giờ, Hà giúp má sắp </a:t>
            </a:r>
            <a:r>
              <a:rPr lang="vi-VN" sz="5400" smtClean="0">
                <a:solidFill>
                  <a:srgbClr val="000000"/>
                </a:solidFill>
              </a:rPr>
              <a:t>cơm.</a:t>
            </a:r>
            <a:r>
              <a:rPr lang="en-US" sz="5400" smtClean="0">
                <a:solidFill>
                  <a:srgbClr val="000000"/>
                </a:solidFill>
              </a:rPr>
              <a:t> </a:t>
            </a:r>
            <a:r>
              <a:rPr lang="vi-VN" sz="5400" smtClean="0">
                <a:solidFill>
                  <a:srgbClr val="000000"/>
                </a:solidFill>
              </a:rPr>
              <a:t>Ba </a:t>
            </a:r>
            <a:r>
              <a:rPr lang="vi-VN" sz="5400">
                <a:solidFill>
                  <a:srgbClr val="000000"/>
                </a:solidFill>
              </a:rPr>
              <a:t>cho gà ăn.  Bà rửa mặt cho bé Lê.  Kế đó, cả nhà ăn cơm.  7 giờ, ba má dắt xe đi làm.  Hà ra lớp.  Bà đưa bé Lê đi nhà trẻ.</a:t>
            </a:r>
            <a:endParaRPr lang="en-US" sz="540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38246" y="2532226"/>
            <a:ext cx="1251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67737" y="3321935"/>
            <a:ext cx="1251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32609" y="3321935"/>
            <a:ext cx="28305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89418" y="4194771"/>
            <a:ext cx="25215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63832" y="5012189"/>
            <a:ext cx="25215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2669" y="5857316"/>
            <a:ext cx="19833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5200" y="92493"/>
            <a:ext cx="11642725" cy="67403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5400" b="1">
                <a:solidFill>
                  <a:srgbClr val="C00000"/>
                </a:solidFill>
              </a:rPr>
              <a:t>Ở nhà Hà</a:t>
            </a:r>
          </a:p>
          <a:p>
            <a:pPr algn="just">
              <a:defRPr/>
            </a:pPr>
            <a:r>
              <a:rPr lang="vi-VN" sz="5400">
                <a:solidFill>
                  <a:srgbClr val="000000"/>
                </a:solidFill>
              </a:rPr>
              <a:t>	Nhà Hà có bà và ba má.  À, có cả Hà và bé Lê nữa chứ.</a:t>
            </a:r>
          </a:p>
          <a:p>
            <a:pPr algn="just">
              <a:defRPr/>
            </a:pPr>
            <a:r>
              <a:rPr lang="vi-VN" sz="5400">
                <a:solidFill>
                  <a:srgbClr val="000000"/>
                </a:solidFill>
              </a:rPr>
              <a:t>	6 giờ, Hà giúp má sắp </a:t>
            </a:r>
            <a:r>
              <a:rPr lang="vi-VN" sz="5400" smtClean="0">
                <a:solidFill>
                  <a:srgbClr val="000000"/>
                </a:solidFill>
              </a:rPr>
              <a:t>cơm.</a:t>
            </a:r>
            <a:r>
              <a:rPr lang="en-US" sz="5400" smtClean="0">
                <a:solidFill>
                  <a:srgbClr val="000000"/>
                </a:solidFill>
              </a:rPr>
              <a:t> </a:t>
            </a:r>
            <a:r>
              <a:rPr lang="vi-VN" sz="5400" smtClean="0">
                <a:solidFill>
                  <a:srgbClr val="000000"/>
                </a:solidFill>
              </a:rPr>
              <a:t>Ba </a:t>
            </a:r>
            <a:r>
              <a:rPr lang="vi-VN" sz="5400">
                <a:solidFill>
                  <a:srgbClr val="000000"/>
                </a:solidFill>
              </a:rPr>
              <a:t>cho gà ăn.  Bà rửa mặt cho bé Lê.  Kế đó, cả nhà ăn cơm.  7 giờ, ba má dắt xe đi làm.  Hà ra lớp.  Bà đưa bé Lê đi nhà trẻ.</a:t>
            </a:r>
            <a:endParaRPr lang="en-US" sz="540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60438" y="690833"/>
            <a:ext cx="339725" cy="339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2060"/>
                </a:solidFill>
              </a:rPr>
              <a:t>1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890890" y="987273"/>
            <a:ext cx="339725" cy="339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2060"/>
                </a:solidFill>
              </a:rPr>
              <a:t>2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88135" y="2500588"/>
            <a:ext cx="339725" cy="339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2060"/>
                </a:solidFill>
              </a:rPr>
              <a:t>3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572078" y="2500587"/>
            <a:ext cx="339725" cy="339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2060"/>
                </a:solidFill>
              </a:rPr>
              <a:t>4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16423" y="3479505"/>
            <a:ext cx="339725" cy="339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2060"/>
                </a:solidFill>
              </a:rPr>
              <a:t>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1005" y="4111330"/>
            <a:ext cx="339725" cy="339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2060"/>
                </a:solidFill>
              </a:rPr>
              <a:t>6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07420" y="4281192"/>
            <a:ext cx="339725" cy="339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2060"/>
                </a:solidFill>
              </a:rPr>
              <a:t>7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405745" y="5142345"/>
            <a:ext cx="339725" cy="339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2060"/>
                </a:solidFill>
              </a:rPr>
              <a:t>8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59738" y="5162405"/>
            <a:ext cx="339725" cy="339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2060"/>
                </a:solidFill>
              </a:rPr>
              <a:t>9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9472" y="192509"/>
            <a:ext cx="12016800" cy="59093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>
                <a:solidFill>
                  <a:srgbClr val="C00000"/>
                </a:solidFill>
              </a:rPr>
              <a:t>Ở nhà Hà</a:t>
            </a:r>
          </a:p>
          <a:p>
            <a:pPr algn="just">
              <a:defRPr/>
            </a:pPr>
            <a:r>
              <a:rPr lang="vi-VN" sz="5400">
                <a:solidFill>
                  <a:srgbClr val="000000"/>
                </a:solidFill>
              </a:rPr>
              <a:t>	</a:t>
            </a:r>
            <a:r>
              <a:rPr lang="vi-VN" sz="5400">
                <a:solidFill>
                  <a:srgbClr val="FF0000"/>
                </a:solidFill>
              </a:rPr>
              <a:t>Nhà Hà có bà và ba má. </a:t>
            </a:r>
            <a:r>
              <a:rPr lang="vi-VN" sz="5400" smtClean="0">
                <a:solidFill>
                  <a:srgbClr val="FF0000"/>
                </a:solidFill>
              </a:rPr>
              <a:t>À</a:t>
            </a:r>
            <a:r>
              <a:rPr lang="vi-VN" sz="5400">
                <a:solidFill>
                  <a:srgbClr val="FF0000"/>
                </a:solidFill>
              </a:rPr>
              <a:t>, có cả Hà và bé Lê nữa chứ.</a:t>
            </a:r>
          </a:p>
          <a:p>
            <a:pPr algn="just">
              <a:defRPr/>
            </a:pPr>
            <a:r>
              <a:rPr lang="vi-VN" sz="5400">
                <a:solidFill>
                  <a:srgbClr val="000000"/>
                </a:solidFill>
              </a:rPr>
              <a:t>	6 giờ, Hà giúp má sắp </a:t>
            </a:r>
            <a:r>
              <a:rPr lang="vi-VN" sz="5400" smtClean="0">
                <a:solidFill>
                  <a:srgbClr val="000000"/>
                </a:solidFill>
              </a:rPr>
              <a:t>cơm.</a:t>
            </a:r>
            <a:r>
              <a:rPr lang="en-US" sz="5400" smtClean="0">
                <a:solidFill>
                  <a:srgbClr val="000000"/>
                </a:solidFill>
              </a:rPr>
              <a:t> </a:t>
            </a:r>
            <a:r>
              <a:rPr lang="vi-VN" sz="5400" smtClean="0">
                <a:solidFill>
                  <a:srgbClr val="000000"/>
                </a:solidFill>
              </a:rPr>
              <a:t>Ba </a:t>
            </a:r>
            <a:r>
              <a:rPr lang="vi-VN" sz="5400">
                <a:solidFill>
                  <a:srgbClr val="000000"/>
                </a:solidFill>
              </a:rPr>
              <a:t>cho gà ăn.  Bà rửa mặt cho bé Lê.  Kế đó, cả nhà ăn cơm. </a:t>
            </a:r>
            <a:r>
              <a:rPr lang="vi-VN" sz="5400" smtClean="0">
                <a:solidFill>
                  <a:srgbClr val="000000"/>
                </a:solidFill>
              </a:rPr>
              <a:t>7 </a:t>
            </a:r>
            <a:r>
              <a:rPr lang="vi-VN" sz="5400">
                <a:solidFill>
                  <a:srgbClr val="000000"/>
                </a:solidFill>
              </a:rPr>
              <a:t>giờ, ba má dắt xe đi </a:t>
            </a:r>
            <a:r>
              <a:rPr lang="vi-VN" sz="5400" smtClean="0">
                <a:solidFill>
                  <a:srgbClr val="000000"/>
                </a:solidFill>
              </a:rPr>
              <a:t>làm.Hà </a:t>
            </a:r>
            <a:r>
              <a:rPr lang="vi-VN" sz="5400">
                <a:solidFill>
                  <a:srgbClr val="000000"/>
                </a:solidFill>
              </a:rPr>
              <a:t>ra </a:t>
            </a:r>
            <a:r>
              <a:rPr lang="vi-VN" sz="5400" smtClean="0">
                <a:solidFill>
                  <a:srgbClr val="000000"/>
                </a:solidFill>
              </a:rPr>
              <a:t>lớp.Bà </a:t>
            </a:r>
            <a:r>
              <a:rPr lang="vi-VN" sz="5400">
                <a:solidFill>
                  <a:srgbClr val="000000"/>
                </a:solidFill>
              </a:rPr>
              <a:t>đưa bé Lê đi nhà trẻ.</a:t>
            </a:r>
            <a:endParaRPr lang="en-US" sz="5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4199" y="3978275"/>
            <a:ext cx="334486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6000">
                <a:solidFill>
                  <a:schemeClr val="tx1"/>
                </a:solidFill>
                <a:latin typeface="Aaria"/>
                <a:cs typeface="Arial" charset="0"/>
              </a:rPr>
              <a:t> bàn ghế</a:t>
            </a:r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603250" y="5410200"/>
            <a:ext cx="10555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cs typeface="Arial" charset="0"/>
              </a:rPr>
              <a:t>Bạn Đan chăn đàn ngan giúp bà.</a:t>
            </a:r>
          </a:p>
        </p:txBody>
      </p:sp>
      <p:sp>
        <p:nvSpPr>
          <p:cNvPr id="2" name="TextBox 8"/>
          <p:cNvSpPr txBox="1"/>
          <p:nvPr/>
        </p:nvSpPr>
        <p:spPr>
          <a:xfrm>
            <a:off x="147638" y="1409700"/>
            <a:ext cx="265112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Aaria"/>
              </a:rPr>
              <a:t>an                            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3306763" y="1401763"/>
            <a:ext cx="2547937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Aaria"/>
              </a:rPr>
              <a:t>at                           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6197600" y="1401763"/>
            <a:ext cx="292258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Aaria"/>
              </a:rPr>
              <a:t>ươm                          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9320213" y="1387475"/>
            <a:ext cx="259715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Aaria"/>
              </a:rPr>
              <a:t>ươp                            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4089400" y="4002088"/>
            <a:ext cx="314483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6000">
                <a:solidFill>
                  <a:schemeClr val="tx1"/>
                </a:solidFill>
                <a:latin typeface="Aaria"/>
                <a:cs typeface="Arial" charset="0"/>
              </a:rPr>
              <a:t>lan can                         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69863" y="2549525"/>
            <a:ext cx="2649537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Aaria"/>
              </a:rPr>
              <a:t>bàn                            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3327400" y="2541588"/>
            <a:ext cx="254793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Aaria"/>
              </a:rPr>
              <a:t>lan                           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6445250" y="2541588"/>
            <a:ext cx="257968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Aaria"/>
              </a:rPr>
              <a:t>lạt                          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9347200" y="2514600"/>
            <a:ext cx="257968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Aaria"/>
              </a:rPr>
              <a:t>hạt                           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7807325" y="4002088"/>
            <a:ext cx="314483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6000">
                <a:solidFill>
                  <a:schemeClr val="tx1"/>
                </a:solidFill>
                <a:latin typeface="Aaria"/>
                <a:cs typeface="Arial" charset="0"/>
              </a:rPr>
              <a:t>chẻ lạt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347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90575" y="1374775"/>
          <a:ext cx="10783247" cy="4957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499"/>
                <a:gridCol w="4490113"/>
                <a:gridCol w="4353635"/>
              </a:tblGrid>
              <a:tr h="99156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UTM Avo" panose="02040603050506020204" pitchFamily="18" charset="0"/>
                        </a:rPr>
                        <a:t>6</a:t>
                      </a:r>
                      <a:r>
                        <a:rPr lang="vi-VN" sz="2800" b="1" baseline="0" dirty="0" smtClean="0">
                          <a:latin typeface="UTM Avo" panose="02040603050506020204" pitchFamily="18" charset="0"/>
                        </a:rPr>
                        <a:t> giờ</a:t>
                      </a:r>
                      <a:endParaRPr lang="en-US" sz="28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UTM Avo" panose="02040603050506020204" pitchFamily="18" charset="0"/>
                        </a:rPr>
                        <a:t>7 giờ</a:t>
                      </a:r>
                      <a:endParaRPr lang="en-US" sz="28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M</a:t>
                      </a:r>
                      <a:r>
                        <a:rPr lang="vi-VN" sz="2800" dirty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:</a:t>
                      </a:r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 Má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sắp cơm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dắt xe đi</a:t>
                      </a:r>
                      <a:r>
                        <a:rPr lang="vi-VN" sz="2800" baseline="0" dirty="0" smtClean="0">
                          <a:latin typeface="UTM Avo" panose="02040603050506020204" pitchFamily="18" charset="0"/>
                        </a:rPr>
                        <a:t> làm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Hà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vi-VN" sz="2800" baseline="0" dirty="0" smtClean="0">
                          <a:latin typeface="UTM Avo" panose="02040603050506020204" pitchFamily="18" charset="0"/>
                        </a:rPr>
                        <a:t> má ................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ra lớp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Ba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cho gà</a:t>
                      </a:r>
                      <a:r>
                        <a:rPr lang="vi-VN" sz="2800" baseline="0" dirty="0" smtClean="0">
                          <a:latin typeface="UTM Avo" panose="02040603050506020204" pitchFamily="18" charset="0"/>
                        </a:rPr>
                        <a:t> ăn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................ đi</a:t>
                      </a:r>
                      <a:r>
                        <a:rPr lang="vi-VN" sz="2800" baseline="0" dirty="0" smtClean="0">
                          <a:latin typeface="UTM Avo" panose="02040603050506020204" pitchFamily="18" charset="0"/>
                        </a:rPr>
                        <a:t> làm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</a:tr>
              <a:tr h="99156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rửa mặt</a:t>
                      </a:r>
                      <a:r>
                        <a:rPr lang="vi-VN" sz="2800" baseline="0" dirty="0" smtClean="0">
                          <a:latin typeface="UTM Avo" panose="02040603050506020204" pitchFamily="18" charset="0"/>
                        </a:rPr>
                        <a:t> cho bé Lê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.............. bé</a:t>
                      </a:r>
                      <a:r>
                        <a:rPr lang="vi-VN" sz="2800" baseline="0" dirty="0" smtClean="0">
                          <a:latin typeface="UTM Avo" panose="02040603050506020204" pitchFamily="18" charset="0"/>
                        </a:rPr>
                        <a:t> đi nhà trẻ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27600" y="3589338"/>
            <a:ext cx="174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UTM Avo"/>
              </a:rPr>
              <a:t>sắp cơm</a:t>
            </a:r>
            <a:endParaRPr lang="en-US" sz="280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35938" y="4560888"/>
            <a:ext cx="13223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UTM Avo"/>
              </a:rPr>
              <a:t>dắt xe</a:t>
            </a:r>
            <a:endParaRPr lang="en-US" sz="280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96250" y="5570538"/>
            <a:ext cx="981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UTM Avo"/>
              </a:rPr>
              <a:t>đưa</a:t>
            </a:r>
            <a:endParaRPr lang="en-US" sz="280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38275" y="5570538"/>
            <a:ext cx="981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UTM Avo"/>
              </a:rPr>
              <a:t>Bà</a:t>
            </a:r>
            <a:endParaRPr lang="en-US" sz="2800">
              <a:solidFill>
                <a:srgbClr val="FF0000"/>
              </a:solidFill>
              <a:latin typeface="UTM Avo"/>
            </a:endParaRPr>
          </a:p>
        </p:txBody>
      </p:sp>
      <p:grpSp>
        <p:nvGrpSpPr>
          <p:cNvPr id="27679" name="Group 8"/>
          <p:cNvGrpSpPr>
            <a:grpSpLocks/>
          </p:cNvGrpSpPr>
          <p:nvPr/>
        </p:nvGrpSpPr>
        <p:grpSpPr bwMode="auto">
          <a:xfrm>
            <a:off x="5100638" y="123825"/>
            <a:ext cx="2255837" cy="976313"/>
            <a:chOff x="390727" y="2611311"/>
            <a:chExt cx="2254735" cy="976897"/>
          </a:xfrm>
        </p:grpSpPr>
        <p:sp>
          <p:nvSpPr>
            <p:cNvPr id="10" name="TextBox 9"/>
            <p:cNvSpPr txBox="1"/>
            <p:nvPr/>
          </p:nvSpPr>
          <p:spPr>
            <a:xfrm>
              <a:off x="823902" y="2854344"/>
              <a:ext cx="1821560" cy="708449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Dot"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40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Điền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27681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>
            <a:blip r:embed="rId2"/>
            <a:srcRect l="24953" t="7388" r="21809" b="5884"/>
            <a:stretch>
              <a:fillRect/>
            </a:stretch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/>
          </p:cNvPicPr>
          <p:nvPr/>
        </p:nvPicPr>
        <p:blipFill>
          <a:blip r:embed="rId2"/>
          <a:srcRect l="23392" t="22853" r="21513" b="59097"/>
          <a:stretch>
            <a:fillRect/>
          </a:stretch>
        </p:blipFill>
        <p:spPr bwMode="auto">
          <a:xfrm>
            <a:off x="1430338" y="2757488"/>
            <a:ext cx="8901112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4" name="Group 4"/>
          <p:cNvGrpSpPr>
            <a:grpSpLocks/>
          </p:cNvGrpSpPr>
          <p:nvPr/>
        </p:nvGrpSpPr>
        <p:grpSpPr bwMode="auto">
          <a:xfrm>
            <a:off x="4037013" y="0"/>
            <a:ext cx="3852862" cy="1554163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3215" y="732508"/>
              <a:ext cx="2716751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4000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28676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401638" y="79375"/>
            <a:ext cx="115062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cs typeface="Arial" charset="0"/>
              </a:rPr>
              <a:t>Tóm cổ kẻ trộm</a:t>
            </a:r>
          </a:p>
          <a:p>
            <a:r>
              <a:rPr lang="en-US" sz="5400">
                <a:cs typeface="Arial" charset="0"/>
              </a:rPr>
              <a:t> </a:t>
            </a:r>
            <a:r>
              <a:rPr lang="en-US" sz="5400" smtClean="0">
                <a:cs typeface="Arial" charset="0"/>
              </a:rPr>
              <a:t> Quạ </a:t>
            </a:r>
            <a:r>
              <a:rPr lang="en-US" sz="5400">
                <a:cs typeface="Arial" charset="0"/>
              </a:rPr>
              <a:t>ghé xóm gà. Gà mơ ngờ ngợ:  “ Quạ la cà làm gì’’.</a:t>
            </a:r>
          </a:p>
          <a:p>
            <a:r>
              <a:rPr lang="en-US" sz="5400">
                <a:cs typeface="Arial" charset="0"/>
              </a:rPr>
              <a:t> </a:t>
            </a:r>
            <a:r>
              <a:rPr lang="en-US" sz="5400" smtClean="0">
                <a:cs typeface="Arial" charset="0"/>
              </a:rPr>
              <a:t>  Sớm </a:t>
            </a:r>
            <a:r>
              <a:rPr lang="en-US" sz="5400">
                <a:cs typeface="Arial" charset="0"/>
              </a:rPr>
              <a:t>ra, gà tía la om sòm: “Có trộm!”. Gà mơ than: “Có kẻ đã </a:t>
            </a:r>
            <a:r>
              <a:rPr lang="en-US" sz="5400" smtClean="0">
                <a:cs typeface="Arial" charset="0"/>
              </a:rPr>
              <a:t>tha </a:t>
            </a:r>
            <a:r>
              <a:rPr lang="en-US" sz="5400">
                <a:cs typeface="Arial" charset="0"/>
              </a:rPr>
              <a:t>gà </a:t>
            </a:r>
            <a:r>
              <a:rPr lang="en-US" sz="5400" smtClean="0">
                <a:cs typeface="Arial" charset="0"/>
              </a:rPr>
              <a:t>nhí đi!”.</a:t>
            </a:r>
            <a:endParaRPr lang="en-US" sz="5400">
              <a:cs typeface="Arial" charset="0"/>
            </a:endParaRPr>
          </a:p>
          <a:p>
            <a:r>
              <a:rPr lang="en-US" sz="5400">
                <a:cs typeface="Arial" charset="0"/>
              </a:rPr>
              <a:t> </a:t>
            </a:r>
            <a:r>
              <a:rPr lang="en-US" sz="5400" smtClean="0">
                <a:cs typeface="Arial" charset="0"/>
              </a:rPr>
              <a:t>  Vừa </a:t>
            </a:r>
            <a:r>
              <a:rPr lang="en-US" sz="5400">
                <a:cs typeface="Arial" charset="0"/>
              </a:rPr>
              <a:t>khi đó, thám tử gà cồ tóm cổ quạ. </a:t>
            </a:r>
            <a:r>
              <a:rPr lang="en-US" sz="5400" smtClean="0">
                <a:cs typeface="Arial" charset="0"/>
              </a:rPr>
              <a:t>Cả xóm ùa ra quạ sợ quá.</a:t>
            </a:r>
            <a:endParaRPr lang="en-US" sz="5400"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9838" y="740155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0" y="884861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1476" y="1557961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noProof="0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8238" y="2613217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noProof="0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72538" y="250805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noProof="0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95538" y="3405334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>
                <a:solidFill>
                  <a:srgbClr val="002060"/>
                </a:solidFill>
                <a:latin typeface="Arial" panose="020B0604020202020204" pitchFamily="34" charset="0"/>
              </a:rPr>
              <a:t>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35634" y="3403802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noProof="0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7972" y="4978602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80172" y="5766002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noProof="0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5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7"/>
    </mc:Choice>
    <mc:Fallback xmlns="">
      <p:transition spd="slow" advTm="127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8410" y="3029029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FF00"/>
                </a:solidFill>
                <a:latin typeface=".VnAvant" pitchFamily="34" charset="0"/>
              </a:rPr>
              <a:t>Bµi 58: ¨n - ¨t</a:t>
            </a:r>
            <a:endParaRPr lang="en-US" sz="8000" b="1">
              <a:solidFill>
                <a:srgbClr val="FFFF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1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12800" y="2800235"/>
            <a:ext cx="4449499" cy="2419712"/>
            <a:chOff x="5837129" y="3478945"/>
            <a:chExt cx="3807912" cy="1951432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78945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0257" y="2701636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n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1047" y="3934874"/>
            <a:ext cx="2137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80477" y="2765309"/>
            <a:ext cx="4141233" cy="2434000"/>
            <a:chOff x="5837129" y="3467422"/>
            <a:chExt cx="3807912" cy="196295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67422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55369" y="2676913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t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7436" y="3940026"/>
            <a:ext cx="2137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2800" y="3965639"/>
            <a:ext cx="2027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¨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0099" y="3946223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¨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595438" y="1508125"/>
            <a:ext cx="2473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r>
              <a:rPr lang="en-US" sz="8000" b="1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ăn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69850" y="3106738"/>
            <a:ext cx="5486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 ăt</a:t>
            </a:r>
          </a:p>
        </p:txBody>
      </p:sp>
      <p:grpSp>
        <p:nvGrpSpPr>
          <p:cNvPr id="25604" name="Group 10"/>
          <p:cNvGrpSpPr>
            <a:grpSpLocks/>
          </p:cNvGrpSpPr>
          <p:nvPr/>
        </p:nvGrpSpPr>
        <p:grpSpPr bwMode="auto">
          <a:xfrm>
            <a:off x="6591300" y="2298700"/>
            <a:ext cx="1966913" cy="1401763"/>
            <a:chOff x="3303" y="1344"/>
            <a:chExt cx="929" cy="883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303" y="1344"/>
              <a:ext cx="717" cy="53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23" y="1903"/>
              <a:ext cx="909" cy="324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3613" y="1508125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r>
              <a:rPr lang="en-US" sz="8000" b="1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n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81225" y="3092450"/>
            <a:ext cx="193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r>
              <a:rPr lang="en-US" sz="8000" b="1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t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52588" y="1508125"/>
            <a:ext cx="1752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 ă 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751013" y="3113088"/>
            <a:ext cx="1811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 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773E-8 7.40741E-7 L 0.28309 0.1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7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122E-6 2.96296E-6 L 0.27149 -0.090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-4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2848 0.014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031E-6 2.22222E-6 L 0.44984 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56216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725826"/>
            <a:ext cx="1378854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 smtClean="0">
                <a:latin typeface=".VnAvant" pitchFamily="34" charset="0"/>
                <a:cs typeface="Arial" panose="020B0604020202020204" pitchFamily="34" charset="0"/>
              </a:rPr>
              <a:t>ch</a:t>
            </a:r>
            <a:endParaRPr kumimoji="0" lang="en-US" altLang="en-US" sz="6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7210" y="4987878"/>
            <a:ext cx="2624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atin typeface=".VnAvant" pitchFamily="34" charset="0"/>
              </a:rPr>
              <a:t> ch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¨n </a:t>
            </a:r>
            <a:endParaRPr lang="en-US" sz="66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9722" y="2562168"/>
            <a:ext cx="2617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latin typeface=".VnAvant" pitchFamily="34" charset="0"/>
              </a:rPr>
              <a:t>ch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1789" y="3780732"/>
            <a:ext cx="213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5795D75-F257-425A-A18C-DFC06FBB621F}"/>
              </a:ext>
            </a:extLst>
          </p:cNvPr>
          <p:cNvGrpSpPr/>
          <p:nvPr/>
        </p:nvGrpSpPr>
        <p:grpSpPr>
          <a:xfrm>
            <a:off x="3957401" y="104361"/>
            <a:ext cx="4788013" cy="888945"/>
            <a:chOff x="3957402" y="104361"/>
            <a:chExt cx="4107306" cy="8889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789B42C-CFF8-42B4-B449-A8DA8CDBC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4" t="11137" r="14556" b="46673"/>
            <a:stretch/>
          </p:blipFill>
          <p:spPr>
            <a:xfrm>
              <a:off x="3957402" y="111230"/>
              <a:ext cx="4107306" cy="88207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85CECB5-BF29-4050-BD13-69B03E53A567}"/>
                </a:ext>
              </a:extLst>
            </p:cNvPr>
            <p:cNvSpPr txBox="1"/>
            <p:nvPr/>
          </p:nvSpPr>
          <p:spPr>
            <a:xfrm>
              <a:off x="4749024" y="104361"/>
              <a:ext cx="27429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</a:rPr>
                <a:t>Làm</a:t>
              </a:r>
              <a:r>
                <a:rPr lang="en-US" sz="4400" b="1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</a:rPr>
                <a:t>quen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20668" t="27597" r="54091" b="38776"/>
          <a:stretch>
            <a:fillRect/>
          </a:stretch>
        </p:blipFill>
        <p:spPr bwMode="auto">
          <a:xfrm>
            <a:off x="1270284" y="2186939"/>
            <a:ext cx="3555700" cy="195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06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56216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725826"/>
            <a:ext cx="1378854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 noProof="0">
                <a:latin typeface=".VnAvant" pitchFamily="34" charset="0"/>
                <a:cs typeface="Arial" panose="020B0604020202020204" pitchFamily="34" charset="0"/>
              </a:rPr>
              <a:t>m</a:t>
            </a:r>
            <a:endParaRPr kumimoji="0" lang="en-US" altLang="en-US" sz="6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7210" y="4807763"/>
            <a:ext cx="3667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latin typeface=".VnAvant" pitchFamily="34" charset="0"/>
              </a:rPr>
              <a:t> </a:t>
            </a:r>
            <a:r>
              <a:rPr lang="en-US" sz="6600" b="1">
                <a:latin typeface=".VnAvant" pitchFamily="34" charset="0"/>
              </a:rPr>
              <a:t>m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¾t </a:t>
            </a:r>
            <a:endParaRPr lang="en-US" sz="66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9722" y="2562168"/>
            <a:ext cx="2617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.VnAvant" pitchFamily="34" charset="0"/>
              </a:rPr>
              <a:t>m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¾t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1789" y="3780732"/>
            <a:ext cx="213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¾t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5795D75-F257-425A-A18C-DFC06FBB621F}"/>
              </a:ext>
            </a:extLst>
          </p:cNvPr>
          <p:cNvGrpSpPr/>
          <p:nvPr/>
        </p:nvGrpSpPr>
        <p:grpSpPr>
          <a:xfrm>
            <a:off x="3957401" y="104361"/>
            <a:ext cx="4788013" cy="888945"/>
            <a:chOff x="3957402" y="104361"/>
            <a:chExt cx="4107306" cy="8889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789B42C-CFF8-42B4-B449-A8DA8CDBC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4" t="11137" r="14556" b="46673"/>
            <a:stretch/>
          </p:blipFill>
          <p:spPr>
            <a:xfrm>
              <a:off x="3957402" y="111230"/>
              <a:ext cx="4107306" cy="88207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85CECB5-BF29-4050-BD13-69B03E53A567}"/>
                </a:ext>
              </a:extLst>
            </p:cNvPr>
            <p:cNvSpPr txBox="1"/>
            <p:nvPr/>
          </p:nvSpPr>
          <p:spPr>
            <a:xfrm>
              <a:off x="4749024" y="104361"/>
              <a:ext cx="27429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</a:rPr>
                <a:t>Làm</a:t>
              </a:r>
              <a:r>
                <a:rPr lang="en-US" sz="4400" b="1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</a:rPr>
                <a:t>quen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2" descr="Cách kiểm tra ung thư mắt ở trẻ em bằng smartphone"/>
          <p:cNvPicPr>
            <a:picLocks noChangeAspect="1" noChangeArrowheads="1"/>
          </p:cNvPicPr>
          <p:nvPr/>
        </p:nvPicPr>
        <p:blipFill>
          <a:blip r:embed="rId3"/>
          <a:srcRect l="-725" t="2" r="-233" b="24834"/>
          <a:stretch>
            <a:fillRect/>
          </a:stretch>
        </p:blipFill>
        <p:spPr bwMode="auto">
          <a:xfrm>
            <a:off x="970959" y="1787093"/>
            <a:ext cx="4559909" cy="265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92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="" xmlns:a16="http://schemas.microsoft.com/office/drawing/2014/main" id="{3169107B-7D24-41CC-A8F3-83C49380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1393" y="2002446"/>
            <a:ext cx="2007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r>
              <a:rPr lang="en-US" sz="8000" b="1" smtClean="0">
                <a:latin typeface=".VnAvant" pitchFamily="34" charset="0"/>
              </a:rPr>
              <a:t> </a:t>
            </a:r>
            <a:endParaRPr lang="en-US" sz="8000" b="1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3123" y="3219789"/>
            <a:ext cx="3916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.VnAvant" pitchFamily="34" charset="0"/>
              </a:rPr>
              <a:t>c</a:t>
            </a:r>
            <a:r>
              <a:rPr lang="en-US" sz="8000" b="1" smtClean="0">
                <a:latin typeface=".VnAvant" pitchFamily="34" charset="0"/>
              </a:rPr>
              <a:t>h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r>
              <a:rPr lang="en-US" sz="8000" b="1" smtClean="0">
                <a:latin typeface=".VnAvant" pitchFamily="34" charset="0"/>
              </a:rPr>
              <a:t> </a:t>
            </a:r>
            <a:endParaRPr lang="en-US" sz="8000" b="1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7063" y="1917081"/>
            <a:ext cx="2007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¨t</a:t>
            </a:r>
            <a:r>
              <a:rPr lang="en-US" sz="8000" b="1" smtClean="0">
                <a:latin typeface=".VnAvant" pitchFamily="34" charset="0"/>
              </a:rPr>
              <a:t> </a:t>
            </a:r>
            <a:endParaRPr lang="en-US" sz="8000" b="1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0345" y="3109689"/>
            <a:ext cx="2755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.VnAvant" pitchFamily="34" charset="0"/>
              </a:rPr>
              <a:t>m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¾t</a:t>
            </a:r>
            <a:r>
              <a:rPr lang="en-US" sz="8000" b="1" smtClean="0">
                <a:latin typeface=".VnAvant" pitchFamily="34" charset="0"/>
              </a:rPr>
              <a:t> </a:t>
            </a:r>
            <a:endParaRPr lang="en-US" sz="8000" b="1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329</Words>
  <Application>Microsoft Office PowerPoint</Application>
  <PresentationFormat>Custom</PresentationFormat>
  <Paragraphs>123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93</cp:revision>
  <dcterms:created xsi:type="dcterms:W3CDTF">2020-08-09T12:11:41Z</dcterms:created>
  <dcterms:modified xsi:type="dcterms:W3CDTF">2023-11-16T15:46:18Z</dcterms:modified>
</cp:coreProperties>
</file>