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83" r:id="rId2"/>
    <p:sldId id="284" r:id="rId3"/>
    <p:sldId id="286" r:id="rId4"/>
    <p:sldId id="321" r:id="rId5"/>
    <p:sldId id="294" r:id="rId6"/>
    <p:sldId id="320" r:id="rId7"/>
    <p:sldId id="319" r:id="rId8"/>
    <p:sldId id="295" r:id="rId9"/>
    <p:sldId id="323" r:id="rId10"/>
    <p:sldId id="304" r:id="rId11"/>
    <p:sldId id="324" r:id="rId12"/>
    <p:sldId id="305" r:id="rId13"/>
    <p:sldId id="306" r:id="rId14"/>
    <p:sldId id="309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小白" panose="020B0604020202020204" charset="-122"/>
      <p:regular r:id="rId21"/>
    </p:embeddedFont>
    <p:embeddedFont>
      <p:font typeface="等线" panose="02010600030101010101" pitchFamily="2" charset="-122"/>
      <p:regular r:id="rId22"/>
      <p:bold r:id="rId23"/>
    </p:embeddedFont>
    <p:embeddedFont>
      <p:font typeface="HP001 4 hàng" panose="020B0603050302020204" pitchFamily="34" charset="0"/>
      <p:regular r:id="rId24"/>
      <p:bold r:id="rId25"/>
    </p:embeddedFont>
    <p:embeddedFont>
      <p:font typeface="字魂7号-温暖童稚体" panose="00000500000000000000" charset="-122"/>
      <p:regular r:id="rId26"/>
    </p:embeddedFont>
    <p:embeddedFont>
      <p:font typeface="UTM Avo" panose="02040603050506020204" pitchFamily="18" charset="0"/>
      <p:regular r:id="rId27"/>
      <p:bold r:id="rId28"/>
      <p:italic r:id="rId29"/>
      <p:boldItalic r:id="rId30"/>
    </p:embeddedFont>
    <p:embeddedFont>
      <p:font typeface=".VnAvant" panose="020B7200000000000000" pitchFamily="34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C9D2"/>
    <a:srgbClr val="CDBF97"/>
    <a:srgbClr val="8D7545"/>
    <a:srgbClr val="ECE8E5"/>
    <a:srgbClr val="E4CBCB"/>
    <a:srgbClr val="A88755"/>
    <a:srgbClr val="1F2020"/>
    <a:srgbClr val="263B45"/>
    <a:srgbClr val="193B3C"/>
    <a:srgbClr val="4E6C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 varScale="1">
        <p:scale>
          <a:sx n="91" d="100"/>
          <a:sy n="91" d="100"/>
        </p:scale>
        <p:origin x="39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pPr/>
              <a:t>2020/8/13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66C64F-C3C6-4CE6-B1CE-E46CF10141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/>
        </p:blipFill>
        <p:spPr>
          <a:xfrm>
            <a:off x="0" y="0"/>
            <a:ext cx="1219962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404DB79-D484-49A0-B29B-151C3CD7C2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/>
        </p:blipFill>
        <p:spPr>
          <a:xfrm>
            <a:off x="-7620" y="-137160"/>
            <a:ext cx="12207240" cy="3810000"/>
          </a:xfrm>
          <a:prstGeom prst="rect">
            <a:avLst/>
          </a:prstGeom>
          <a:ln>
            <a:noFill/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9E5B72C-2A32-4EE6-A3FE-14C26B420730}"/>
              </a:ext>
            </a:extLst>
          </p:cNvPr>
          <p:cNvSpPr txBox="1"/>
          <p:nvPr/>
        </p:nvSpPr>
        <p:spPr>
          <a:xfrm>
            <a:off x="526312" y="4214648"/>
            <a:ext cx="10604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altLang="zh-CN" sz="7200" b="1" dirty="0" smtClean="0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Xin </a:t>
            </a:r>
            <a:r>
              <a:rPr lang="en-US" altLang="zh-CN" sz="7200" b="1" dirty="0" err="1" smtClean="0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7200" b="1" dirty="0" smtClean="0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 smtClean="0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tất</a:t>
            </a:r>
            <a:r>
              <a:rPr lang="en-US" altLang="zh-CN" sz="7200" b="1" dirty="0" smtClean="0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 smtClean="0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cả</a:t>
            </a:r>
            <a:r>
              <a:rPr lang="en-US" altLang="zh-CN" sz="7200" b="1" dirty="0" smtClean="0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 smtClean="0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7200" b="1" dirty="0" smtClean="0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con!</a:t>
            </a:r>
            <a:endParaRPr lang="zh-CN" altLang="en-US" sz="7200" b="1" dirty="0">
              <a:latin typeface="HP001 4 hàng" panose="020B0603050302020204" pitchFamily="34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5cd2f624bc9c0">
            <a:hlinkClick r:id="" action="ppaction://media"/>
            <a:extLst>
              <a:ext uri="{FF2B5EF4-FFF2-40B4-BE49-F238E27FC236}">
                <a16:creationId xmlns:a16="http://schemas.microsoft.com/office/drawing/2014/main" id="{D58F9198-396A-4FAE-9119-C3CFD6087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353666" y="3551237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31" y="294287"/>
            <a:ext cx="2291255" cy="322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1026" y="1"/>
            <a:ext cx="2448932" cy="6095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latin typeface="UTM Avo" panose="02040603050506020204" pitchFamily="18" charset="0"/>
              </a:rPr>
              <a:t>2. </a:t>
            </a:r>
            <a:r>
              <a:rPr lang="en-US" sz="3200" dirty="0" err="1" smtClean="0">
                <a:latin typeface="UTM Avo" panose="02040603050506020204" pitchFamily="18" charset="0"/>
              </a:rPr>
              <a:t>Tập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đọc</a:t>
            </a:r>
            <a:endParaRPr lang="en-US" sz="3200" dirty="0"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69" y="1156139"/>
            <a:ext cx="10909738" cy="532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7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4596" y="63061"/>
            <a:ext cx="2448932" cy="6095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atin typeface="UTM Avo" panose="02040603050506020204" pitchFamily="18" charset="0"/>
              </a:rPr>
              <a:t>3</a:t>
            </a:r>
            <a:r>
              <a:rPr lang="en-US" sz="3200" dirty="0" smtClean="0">
                <a:latin typeface="UTM Avo" panose="02040603050506020204" pitchFamily="18" charset="0"/>
              </a:rPr>
              <a:t>. </a:t>
            </a:r>
            <a:r>
              <a:rPr lang="en-US" sz="3200" dirty="0" err="1" smtClean="0">
                <a:latin typeface="UTM Avo" panose="02040603050506020204" pitchFamily="18" charset="0"/>
              </a:rPr>
              <a:t>Tập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đọc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04444" y="756751"/>
            <a:ext cx="4340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Mẹ</a:t>
            </a:r>
            <a:r>
              <a:rPr lang="en-US" sz="44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</a:t>
            </a:r>
            <a:r>
              <a:rPr lang="en-US" sz="44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rô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1870834"/>
            <a:ext cx="12086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UTM Avo" panose="02040603050506020204" pitchFamily="18" charset="0"/>
              </a:rPr>
              <a:t>    </a:t>
            </a:r>
            <a:endParaRPr lang="en-US" sz="5400" dirty="0"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6748" y="1652306"/>
            <a:ext cx="1071004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UTM Avo" panose="02040603050506020204" pitchFamily="18" charset="0"/>
              </a:rPr>
              <a:t>Rô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mẹ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đi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kiếm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ăn</a:t>
            </a:r>
            <a:r>
              <a:rPr lang="en-US" sz="4000" dirty="0" smtClean="0">
                <a:latin typeface="UTM Avo" panose="02040603050506020204" pitchFamily="18" charset="0"/>
              </a:rPr>
              <a:t>, </a:t>
            </a:r>
            <a:r>
              <a:rPr lang="en-US" sz="4000" dirty="0" err="1" smtClean="0">
                <a:latin typeface="UTM Avo" panose="02040603050506020204" pitchFamily="18" charset="0"/>
              </a:rPr>
              <a:t>dặn</a:t>
            </a:r>
            <a:r>
              <a:rPr lang="en-US" sz="4000" dirty="0" smtClean="0">
                <a:latin typeface="UTM Avo" panose="02040603050506020204" pitchFamily="18" charset="0"/>
              </a:rPr>
              <a:t> con:</a:t>
            </a:r>
          </a:p>
          <a:p>
            <a:pPr marL="285750" indent="-285750">
              <a:buFontTx/>
              <a:buChar char="-"/>
            </a:pPr>
            <a:r>
              <a:rPr lang="en-US" sz="4000" dirty="0" smtClean="0">
                <a:latin typeface="UTM Avo" panose="02040603050506020204" pitchFamily="18" charset="0"/>
              </a:rPr>
              <a:t>Con ở </a:t>
            </a:r>
            <a:r>
              <a:rPr lang="en-US" sz="4000" dirty="0" err="1" smtClean="0">
                <a:latin typeface="UTM Avo" panose="02040603050506020204" pitchFamily="18" charset="0"/>
              </a:rPr>
              <a:t>nhà</a:t>
            </a:r>
            <a:r>
              <a:rPr lang="en-US" sz="4000" dirty="0" smtClean="0">
                <a:latin typeface="UTM Avo" panose="02040603050506020204" pitchFamily="18" charset="0"/>
              </a:rPr>
              <a:t>, </a:t>
            </a:r>
            <a:r>
              <a:rPr lang="en-US" sz="4000" dirty="0" err="1" smtClean="0">
                <a:latin typeface="UTM Avo" panose="02040603050506020204" pitchFamily="18" charset="0"/>
              </a:rPr>
              <a:t>chớ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đi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xa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nhé</a:t>
            </a:r>
            <a:r>
              <a:rPr lang="en-US" sz="4000" dirty="0" smtClean="0">
                <a:latin typeface="UTM Avo" panose="02040603050506020204" pitchFamily="18" charset="0"/>
              </a:rPr>
              <a:t>.</a:t>
            </a:r>
          </a:p>
          <a:p>
            <a:r>
              <a:rPr lang="en-US" sz="4000" dirty="0" err="1" smtClean="0">
                <a:latin typeface="UTM Avo" panose="02040603050506020204" pitchFamily="18" charset="0"/>
              </a:rPr>
              <a:t>Rô</a:t>
            </a:r>
            <a:r>
              <a:rPr lang="en-US" sz="4000" dirty="0" smtClean="0">
                <a:latin typeface="UTM Avo" panose="02040603050506020204" pitchFamily="18" charset="0"/>
              </a:rPr>
              <a:t> con “</a:t>
            </a:r>
            <a:r>
              <a:rPr lang="en-US" sz="4000" dirty="0" err="1" smtClean="0">
                <a:latin typeface="UTM Avo" panose="02040603050506020204" pitchFamily="18" charset="0"/>
              </a:rPr>
              <a:t>dạ</a:t>
            </a:r>
            <a:r>
              <a:rPr lang="en-US" sz="4000" dirty="0" smtClean="0">
                <a:latin typeface="UTM Avo" panose="02040603050506020204" pitchFamily="18" charset="0"/>
              </a:rPr>
              <a:t>” </a:t>
            </a:r>
            <a:r>
              <a:rPr lang="en-US" sz="4000" dirty="0" err="1" smtClean="0">
                <a:latin typeface="UTM Avo" panose="02040603050506020204" pitchFamily="18" charset="0"/>
              </a:rPr>
              <a:t>rõ</a:t>
            </a:r>
            <a:r>
              <a:rPr lang="en-US" sz="4000" dirty="0" smtClean="0">
                <a:latin typeface="UTM Avo" panose="02040603050506020204" pitchFamily="18" charset="0"/>
              </a:rPr>
              <a:t> to.</a:t>
            </a:r>
          </a:p>
          <a:p>
            <a:r>
              <a:rPr lang="en-US" sz="4000" dirty="0" err="1" smtClean="0">
                <a:latin typeface="UTM Avo" panose="02040603050506020204" pitchFamily="18" charset="0"/>
              </a:rPr>
              <a:t>Mẹ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vừa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đi</a:t>
            </a:r>
            <a:r>
              <a:rPr lang="en-US" sz="4000" dirty="0" smtClean="0">
                <a:latin typeface="UTM Avo" panose="02040603050506020204" pitchFamily="18" charset="0"/>
              </a:rPr>
              <a:t>, </a:t>
            </a:r>
            <a:r>
              <a:rPr lang="en-US" sz="4000" dirty="0" err="1" smtClean="0">
                <a:latin typeface="UTM Avo" panose="02040603050506020204" pitchFamily="18" charset="0"/>
              </a:rPr>
              <a:t>rô</a:t>
            </a:r>
            <a:r>
              <a:rPr lang="en-US" sz="4000" dirty="0" smtClean="0">
                <a:latin typeface="UTM Avo" panose="02040603050506020204" pitchFamily="18" charset="0"/>
              </a:rPr>
              <a:t> con </a:t>
            </a:r>
            <a:r>
              <a:rPr lang="en-US" sz="4000" dirty="0" err="1" smtClean="0">
                <a:latin typeface="UTM Avo" panose="02040603050506020204" pitchFamily="18" charset="0"/>
              </a:rPr>
              <a:t>liền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tót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ra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ngõ</a:t>
            </a:r>
            <a:r>
              <a:rPr lang="en-US" sz="4000" dirty="0" smtClean="0">
                <a:latin typeface="UTM Avo" panose="02040603050506020204" pitchFamily="18" charset="0"/>
              </a:rPr>
              <a:t>. </a:t>
            </a:r>
            <a:r>
              <a:rPr lang="en-US" sz="4000" dirty="0" err="1" smtClean="0">
                <a:latin typeface="UTM Avo" panose="02040603050506020204" pitchFamily="18" charset="0"/>
              </a:rPr>
              <a:t>Nó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rủ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cá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cờ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lên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bờ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xem</a:t>
            </a:r>
            <a:r>
              <a:rPr lang="en-US" sz="4000" dirty="0" smtClean="0">
                <a:latin typeface="UTM Avo" panose="02040603050506020204" pitchFamily="18" charset="0"/>
              </a:rPr>
              <a:t> ở </a:t>
            </a:r>
            <a:r>
              <a:rPr lang="en-US" sz="4000" dirty="0" err="1" smtClean="0">
                <a:latin typeface="UTM Avo" panose="02040603050506020204" pitchFamily="18" charset="0"/>
              </a:rPr>
              <a:t>đó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có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gì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lạ</a:t>
            </a:r>
            <a:r>
              <a:rPr lang="en-US" sz="4000" dirty="0" smtClean="0">
                <a:latin typeface="UTM Avo" panose="02040603050506020204" pitchFamily="18" charset="0"/>
              </a:rPr>
              <a:t>. </a:t>
            </a:r>
            <a:r>
              <a:rPr lang="en-US" sz="4000" dirty="0" err="1" smtClean="0">
                <a:latin typeface="UTM Avo" panose="02040603050506020204" pitchFamily="18" charset="0"/>
              </a:rPr>
              <a:t>Cá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cờ</a:t>
            </a:r>
            <a:r>
              <a:rPr lang="en-US" sz="4000" dirty="0" smtClean="0">
                <a:latin typeface="UTM Avo" panose="02040603050506020204" pitchFamily="18" charset="0"/>
              </a:rPr>
              <a:t> can:</a:t>
            </a:r>
          </a:p>
          <a:p>
            <a:pPr marL="285750" indent="-285750">
              <a:buFontTx/>
              <a:buChar char="-"/>
            </a:pPr>
            <a:r>
              <a:rPr lang="en-US" sz="4000" dirty="0" err="1" smtClean="0">
                <a:latin typeface="UTM Avo" panose="02040603050506020204" pitchFamily="18" charset="0"/>
              </a:rPr>
              <a:t>Mẹ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bạn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dặn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chớ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đi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xa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mà</a:t>
            </a:r>
            <a:r>
              <a:rPr lang="en-US" sz="4000" dirty="0" smtClean="0">
                <a:latin typeface="UTM Avo" panose="0204060305050602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4000" dirty="0" err="1" smtClean="0">
                <a:latin typeface="UTM Avo" panose="02040603050506020204" pitchFamily="18" charset="0"/>
              </a:rPr>
              <a:t>Rô</a:t>
            </a:r>
            <a:r>
              <a:rPr lang="en-US" sz="4000" dirty="0" smtClean="0">
                <a:latin typeface="UTM Avo" panose="02040603050506020204" pitchFamily="18" charset="0"/>
              </a:rPr>
              <a:t> con </a:t>
            </a:r>
            <a:r>
              <a:rPr lang="en-US" sz="4000" dirty="0" err="1" smtClean="0">
                <a:latin typeface="UTM Avo" panose="02040603050506020204" pitchFamily="18" charset="0"/>
              </a:rPr>
              <a:t>đáp</a:t>
            </a:r>
            <a:r>
              <a:rPr lang="en-US" sz="4000" dirty="0" smtClean="0">
                <a:latin typeface="UTM Avo" panose="02040603050506020204" pitchFamily="18" charset="0"/>
              </a:rPr>
              <a:t>:</a:t>
            </a:r>
          </a:p>
          <a:p>
            <a:r>
              <a:rPr lang="en-US" sz="4000" dirty="0" smtClean="0">
                <a:latin typeface="UTM Avo" panose="02040603050506020204" pitchFamily="18" charset="0"/>
              </a:rPr>
              <a:t>- </a:t>
            </a:r>
            <a:r>
              <a:rPr lang="en-US" sz="4000" dirty="0" err="1" smtClean="0">
                <a:latin typeface="UTM Avo" panose="02040603050506020204" pitchFamily="18" charset="0"/>
              </a:rPr>
              <a:t>Bờ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hồ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gần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lắm</a:t>
            </a:r>
            <a:r>
              <a:rPr lang="en-US" sz="4000" dirty="0" smtClean="0">
                <a:latin typeface="UTM Avo" panose="02040603050506020204" pitchFamily="18" charset="0"/>
              </a:rPr>
              <a:t>.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79550" y="1660635"/>
            <a:ext cx="2228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k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iếm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ăn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237894" y="3494687"/>
            <a:ext cx="2758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ót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ra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ngõ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50300" y="4104288"/>
            <a:ext cx="1918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l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ên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bờ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5244674" y="1671139"/>
            <a:ext cx="199697" cy="58858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7625262" y="1607186"/>
            <a:ext cx="241740" cy="635766"/>
            <a:chOff x="9790387" y="335441"/>
            <a:chExt cx="241740" cy="635766"/>
          </a:xfrm>
        </p:grpSpPr>
        <p:cxnSp>
          <p:nvCxnSpPr>
            <p:cNvPr id="39" name="Straight Connector 38"/>
            <p:cNvCxnSpPr/>
            <p:nvPr/>
          </p:nvCxnSpPr>
          <p:spPr>
            <a:xfrm flipH="1">
              <a:off x="9879727" y="335441"/>
              <a:ext cx="152400" cy="63576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9790387" y="346849"/>
              <a:ext cx="152400" cy="62247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7525413" y="2253570"/>
            <a:ext cx="241740" cy="635766"/>
            <a:chOff x="9790387" y="335441"/>
            <a:chExt cx="241740" cy="635766"/>
          </a:xfrm>
        </p:grpSpPr>
        <p:cxnSp>
          <p:nvCxnSpPr>
            <p:cNvPr id="53" name="Straight Connector 52"/>
            <p:cNvCxnSpPr/>
            <p:nvPr/>
          </p:nvCxnSpPr>
          <p:spPr>
            <a:xfrm flipH="1">
              <a:off x="9879727" y="335441"/>
              <a:ext cx="152400" cy="63576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9790387" y="346849"/>
              <a:ext cx="152400" cy="62247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5181614" y="2894699"/>
            <a:ext cx="241740" cy="635766"/>
            <a:chOff x="9790387" y="335441"/>
            <a:chExt cx="241740" cy="635766"/>
          </a:xfrm>
        </p:grpSpPr>
        <p:cxnSp>
          <p:nvCxnSpPr>
            <p:cNvPr id="56" name="Straight Connector 55"/>
            <p:cNvCxnSpPr/>
            <p:nvPr/>
          </p:nvCxnSpPr>
          <p:spPr>
            <a:xfrm flipH="1">
              <a:off x="9879727" y="335441"/>
              <a:ext cx="152400" cy="63576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9790387" y="346849"/>
              <a:ext cx="152400" cy="62247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8744615" y="3430730"/>
            <a:ext cx="241740" cy="635766"/>
            <a:chOff x="9790387" y="335441"/>
            <a:chExt cx="241740" cy="635766"/>
          </a:xfrm>
        </p:grpSpPr>
        <p:cxnSp>
          <p:nvCxnSpPr>
            <p:cNvPr id="59" name="Straight Connector 58"/>
            <p:cNvCxnSpPr/>
            <p:nvPr/>
          </p:nvCxnSpPr>
          <p:spPr>
            <a:xfrm flipH="1">
              <a:off x="9879727" y="335441"/>
              <a:ext cx="152400" cy="63576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9790387" y="346849"/>
              <a:ext cx="152400" cy="62247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7704092" y="4092877"/>
            <a:ext cx="241740" cy="635766"/>
            <a:chOff x="9790387" y="335441"/>
            <a:chExt cx="241740" cy="635766"/>
          </a:xfrm>
        </p:grpSpPr>
        <p:cxnSp>
          <p:nvCxnSpPr>
            <p:cNvPr id="62" name="Straight Connector 61"/>
            <p:cNvCxnSpPr/>
            <p:nvPr/>
          </p:nvCxnSpPr>
          <p:spPr>
            <a:xfrm flipH="1">
              <a:off x="9879727" y="335441"/>
              <a:ext cx="152400" cy="63576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9790387" y="346849"/>
              <a:ext cx="152400" cy="62247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10636467" y="4092877"/>
            <a:ext cx="241740" cy="635766"/>
            <a:chOff x="9790387" y="335441"/>
            <a:chExt cx="241740" cy="635766"/>
          </a:xfrm>
        </p:grpSpPr>
        <p:cxnSp>
          <p:nvCxnSpPr>
            <p:cNvPr id="65" name="Straight Connector 64"/>
            <p:cNvCxnSpPr/>
            <p:nvPr/>
          </p:nvCxnSpPr>
          <p:spPr>
            <a:xfrm flipH="1">
              <a:off x="9879727" y="335441"/>
              <a:ext cx="152400" cy="63576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>
              <a:off x="9790387" y="346849"/>
              <a:ext cx="152400" cy="62247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7620010" y="4691966"/>
            <a:ext cx="241740" cy="635766"/>
            <a:chOff x="9790387" y="335441"/>
            <a:chExt cx="241740" cy="635766"/>
          </a:xfrm>
        </p:grpSpPr>
        <p:cxnSp>
          <p:nvCxnSpPr>
            <p:cNvPr id="68" name="Straight Connector 67"/>
            <p:cNvCxnSpPr/>
            <p:nvPr/>
          </p:nvCxnSpPr>
          <p:spPr>
            <a:xfrm flipH="1">
              <a:off x="9879727" y="335441"/>
              <a:ext cx="152400" cy="63576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9790387" y="346849"/>
              <a:ext cx="152400" cy="62247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4035995" y="5322582"/>
            <a:ext cx="241740" cy="635766"/>
            <a:chOff x="9790387" y="335441"/>
            <a:chExt cx="241740" cy="635766"/>
          </a:xfrm>
        </p:grpSpPr>
        <p:cxnSp>
          <p:nvCxnSpPr>
            <p:cNvPr id="71" name="Straight Connector 70"/>
            <p:cNvCxnSpPr/>
            <p:nvPr/>
          </p:nvCxnSpPr>
          <p:spPr>
            <a:xfrm flipH="1">
              <a:off x="9879727" y="335441"/>
              <a:ext cx="152400" cy="63576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9790387" y="346849"/>
              <a:ext cx="152400" cy="62247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4782226" y="5921668"/>
            <a:ext cx="241740" cy="635766"/>
            <a:chOff x="9790387" y="335441"/>
            <a:chExt cx="241740" cy="635766"/>
          </a:xfrm>
        </p:grpSpPr>
        <p:cxnSp>
          <p:nvCxnSpPr>
            <p:cNvPr id="74" name="Straight Connector 73"/>
            <p:cNvCxnSpPr/>
            <p:nvPr/>
          </p:nvCxnSpPr>
          <p:spPr>
            <a:xfrm flipH="1">
              <a:off x="9879727" y="335441"/>
              <a:ext cx="152400" cy="63576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H="1">
              <a:off x="9790387" y="346849"/>
              <a:ext cx="152400" cy="62247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79" name="Straight Connector 78"/>
          <p:cNvCxnSpPr/>
          <p:nvPr/>
        </p:nvCxnSpPr>
        <p:spPr>
          <a:xfrm flipH="1">
            <a:off x="3904608" y="2307010"/>
            <a:ext cx="199697" cy="58858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3452667" y="3505189"/>
            <a:ext cx="199697" cy="58858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83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1" grpId="0"/>
      <p:bldP spid="13" grpId="0"/>
      <p:bldP spid="35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4F05641-4A96-4EDD-8E5B-25B18DEFD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135" y="73572"/>
            <a:ext cx="2291255" cy="223870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2563" y="525516"/>
            <a:ext cx="5517920" cy="8933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smtClean="0">
                <a:latin typeface="UTM Avo" panose="02040603050506020204" pitchFamily="18" charset="0"/>
              </a:rPr>
              <a:t>? a) Ý </a:t>
            </a:r>
            <a:r>
              <a:rPr lang="en-US" sz="4800" dirty="0" err="1" smtClean="0">
                <a:latin typeface="UTM Avo" panose="02040603050506020204" pitchFamily="18" charset="0"/>
              </a:rPr>
              <a:t>nào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đúng</a:t>
            </a:r>
            <a:r>
              <a:rPr lang="en-US" sz="4800" dirty="0" smtClean="0">
                <a:latin typeface="UTM Avo" panose="02040603050506020204" pitchFamily="18" charset="0"/>
              </a:rPr>
              <a:t>?</a:t>
            </a:r>
            <a:endParaRPr lang="en-US" sz="4800" dirty="0"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6660" y="1881354"/>
            <a:ext cx="3668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UTM Avo" panose="02040603050506020204" pitchFamily="18" charset="0"/>
              </a:rPr>
              <a:t>Rô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mẹ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vừa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đi</a:t>
            </a:r>
            <a:r>
              <a:rPr lang="en-US" sz="4000" dirty="0" smtClean="0">
                <a:latin typeface="UTM Avo" panose="02040603050506020204" pitchFamily="18" charset="0"/>
              </a:rPr>
              <a:t>: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71448" y="2568239"/>
            <a:ext cx="8187559" cy="201425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17687" y="3710147"/>
            <a:ext cx="752540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UTM Avo" panose="02040603050506020204" pitchFamily="18" charset="0"/>
              </a:rPr>
              <a:t>B. </a:t>
            </a:r>
            <a:r>
              <a:rPr lang="en-US" sz="4000" dirty="0" err="1" smtClean="0">
                <a:latin typeface="UTM Avo" panose="02040603050506020204" pitchFamily="18" charset="0"/>
              </a:rPr>
              <a:t>Rô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>
                <a:latin typeface="UTM Avo" panose="02040603050506020204" pitchFamily="18" charset="0"/>
              </a:rPr>
              <a:t>con </a:t>
            </a:r>
            <a:r>
              <a:rPr lang="en-US" sz="4000" dirty="0" err="1">
                <a:latin typeface="UTM Avo" panose="02040603050506020204" pitchFamily="18" charset="0"/>
              </a:rPr>
              <a:t>đã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rủ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cá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cờ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lên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bờ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170392" y="2927129"/>
            <a:ext cx="738351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UTM Avo" panose="02040603050506020204" pitchFamily="18" charset="0"/>
              </a:rPr>
              <a:t>A. </a:t>
            </a:r>
            <a:r>
              <a:rPr lang="en-US" sz="4000" dirty="0" err="1" smtClean="0">
                <a:latin typeface="UTM Avo" panose="02040603050506020204" pitchFamily="18" charset="0"/>
              </a:rPr>
              <a:t>Cá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cờ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đã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rủ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rô</a:t>
            </a:r>
            <a:r>
              <a:rPr lang="en-US" sz="4000" dirty="0" smtClean="0">
                <a:latin typeface="UTM Avo" panose="02040603050506020204" pitchFamily="18" charset="0"/>
              </a:rPr>
              <a:t> con </a:t>
            </a:r>
            <a:r>
              <a:rPr lang="en-US" sz="4000" dirty="0" err="1" smtClean="0">
                <a:latin typeface="UTM Avo" panose="02040603050506020204" pitchFamily="18" charset="0"/>
              </a:rPr>
              <a:t>đi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xa</a:t>
            </a:r>
            <a:r>
              <a:rPr lang="en-US" sz="4000" dirty="0" smtClean="0">
                <a:latin typeface="UTM Avo" panose="02040603050506020204" pitchFamily="18" charset="0"/>
              </a:rPr>
              <a:t>.</a:t>
            </a:r>
            <a:endParaRPr lang="en-US" sz="4000" dirty="0">
              <a:latin typeface="UTM Avo" panose="02040603050506020204" pitchFamily="18" charset="0"/>
            </a:endParaRPr>
          </a:p>
          <a:p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9165022" y="735724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123110" y="2984933"/>
            <a:ext cx="683177" cy="58857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04963" y="4946664"/>
            <a:ext cx="11345906" cy="159076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latin typeface="UTM Avo" panose="02040603050506020204" pitchFamily="18" charset="0"/>
              </a:rPr>
              <a:t>b) </a:t>
            </a:r>
            <a:r>
              <a:rPr lang="en-US" sz="4800" dirty="0" err="1">
                <a:latin typeface="UTM Avo" panose="02040603050506020204" pitchFamily="18" charset="0"/>
              </a:rPr>
              <a:t>Lẽ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ra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trước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khi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đi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chơi</a:t>
            </a:r>
            <a:r>
              <a:rPr lang="en-US" sz="4800" dirty="0">
                <a:latin typeface="UTM Avo" panose="02040603050506020204" pitchFamily="18" charset="0"/>
              </a:rPr>
              <a:t>, </a:t>
            </a:r>
            <a:r>
              <a:rPr lang="en-US" sz="4800" dirty="0" err="1">
                <a:latin typeface="UTM Avo" panose="02040603050506020204" pitchFamily="18" charset="0"/>
              </a:rPr>
              <a:t>rô</a:t>
            </a:r>
            <a:r>
              <a:rPr lang="en-US" sz="4800" dirty="0">
                <a:latin typeface="UTM Avo" panose="02040603050506020204" pitchFamily="18" charset="0"/>
              </a:rPr>
              <a:t> con </a:t>
            </a:r>
            <a:r>
              <a:rPr lang="en-US" sz="4800" dirty="0" err="1">
                <a:latin typeface="UTM Avo" panose="02040603050506020204" pitchFamily="18" charset="0"/>
              </a:rPr>
              <a:t>phải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xin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phép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mẹ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thế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nào</a:t>
            </a:r>
            <a:r>
              <a:rPr lang="en-US" sz="4800" dirty="0">
                <a:latin typeface="UTM Avo" panose="02040603050506020204" pitchFamily="18" charset="0"/>
              </a:rPr>
              <a:t>?</a:t>
            </a:r>
            <a:endParaRPr lang="en-US" sz="4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91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6" grpId="0" animBg="1"/>
      <p:bldP spid="14" grpId="0"/>
      <p:bldP spid="15" grpId="0"/>
      <p:bldP spid="18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2563" y="525516"/>
            <a:ext cx="4487907" cy="8933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smtClean="0">
                <a:latin typeface="UTM Avo" panose="02040603050506020204" pitchFamily="18" charset="0"/>
              </a:rPr>
              <a:t>4. </a:t>
            </a:r>
            <a:r>
              <a:rPr lang="en-US" sz="4800" dirty="0" err="1" smtClean="0">
                <a:latin typeface="UTM Avo" panose="02040603050506020204" pitchFamily="18" charset="0"/>
              </a:rPr>
              <a:t>Tập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viết</a:t>
            </a:r>
            <a:endParaRPr lang="en-US" sz="4800" dirty="0"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7" y="2659117"/>
            <a:ext cx="11613931" cy="190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0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B554DA-F872-4FAB-9DFF-EABC40F49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1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>
            <a:extLst>
              <a:ext uri="{FF2B5EF4-FFF2-40B4-BE49-F238E27FC236}">
                <a16:creationId xmlns:a16="http://schemas.microsoft.com/office/drawing/2014/main" id="{55AFD542-B6EA-471C-B6A5-3565E23FE932}"/>
              </a:ext>
            </a:extLst>
          </p:cNvPr>
          <p:cNvSpPr/>
          <p:nvPr/>
        </p:nvSpPr>
        <p:spPr>
          <a:xfrm>
            <a:off x="1123615" y="1010673"/>
            <a:ext cx="4972385" cy="49723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99F1168-3839-4FB5-A9F6-3E4B1B7FCF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11" y="1012586"/>
            <a:ext cx="4972385" cy="497238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08071" y="999536"/>
            <a:ext cx="2617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y</a:t>
            </a:r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ên</a:t>
            </a:r>
            <a:r>
              <a:rPr lang="en-US" altLang="zh-CN" sz="4400" dirty="0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tâm</a:t>
            </a:r>
            <a:endParaRPr lang="zh-CN" altLang="en-US" sz="4400" dirty="0">
              <a:solidFill>
                <a:schemeClr val="bg1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2A75259-2CE7-4ACC-B46E-DDE826DB01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984001" y="1095865"/>
            <a:ext cx="3918180" cy="8835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B3745BA-1D42-4CD8-9A35-934887B42D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808901" y="2361376"/>
            <a:ext cx="4259484" cy="89064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F3A335A-4540-4649-B398-FC10228286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808901" y="3834207"/>
            <a:ext cx="4259484" cy="89064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1D034BC-3C80-4037-8EE1-26A12C56E7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808901" y="5211044"/>
            <a:ext cx="4259484" cy="8906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870465">
            <a:off x="2117565" y="1708502"/>
            <a:ext cx="3799438" cy="1876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4800" b="1" dirty="0" smtClean="0">
                <a:latin typeface="UTM Avo" pitchFamily="18" charset="0"/>
              </a:rPr>
              <a:t>KHỞI ĐỘNG</a:t>
            </a:r>
            <a:endParaRPr lang="en-US" sz="4800" b="1" dirty="0">
              <a:latin typeface="UTM Avo" pitchFamily="18" charset="0"/>
            </a:endParaRPr>
          </a:p>
        </p:txBody>
      </p:sp>
      <p:sp>
        <p:nvSpPr>
          <p:cNvPr id="15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36145" y="2207202"/>
            <a:ext cx="3066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yết</a:t>
            </a:r>
            <a:r>
              <a:rPr lang="en-US" altLang="zh-CN" sz="4400" dirty="0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kiến</a:t>
            </a:r>
            <a:endParaRPr lang="zh-CN" altLang="en-US" sz="4400" dirty="0">
              <a:solidFill>
                <a:schemeClr val="bg1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20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08072" y="3803397"/>
            <a:ext cx="30941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h</a:t>
            </a:r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iểu</a:t>
            </a:r>
            <a:r>
              <a:rPr lang="en-US" altLang="zh-CN" sz="4400" dirty="0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biết</a:t>
            </a:r>
            <a:endParaRPr lang="zh-CN" altLang="en-US" sz="4400" dirty="0">
              <a:solidFill>
                <a:schemeClr val="bg1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21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40157" y="5086766"/>
            <a:ext cx="2848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c</a:t>
            </a:r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him</a:t>
            </a:r>
            <a:r>
              <a:rPr lang="en-US" altLang="zh-CN" sz="4400" dirty="0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yến</a:t>
            </a:r>
            <a:endParaRPr lang="zh-CN" altLang="en-US" sz="4400" dirty="0">
              <a:solidFill>
                <a:schemeClr val="bg1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B554DA-F872-4FAB-9DFF-EABC40F49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/>
        </p:blipFill>
        <p:spPr>
          <a:xfrm>
            <a:off x="442745" y="430924"/>
            <a:ext cx="11377447" cy="6096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009703F-CDC2-4D89-A7D9-F89F7F643354}"/>
              </a:ext>
            </a:extLst>
          </p:cNvPr>
          <p:cNvSpPr txBox="1"/>
          <p:nvPr/>
        </p:nvSpPr>
        <p:spPr>
          <a:xfrm>
            <a:off x="0" y="1416803"/>
            <a:ext cx="11960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Bài</a:t>
            </a:r>
            <a:r>
              <a:rPr lang="en-US" altLang="zh-CN" sz="5400" dirty="0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5400" dirty="0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67: </a:t>
            </a:r>
            <a:r>
              <a:rPr lang="en-US" altLang="zh-CN" sz="5400" b="1" dirty="0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on</a:t>
            </a:r>
            <a:r>
              <a:rPr lang="en-US" altLang="zh-CN" sz="5400" b="1" dirty="0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5400" b="1" dirty="0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-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ot</a:t>
            </a:r>
            <a:endParaRPr lang="zh-CN" altLang="en-US" sz="5400" b="1" dirty="0">
              <a:solidFill>
                <a:srgbClr val="FF0000"/>
              </a:solidFill>
              <a:latin typeface="UTM Avo" pitchFamily="18" charset="0"/>
              <a:ea typeface="小白" panose="02010601030101010101" pitchFamily="2" charset="-122"/>
            </a:endParaRPr>
          </a:p>
        </p:txBody>
      </p:sp>
      <p:sp>
        <p:nvSpPr>
          <p:cNvPr id="6" name="Oval 5"/>
          <p:cNvSpPr/>
          <p:nvPr/>
        </p:nvSpPr>
        <p:spPr>
          <a:xfrm>
            <a:off x="1347419" y="2653929"/>
            <a:ext cx="3788785" cy="3610684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on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3369" y="19849"/>
            <a:ext cx="7696200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 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 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2020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Tiếng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Việt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854317" y="2653929"/>
            <a:ext cx="3933657" cy="3610684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ot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228744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b="1" kern="0" dirty="0" err="1" smtClean="0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</a:t>
            </a:r>
            <a:r>
              <a:rPr lang="en-US" sz="6600" b="1" kern="0" dirty="0" smtClean="0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6600" b="1" kern="0" dirty="0" err="1" smtClean="0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quen</a:t>
            </a:r>
            <a:endParaRPr sz="6600" b="1" kern="0" dirty="0">
              <a:solidFill>
                <a:srgbClr val="FF0000"/>
              </a:solidFill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8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51052" y="882879"/>
            <a:ext cx="3510438" cy="2023240"/>
            <a:chOff x="3810000" y="1424287"/>
            <a:chExt cx="2209801" cy="1510383"/>
          </a:xfrm>
        </p:grpSpPr>
        <p:sp>
          <p:nvSpPr>
            <p:cNvPr id="11" name="Rectangle 10"/>
            <p:cNvSpPr/>
            <p:nvPr/>
          </p:nvSpPr>
          <p:spPr>
            <a:xfrm>
              <a:off x="3810000" y="1424287"/>
              <a:ext cx="2209800" cy="8183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on</a:t>
              </a:r>
              <a:endParaRPr lang="en-US" sz="4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8000"/>
                  </a:solidFill>
                  <a:latin typeface="UTM Avo" panose="02040603050506020204" pitchFamily="18" charset="0"/>
                </a:rPr>
                <a:t>o</a:t>
              </a:r>
              <a:endParaRPr lang="en-US" sz="3600" b="1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.VnAvant" pitchFamily="34" charset="0"/>
                </a:rPr>
                <a:t>n</a:t>
              </a:r>
              <a:endParaRPr lang="en-US" sz="3600" b="1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243384" y="4025461"/>
            <a:ext cx="5116892" cy="1282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UTM Avo" panose="02040603050506020204" pitchFamily="18" charset="0"/>
              </a:rPr>
              <a:t>o</a:t>
            </a:r>
            <a:r>
              <a:rPr lang="en-US" sz="5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– </a:t>
            </a:r>
            <a:r>
              <a:rPr lang="en-US" sz="54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nờ</a:t>
            </a:r>
            <a:r>
              <a:rPr lang="en-US" sz="5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- </a:t>
            </a:r>
            <a:r>
              <a:rPr lang="en-US" sz="5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on</a:t>
            </a:r>
            <a:endParaRPr lang="en-US" sz="5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504386" y="798787"/>
            <a:ext cx="3773214" cy="2103124"/>
            <a:chOff x="3810000" y="1424287"/>
            <a:chExt cx="2209801" cy="1510383"/>
          </a:xfrm>
        </p:grpSpPr>
        <p:sp>
          <p:nvSpPr>
            <p:cNvPr id="16" name="Rectangle 15"/>
            <p:cNvSpPr/>
            <p:nvPr/>
          </p:nvSpPr>
          <p:spPr>
            <a:xfrm>
              <a:off x="3810000" y="1424287"/>
              <a:ext cx="2209800" cy="8183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ot</a:t>
              </a:r>
              <a:endParaRPr lang="en-US" sz="4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8000"/>
                  </a:solidFill>
                  <a:latin typeface="UTM Avo" panose="02040603050506020204" pitchFamily="18" charset="0"/>
                </a:rPr>
                <a:t>o</a:t>
              </a:r>
              <a:endParaRPr lang="en-US" sz="3600" b="1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.VnAvant" pitchFamily="34" charset="0"/>
                </a:rPr>
                <a:t>t</a:t>
              </a:r>
              <a:endParaRPr lang="en-US" sz="3600" b="1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6943721" y="4004450"/>
            <a:ext cx="4743768" cy="1303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UTM Avo" panose="02040603050506020204" pitchFamily="18" charset="0"/>
              </a:rPr>
              <a:t>o</a:t>
            </a:r>
            <a:r>
              <a:rPr lang="en-US" sz="5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– </a:t>
            </a:r>
            <a:r>
              <a:rPr lang="en-US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t</a:t>
            </a:r>
            <a:r>
              <a:rPr lang="en-US" sz="54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ờ</a:t>
            </a:r>
            <a:r>
              <a:rPr lang="en-US" sz="5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- </a:t>
            </a:r>
            <a:r>
              <a:rPr lang="en-US" sz="54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ot</a:t>
            </a:r>
            <a:endParaRPr lang="en-US" sz="5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05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6133" y="3177590"/>
            <a:ext cx="2785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UTM Avo" panose="02040603050506020204" pitchFamily="18" charset="0"/>
              </a:rPr>
              <a:t>m</a:t>
            </a:r>
            <a:r>
              <a:rPr lang="en-US" sz="5400" dirty="0" err="1" smtClean="0">
                <a:latin typeface="UTM Avo" panose="02040603050506020204" pitchFamily="18" charset="0"/>
              </a:rPr>
              <a:t>ẹ</a:t>
            </a:r>
            <a:r>
              <a:rPr lang="en-US" sz="5400" dirty="0" smtClean="0">
                <a:latin typeface="UTM Avo" panose="02040603050506020204" pitchFamily="18" charset="0"/>
              </a:rPr>
              <a:t> c</a:t>
            </a:r>
            <a:r>
              <a:rPr lang="en-US" sz="54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on</a:t>
            </a:r>
            <a:endParaRPr lang="en-US" sz="5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04075" y="3039716"/>
            <a:ext cx="3384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UTM Avo" panose="02040603050506020204" pitchFamily="18" charset="0"/>
              </a:rPr>
              <a:t>c</a:t>
            </a:r>
            <a:r>
              <a:rPr lang="en-US" sz="5400" dirty="0" err="1" smtClean="0">
                <a:latin typeface="UTM Avo" panose="02040603050506020204" pitchFamily="18" charset="0"/>
              </a:rPr>
              <a:t>him</a:t>
            </a:r>
            <a:r>
              <a:rPr lang="en-US" sz="5400" dirty="0" smtClean="0">
                <a:latin typeface="UTM Avo" panose="02040603050506020204" pitchFamily="18" charset="0"/>
              </a:rPr>
              <a:t> </a:t>
            </a:r>
            <a:r>
              <a:rPr lang="en-US" sz="5400" dirty="0" err="1" smtClean="0">
                <a:latin typeface="UTM Avo" panose="02040603050506020204" pitchFamily="18" charset="0"/>
              </a:rPr>
              <a:t>h</a:t>
            </a:r>
            <a:r>
              <a:rPr lang="en-US" sz="5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ót</a:t>
            </a:r>
            <a:endParaRPr lang="en-US" sz="5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6866" y="5839277"/>
            <a:ext cx="3973301" cy="68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c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hờ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- um - chum</a:t>
            </a:r>
            <a:endParaRPr lang="en-US" sz="3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84884" y="5849787"/>
            <a:ext cx="5665076" cy="68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h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ờ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-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ót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–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hót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–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sắc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-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hót</a:t>
            </a:r>
            <a:endParaRPr lang="en-US" sz="3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45237" y="4113265"/>
            <a:ext cx="2976667" cy="1554198"/>
            <a:chOff x="3810000" y="1405139"/>
            <a:chExt cx="2209801" cy="1529531"/>
          </a:xfrm>
        </p:grpSpPr>
        <p:sp>
          <p:nvSpPr>
            <p:cNvPr id="11" name="Rectangle 10"/>
            <p:cNvSpPr/>
            <p:nvPr/>
          </p:nvSpPr>
          <p:spPr>
            <a:xfrm>
              <a:off x="3810000" y="1405139"/>
              <a:ext cx="2209797" cy="83744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con</a:t>
              </a:r>
              <a:endParaRPr lang="en-US" sz="4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cờ</a:t>
              </a:r>
              <a:endParaRPr lang="en-US" sz="3600" b="1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  <a:latin typeface=".VnAvant" pitchFamily="34" charset="0"/>
                </a:rPr>
                <a:t>on</a:t>
              </a:r>
              <a:endParaRPr lang="en-US" sz="3600" b="1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924726" y="4100920"/>
            <a:ext cx="2997687" cy="1591668"/>
            <a:chOff x="3810000" y="1405139"/>
            <a:chExt cx="2225405" cy="1557236"/>
          </a:xfrm>
        </p:grpSpPr>
        <p:sp>
          <p:nvSpPr>
            <p:cNvPr id="15" name="Rectangle 14"/>
            <p:cNvSpPr/>
            <p:nvPr/>
          </p:nvSpPr>
          <p:spPr>
            <a:xfrm>
              <a:off x="3810000" y="1405139"/>
              <a:ext cx="2209797" cy="83744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hót</a:t>
              </a:r>
              <a:endParaRPr lang="en-US" sz="4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hót</a:t>
              </a:r>
              <a:endParaRPr lang="en-US" sz="3600" b="1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930505" y="2246499"/>
              <a:ext cx="1104900" cy="715876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506" y="160740"/>
            <a:ext cx="2753109" cy="28578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207" y="186249"/>
            <a:ext cx="2867201" cy="276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1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7" y="1387366"/>
            <a:ext cx="9753600" cy="53970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0730" y="136634"/>
            <a:ext cx="3888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  <a:r>
              <a:rPr lang="en-US" sz="54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gài</a:t>
            </a:r>
            <a:endParaRPr lang="en-US" sz="5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80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261">
            <a:extLst>
              <a:ext uri="{FF2B5EF4-FFF2-40B4-BE49-F238E27FC236}">
                <a16:creationId xmlns:a16="http://schemas.microsoft.com/office/drawing/2014/main" id="{BCFF5C50-AC38-470C-9C35-1E9C08737EE9}"/>
              </a:ext>
            </a:extLst>
          </p:cNvPr>
          <p:cNvGrpSpPr/>
          <p:nvPr/>
        </p:nvGrpSpPr>
        <p:grpSpPr>
          <a:xfrm>
            <a:off x="11399821" y="357354"/>
            <a:ext cx="467620" cy="470659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4CBE5A8A-BF07-42F2-9470-BA3AFF719DB8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F8348A0C-E527-4220-933C-EA9D3C93C68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147153" y="136634"/>
            <a:ext cx="6432316" cy="5851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latin typeface="UTM Avo" panose="02040603050506020204" pitchFamily="18" charset="0"/>
              </a:rPr>
              <a:t>2. </a:t>
            </a:r>
            <a:r>
              <a:rPr lang="en-US" sz="3200" dirty="0" err="1" smtClean="0">
                <a:latin typeface="UTM Avo" panose="02040603050506020204" pitchFamily="18" charset="0"/>
              </a:rPr>
              <a:t>Tìm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từ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ngữ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ứng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với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mỗi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hình</a:t>
            </a:r>
            <a:r>
              <a:rPr lang="en-US" sz="3200" dirty="0" smtClean="0">
                <a:latin typeface="UTM Avo" panose="02040603050506020204" pitchFamily="18" charset="0"/>
              </a:rPr>
              <a:t>?</a:t>
            </a:r>
            <a:endParaRPr lang="en-US" sz="3200" dirty="0"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9" y="936257"/>
            <a:ext cx="11782096" cy="24006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9" y="3657600"/>
            <a:ext cx="11782096" cy="861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9" y="4745252"/>
            <a:ext cx="11782096" cy="191765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>
            <a:off x="2017986" y="2806262"/>
            <a:ext cx="1807781" cy="86218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396359" y="4519450"/>
            <a:ext cx="1187670" cy="88286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2638097" y="2806263"/>
            <a:ext cx="3079531" cy="8621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8029903" y="1849821"/>
            <a:ext cx="2312276" cy="181862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9291145" y="4519452"/>
            <a:ext cx="1156138" cy="32070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812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B554DA-F872-4FAB-9DFF-EABC40F49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/>
        </p:blipFill>
        <p:spPr>
          <a:xfrm>
            <a:off x="0" y="84081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974428" y="1093076"/>
            <a:ext cx="6873765" cy="12507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err="1" smtClean="0">
                <a:latin typeface="UTM Avo" panose="02040603050506020204" pitchFamily="18" charset="0"/>
              </a:rPr>
              <a:t>Nghỉ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giải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lao</a:t>
            </a:r>
            <a:endParaRPr lang="en-US" sz="4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64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1189</TotalTime>
  <Words>237</Words>
  <Application>Microsoft Office PowerPoint</Application>
  <PresentationFormat>Widescreen</PresentationFormat>
  <Paragraphs>53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Calibri</vt:lpstr>
      <vt:lpstr>小白</vt:lpstr>
      <vt:lpstr>Arial</vt:lpstr>
      <vt:lpstr>等线</vt:lpstr>
      <vt:lpstr>Times New Roman</vt:lpstr>
      <vt:lpstr>Lato Regular</vt:lpstr>
      <vt:lpstr>HP001 4 hàng</vt:lpstr>
      <vt:lpstr>字魂17号-萌趣果冻体</vt:lpstr>
      <vt:lpstr>字魂7号-温暖童稚体</vt:lpstr>
      <vt:lpstr>UTM Avo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DELL OS</cp:lastModifiedBy>
  <cp:revision>196</cp:revision>
  <dcterms:created xsi:type="dcterms:W3CDTF">2019-03-29T12:25:33Z</dcterms:created>
  <dcterms:modified xsi:type="dcterms:W3CDTF">2020-08-13T09:54:07Z</dcterms:modified>
</cp:coreProperties>
</file>