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24"/>
  </p:notesMasterIdLst>
  <p:sldIdLst>
    <p:sldId id="307" r:id="rId2"/>
    <p:sldId id="9743" r:id="rId3"/>
    <p:sldId id="9745" r:id="rId4"/>
    <p:sldId id="9762" r:id="rId5"/>
    <p:sldId id="9746" r:id="rId6"/>
    <p:sldId id="9747" r:id="rId7"/>
    <p:sldId id="9765" r:id="rId8"/>
    <p:sldId id="9766" r:id="rId9"/>
    <p:sldId id="9771" r:id="rId10"/>
    <p:sldId id="9767" r:id="rId11"/>
    <p:sldId id="9768" r:id="rId12"/>
    <p:sldId id="9750" r:id="rId13"/>
    <p:sldId id="9763" r:id="rId14"/>
    <p:sldId id="9751" r:id="rId15"/>
    <p:sldId id="9769" r:id="rId16"/>
    <p:sldId id="9770" r:id="rId17"/>
    <p:sldId id="9772" r:id="rId18"/>
    <p:sldId id="9773" r:id="rId19"/>
    <p:sldId id="9774" r:id="rId20"/>
    <p:sldId id="9758" r:id="rId21"/>
    <p:sldId id="9764" r:id="rId22"/>
    <p:sldId id="9776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00FF"/>
    <a:srgbClr val="8CAF69"/>
    <a:srgbClr val="DBE6D0"/>
    <a:srgbClr val="ECF2E6"/>
    <a:srgbClr val="3E8606"/>
    <a:srgbClr val="FFFF99"/>
    <a:srgbClr val="90D1BF"/>
    <a:srgbClr val="1C4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05" autoAdjust="0"/>
  </p:normalViewPr>
  <p:slideViewPr>
    <p:cSldViewPr snapToGrid="0" showGuides="1">
      <p:cViewPr varScale="1">
        <p:scale>
          <a:sx n="49" d="100"/>
          <a:sy n="49" d="100"/>
        </p:scale>
        <p:origin x="864" y="31"/>
      </p:cViewPr>
      <p:guideLst>
        <p:guide orient="horz" pos="2169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5029D-511E-4094-B211-8710A01A9C4F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DD697-AC9F-4D42-AD06-619F245580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99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54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270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811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96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1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73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D0D8B-9237-4177-9CBE-D45CC6DD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70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416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79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171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94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42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 HS làm việc cá nhân. 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Mời trình bày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863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69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63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35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4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11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03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1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D0D8B-9237-4177-9CBE-D45CC6DD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46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59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3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2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4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7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9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1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5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37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AED7E-98A1-4317-A6D0-7D70C5EB6039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5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253351" y="2324183"/>
            <a:ext cx="73276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7441809" y="2668334"/>
            <a:ext cx="43354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1927274" y="2105627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8621151" y="1976673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950F4-EE96-09E6-16E5-DB41919D3942}"/>
              </a:ext>
            </a:extLst>
          </p:cNvPr>
          <p:cNvSpPr txBox="1"/>
          <p:nvPr/>
        </p:nvSpPr>
        <p:spPr>
          <a:xfrm>
            <a:off x="1343464" y="268240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15A04-5A47-1992-671E-AD8C3EE52E4F}"/>
              </a:ext>
            </a:extLst>
          </p:cNvPr>
          <p:cNvSpPr txBox="1"/>
          <p:nvPr/>
        </p:nvSpPr>
        <p:spPr>
          <a:xfrm>
            <a:off x="868680" y="3101023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ACEA3B-3757-0006-DD32-0D15F894B42A}"/>
              </a:ext>
            </a:extLst>
          </p:cNvPr>
          <p:cNvSpPr txBox="1"/>
          <p:nvPr/>
        </p:nvSpPr>
        <p:spPr>
          <a:xfrm>
            <a:off x="1216856" y="3836984"/>
            <a:ext cx="2314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36B1CC-724E-46DA-D41C-7ED0CFE269F6}"/>
              </a:ext>
            </a:extLst>
          </p:cNvPr>
          <p:cNvSpPr txBox="1"/>
          <p:nvPr/>
        </p:nvSpPr>
        <p:spPr>
          <a:xfrm>
            <a:off x="3454936" y="383135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8D8D4E-8424-2F44-8C8E-6A3682BE1D30}"/>
              </a:ext>
            </a:extLst>
          </p:cNvPr>
          <p:cNvSpPr txBox="1"/>
          <p:nvPr/>
        </p:nvSpPr>
        <p:spPr>
          <a:xfrm>
            <a:off x="1042768" y="4996530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-7232551" y="2115167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1352878" y="2661508"/>
            <a:ext cx="10302458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số</a:t>
            </a:r>
            <a:r>
              <a:rPr lang="en-US" sz="280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lượng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-2772698" y="1651350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-3072429" y="1168270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12788849" y="3268645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950F4-EE96-09E6-16E5-DB41919D3942}"/>
              </a:ext>
            </a:extLst>
          </p:cNvPr>
          <p:cNvSpPr txBox="1"/>
          <p:nvPr/>
        </p:nvSpPr>
        <p:spPr>
          <a:xfrm>
            <a:off x="4368414" y="4729288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15A04-5A47-1992-671E-AD8C3EE52E4F}"/>
              </a:ext>
            </a:extLst>
          </p:cNvPr>
          <p:cNvSpPr txBox="1"/>
          <p:nvPr/>
        </p:nvSpPr>
        <p:spPr>
          <a:xfrm>
            <a:off x="5293196" y="4736115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ACEA3B-3757-0006-DD32-0D15F894B42A}"/>
              </a:ext>
            </a:extLst>
          </p:cNvPr>
          <p:cNvSpPr txBox="1"/>
          <p:nvPr/>
        </p:nvSpPr>
        <p:spPr>
          <a:xfrm>
            <a:off x="5347040" y="2800172"/>
            <a:ext cx="2314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36B1CC-724E-46DA-D41C-7ED0CFE269F6}"/>
              </a:ext>
            </a:extLst>
          </p:cNvPr>
          <p:cNvSpPr txBox="1"/>
          <p:nvPr/>
        </p:nvSpPr>
        <p:spPr>
          <a:xfrm>
            <a:off x="6096000" y="280017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8D8D4E-8424-2F44-8C8E-6A3682BE1D30}"/>
              </a:ext>
            </a:extLst>
          </p:cNvPr>
          <p:cNvSpPr txBox="1"/>
          <p:nvPr/>
        </p:nvSpPr>
        <p:spPr>
          <a:xfrm>
            <a:off x="7001309" y="4088745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5F82D-C95A-0FE5-FA6E-1C8B067384B3}"/>
              </a:ext>
            </a:extLst>
          </p:cNvPr>
          <p:cNvSpPr txBox="1"/>
          <p:nvPr/>
        </p:nvSpPr>
        <p:spPr>
          <a:xfrm>
            <a:off x="4748271" y="2619555"/>
            <a:ext cx="4756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 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D514D-0437-0D62-3312-3577FF2EDED8}"/>
              </a:ext>
            </a:extLst>
          </p:cNvPr>
          <p:cNvSpPr txBox="1"/>
          <p:nvPr/>
        </p:nvSpPr>
        <p:spPr>
          <a:xfrm>
            <a:off x="3926249" y="4538066"/>
            <a:ext cx="4756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 ,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91E0F34-DA6F-6948-E68B-8BCA4DC10DD5}"/>
              </a:ext>
            </a:extLst>
          </p:cNvPr>
          <p:cNvSpPr/>
          <p:nvPr/>
        </p:nvSpPr>
        <p:spPr>
          <a:xfrm>
            <a:off x="6516488" y="5383485"/>
            <a:ext cx="1220097" cy="76944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3B5915E-CC12-61BB-F5C3-7A2D329EA150}"/>
              </a:ext>
            </a:extLst>
          </p:cNvPr>
          <p:cNvSpPr/>
          <p:nvPr/>
        </p:nvSpPr>
        <p:spPr>
          <a:xfrm>
            <a:off x="7869630" y="4570540"/>
            <a:ext cx="4227871" cy="200389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ĐẠI TỪ</a:t>
            </a:r>
          </a:p>
        </p:txBody>
      </p:sp>
    </p:spTree>
    <p:extLst>
      <p:ext uri="{BB962C8B-B14F-4D97-AF65-F5344CB8AC3E}">
        <p14:creationId xmlns:p14="http://schemas.microsoft.com/office/powerpoint/2010/main" val="4146074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E82E3B6-8352-B828-5644-0B5F56C37F93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</a:rPr>
              <a:t>II. </a:t>
            </a:r>
            <a:r>
              <a:rPr lang="en-US" sz="4800" b="1" dirty="0" err="1">
                <a:latin typeface="UTM Avo" panose="02040603050506020204" pitchFamily="18" charset="0"/>
              </a:rPr>
              <a:t>Bài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học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0CA7C2-EA54-F012-94A0-36AF90CF4515}"/>
              </a:ext>
            </a:extLst>
          </p:cNvPr>
          <p:cNvSpPr/>
          <p:nvPr/>
        </p:nvSpPr>
        <p:spPr>
          <a:xfrm>
            <a:off x="1308295" y="1674055"/>
            <a:ext cx="9889588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Đại từ là những từ dùng để xưng hô (đại từ xưng hô: tôi, ta, nó,...) hoặc để hỏi (đại từ nghi vấn: gì, đâu, nào, bao nhiêu,...), để thay thế các từ ngữ khác (đại từ thay thế: thế, vậy, đó, này,...).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415960" y="2324183"/>
            <a:ext cx="70024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84002" y="1062125"/>
            <a:ext cx="109077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</a:pPr>
            <a:r>
              <a:rPr lang="vi-VN" sz="2800" b="1" u="none" strike="noStrike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lang="en-US" sz="2800" b="1" u="none" strike="noStrike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vi-VN" sz="2800" b="1" u="none" strike="noStrike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lang="en-US" sz="2800" b="1" u="none" strike="noStrike" spc="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</a:pP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thương yêu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kính trọng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giúp đỡ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 mưu hạnh phúc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cháu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HỒ CHÍ </a:t>
            </a:r>
            <a:r>
              <a:rPr lang="en-US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MINH</a:t>
            </a: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</a:pP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 sống với mẹ, </a:t>
            </a:r>
            <a:r>
              <a:rPr lang="en-US" sz="2800" b="1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nỡ bắt nó? Lát nữa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 về không thấy 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 buồn lắm đấy.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Theo </a:t>
            </a:r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sách </a:t>
            </a:r>
            <a:r>
              <a:rPr lang="vi-VN" sz="28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Quốc văn giáo </a:t>
            </a:r>
            <a:r>
              <a:rPr lang="en-US" sz="28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khoa </a:t>
            </a:r>
            <a:r>
              <a:rPr lang="vi-VN" sz="28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thư</a:t>
            </a:r>
            <a:endParaRPr lang="en-US" sz="2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699135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Rơm vừa chạy vừa nhìn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 nụ cười tươi rói. Thỉnh thoảng, bé 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 lại, ngoắc ngoắc bàn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xíu gọi bọn trẻ.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thấy vậy thích thú, đua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đuổi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TRẦN HOÀI DƯƠNG</a:t>
            </a:r>
            <a:endParaRPr lang="en-US" sz="2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</a:rPr>
              <a:t>II. </a:t>
            </a:r>
            <a:r>
              <a:rPr lang="en-US" sz="4800" b="1" dirty="0" err="1">
                <a:latin typeface="UTM Avo" panose="02040603050506020204" pitchFamily="18" charset="0"/>
              </a:rPr>
              <a:t>Luyện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tập</a:t>
            </a:r>
            <a:endParaRPr lang="en-US" sz="4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6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94C1B04-D40C-A525-62B3-B87F39E2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63547" y="5042293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860784" y="5705209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5599" y="-332213"/>
            <a:ext cx="1783094" cy="189332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E7BD1D4-12FF-0698-15D8-DC1E87EEA2AD}"/>
              </a:ext>
            </a:extLst>
          </p:cNvPr>
          <p:cNvSpPr/>
          <p:nvPr/>
        </p:nvSpPr>
        <p:spPr>
          <a:xfrm>
            <a:off x="5366962" y="4905301"/>
            <a:ext cx="1507449" cy="1476044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96D30BE-8270-7DF7-920A-19E53FAC3F20}"/>
              </a:ext>
            </a:extLst>
          </p:cNvPr>
          <p:cNvSpPr/>
          <p:nvPr/>
        </p:nvSpPr>
        <p:spPr>
          <a:xfrm>
            <a:off x="231213" y="1657349"/>
            <a:ext cx="998041" cy="1878665"/>
          </a:xfrm>
          <a:custGeom>
            <a:avLst/>
            <a:gdLst/>
            <a:ahLst/>
            <a:cxnLst/>
            <a:rect l="l" t="t" r="r" b="b"/>
            <a:pathLst>
              <a:path w="1996082" h="3757331">
                <a:moveTo>
                  <a:pt x="0" y="0"/>
                </a:moveTo>
                <a:lnTo>
                  <a:pt x="1996082" y="0"/>
                </a:lnTo>
                <a:lnTo>
                  <a:pt x="1996082" y="3757332"/>
                </a:lnTo>
                <a:lnTo>
                  <a:pt x="0" y="375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08AA1FC-D90F-C377-0849-C08669688857}"/>
              </a:ext>
            </a:extLst>
          </p:cNvPr>
          <p:cNvSpPr/>
          <p:nvPr/>
        </p:nvSpPr>
        <p:spPr>
          <a:xfrm>
            <a:off x="10881980" y="5573634"/>
            <a:ext cx="1310020" cy="1308383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7B219F0-7F99-0F19-8C7A-68B285247DE9}"/>
              </a:ext>
            </a:extLst>
          </p:cNvPr>
          <p:cNvSpPr/>
          <p:nvPr/>
        </p:nvSpPr>
        <p:spPr>
          <a:xfrm>
            <a:off x="2566413" y="1657349"/>
            <a:ext cx="938770" cy="953066"/>
          </a:xfrm>
          <a:custGeom>
            <a:avLst/>
            <a:gdLst/>
            <a:ahLst/>
            <a:cxnLst/>
            <a:rect l="l" t="t" r="r" b="b"/>
            <a:pathLst>
              <a:path w="1877540" h="1906132">
                <a:moveTo>
                  <a:pt x="0" y="0"/>
                </a:moveTo>
                <a:lnTo>
                  <a:pt x="1877540" y="0"/>
                </a:lnTo>
                <a:lnTo>
                  <a:pt x="1877540" y="1906132"/>
                </a:lnTo>
                <a:lnTo>
                  <a:pt x="0" y="19061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166889E-88A1-B128-8FEF-6D657051F8EF}"/>
              </a:ext>
            </a:extLst>
          </p:cNvPr>
          <p:cNvSpPr/>
          <p:nvPr/>
        </p:nvSpPr>
        <p:spPr>
          <a:xfrm rot="-2351199">
            <a:off x="1676427" y="49769"/>
            <a:ext cx="1525487" cy="1694986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3A35015-C3EA-8610-679F-2BB82A58BC73}"/>
              </a:ext>
            </a:extLst>
          </p:cNvPr>
          <p:cNvSpPr/>
          <p:nvPr/>
        </p:nvSpPr>
        <p:spPr>
          <a:xfrm>
            <a:off x="2196633" y="1221108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ED09DDB-16B3-7E02-B384-27609D65A346}"/>
              </a:ext>
            </a:extLst>
          </p:cNvPr>
          <p:cNvSpPr txBox="1"/>
          <p:nvPr/>
        </p:nvSpPr>
        <p:spPr>
          <a:xfrm>
            <a:off x="2566413" y="2309917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9B60DBC-7421-7C05-1B2C-DC162365F31B}"/>
              </a:ext>
            </a:extLst>
          </p:cNvPr>
          <p:cNvSpPr/>
          <p:nvPr/>
        </p:nvSpPr>
        <p:spPr>
          <a:xfrm rot="769930">
            <a:off x="6458406" y="5075759"/>
            <a:ext cx="589313" cy="629762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22668740-F4CB-6FD2-7561-326E4F76A0DE}"/>
              </a:ext>
            </a:extLst>
          </p:cNvPr>
          <p:cNvSpPr/>
          <p:nvPr/>
        </p:nvSpPr>
        <p:spPr>
          <a:xfrm>
            <a:off x="4414379" y="5018180"/>
            <a:ext cx="1768580" cy="455410"/>
          </a:xfrm>
          <a:custGeom>
            <a:avLst/>
            <a:gdLst/>
            <a:ahLst/>
            <a:cxnLst/>
            <a:rect l="l" t="t" r="r" b="b"/>
            <a:pathLst>
              <a:path w="3537160" h="910819">
                <a:moveTo>
                  <a:pt x="0" y="0"/>
                </a:moveTo>
                <a:lnTo>
                  <a:pt x="3537160" y="0"/>
                </a:lnTo>
                <a:lnTo>
                  <a:pt x="3537160" y="910819"/>
                </a:lnTo>
                <a:lnTo>
                  <a:pt x="0" y="91081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31670400-9430-ACDC-0E3B-AE730FECDF0A}"/>
              </a:ext>
            </a:extLst>
          </p:cNvPr>
          <p:cNvSpPr/>
          <p:nvPr/>
        </p:nvSpPr>
        <p:spPr>
          <a:xfrm>
            <a:off x="2402758" y="3388968"/>
            <a:ext cx="796133" cy="694627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583D8A0-D71D-19B0-420D-C53F7A026129}"/>
              </a:ext>
            </a:extLst>
          </p:cNvPr>
          <p:cNvSpPr/>
          <p:nvPr/>
        </p:nvSpPr>
        <p:spPr>
          <a:xfrm>
            <a:off x="9159831" y="185290"/>
            <a:ext cx="1110764" cy="891388"/>
          </a:xfrm>
          <a:custGeom>
            <a:avLst/>
            <a:gdLst/>
            <a:ahLst/>
            <a:cxnLst/>
            <a:rect l="l" t="t" r="r" b="b"/>
            <a:pathLst>
              <a:path w="2221527" h="1782776">
                <a:moveTo>
                  <a:pt x="0" y="0"/>
                </a:moveTo>
                <a:lnTo>
                  <a:pt x="2221527" y="0"/>
                </a:lnTo>
                <a:lnTo>
                  <a:pt x="2221527" y="1782776"/>
                </a:lnTo>
                <a:lnTo>
                  <a:pt x="0" y="178277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85077A08-4DE0-DB4E-1DE6-4F7D2B0A6A8D}"/>
              </a:ext>
            </a:extLst>
          </p:cNvPr>
          <p:cNvSpPr/>
          <p:nvPr/>
        </p:nvSpPr>
        <p:spPr>
          <a:xfrm rot="-8552691">
            <a:off x="10629072" y="5099758"/>
            <a:ext cx="973418" cy="198334"/>
          </a:xfrm>
          <a:custGeom>
            <a:avLst/>
            <a:gdLst/>
            <a:ahLst/>
            <a:cxnLst/>
            <a:rect l="l" t="t" r="r" b="b"/>
            <a:pathLst>
              <a:path w="1946835" h="396668">
                <a:moveTo>
                  <a:pt x="0" y="0"/>
                </a:moveTo>
                <a:lnTo>
                  <a:pt x="1946835" y="0"/>
                </a:lnTo>
                <a:lnTo>
                  <a:pt x="1946835" y="396668"/>
                </a:lnTo>
                <a:lnTo>
                  <a:pt x="0" y="39666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551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AE5B2B30-66F2-5DBC-5A48-421A6F5DDE77}"/>
              </a:ext>
            </a:extLst>
          </p:cNvPr>
          <p:cNvSpPr/>
          <p:nvPr/>
        </p:nvSpPr>
        <p:spPr>
          <a:xfrm>
            <a:off x="5570446" y="1645386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5781449" y="2720601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CÁO</a:t>
            </a:r>
          </a:p>
        </p:txBody>
      </p:sp>
      <p:pic>
        <p:nvPicPr>
          <p:cNvPr id="6" name="Picture 5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F45F405-041C-5882-02E7-AA9C4F3F2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96" y="1645386"/>
            <a:ext cx="3975072" cy="51139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73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84002" y="1062125"/>
            <a:ext cx="10907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thương yêu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kính trọng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giúp đỡ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 mưu hạnh phúc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cháu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HỒ CHÍ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MINH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44AA3-4C2A-64F1-0FAC-122F962A6BFF}"/>
              </a:ext>
            </a:extLst>
          </p:cNvPr>
          <p:cNvSpPr txBox="1"/>
          <p:nvPr/>
        </p:nvSpPr>
        <p:spPr>
          <a:xfrm>
            <a:off x="1144326" y="3304188"/>
            <a:ext cx="10726538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800" b="1" i="1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vi-VN" sz="4800" b="1" i="1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 </a:t>
            </a:r>
            <a:r>
              <a:rPr lang="vi-VN" sz="4800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42112" y="1132463"/>
            <a:ext cx="10907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7175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 sống với mẹ,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nỡ bắt nó? Lát nữa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 về không thấy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 buồn lắm đấy.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Theo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sách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Quốc văn giáo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khoa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thư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B525F-1FC8-7982-30AC-5C1B6B432948}"/>
              </a:ext>
            </a:extLst>
          </p:cNvPr>
          <p:cNvSpPr txBox="1"/>
          <p:nvPr/>
        </p:nvSpPr>
        <p:spPr>
          <a:xfrm>
            <a:off x="1144326" y="3304188"/>
            <a:ext cx="10726538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vi-VN" sz="48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4800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vi-VN" sz="48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vi-VN" sz="48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48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7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84002" y="1062125"/>
            <a:ext cx="10907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69913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Rơm vừa chạy vừa nhìn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 nụ cười tươi rói. Thỉnh thoảng, bé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 lại, ngoắc ngoắc bàn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xíu gọi bọn trẻ.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thấy vậy thích thú, đua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đuổi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TRẦN HOÀI DƯƠNG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1DBD6-E9DA-6B16-1B8B-6E5C51A60C86}"/>
              </a:ext>
            </a:extLst>
          </p:cNvPr>
          <p:cNvSpPr txBox="1"/>
          <p:nvPr/>
        </p:nvSpPr>
        <p:spPr>
          <a:xfrm>
            <a:off x="193224" y="3429000"/>
            <a:ext cx="11805551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 từ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chúng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 để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 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bọn trẻ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5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521" y="-39993"/>
            <a:ext cx="1217456" cy="264603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205622" y="1434197"/>
            <a:ext cx="1025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8EF610-28A3-42D3-6FDB-C65ED87EDD26}"/>
              </a:ext>
            </a:extLst>
          </p:cNvPr>
          <p:cNvSpPr/>
          <p:nvPr/>
        </p:nvSpPr>
        <p:spPr>
          <a:xfrm>
            <a:off x="717452" y="2606041"/>
            <a:ext cx="2335237" cy="198676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DANH TỪ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E500A6-D729-6126-C23D-A51ACD5A512C}"/>
              </a:ext>
            </a:extLst>
          </p:cNvPr>
          <p:cNvSpPr/>
          <p:nvPr/>
        </p:nvSpPr>
        <p:spPr>
          <a:xfrm>
            <a:off x="3882683" y="2606041"/>
            <a:ext cx="2649195" cy="198676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ĐỘNG TỪ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01B806-6D3D-6797-B873-C32CBC267AE0}"/>
              </a:ext>
            </a:extLst>
          </p:cNvPr>
          <p:cNvSpPr/>
          <p:nvPr/>
        </p:nvSpPr>
        <p:spPr>
          <a:xfrm>
            <a:off x="7971694" y="2606041"/>
            <a:ext cx="2335237" cy="198676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TÍNH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794904" y="2074779"/>
            <a:ext cx="1090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	Đặt một câu có đại từ. Cho biết đại từ đó được dùng để làm gì.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575558" y="2324183"/>
            <a:ext cx="66832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9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4023" y="140018"/>
            <a:ext cx="11946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ĐẠI TỪ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CF1761-AD6A-8875-3209-B25E65178967}"/>
              </a:ext>
            </a:extLst>
          </p:cNvPr>
          <p:cNvSpPr/>
          <p:nvPr/>
        </p:nvSpPr>
        <p:spPr>
          <a:xfrm>
            <a:off x="518130" y="1828389"/>
            <a:ext cx="3193367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 để xưng hô (đại từ xưng hô: tôi, ta, nó,...)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A95D0A-ED40-2A3A-4374-61983A90C741}"/>
              </a:ext>
            </a:extLst>
          </p:cNvPr>
          <p:cNvSpPr/>
          <p:nvPr/>
        </p:nvSpPr>
        <p:spPr>
          <a:xfrm>
            <a:off x="4499316" y="1849696"/>
            <a:ext cx="3193367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 để hỏi (đại từ nghi vấn: gì, đâu, nào, bao nhiêu,...),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7E3D32-B1EC-6D58-691C-2546CABB6475}"/>
              </a:ext>
            </a:extLst>
          </p:cNvPr>
          <p:cNvSpPr/>
          <p:nvPr/>
        </p:nvSpPr>
        <p:spPr>
          <a:xfrm>
            <a:off x="8480502" y="1889689"/>
            <a:ext cx="3193367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 thay thế các từ ngữ khác (đại từ thay thế: thế, vậy, đó, này,...).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2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22506" y="2471890"/>
            <a:ext cx="11946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UTM Avo" panose="02040603050506020204" pitchFamily="18" charset="0"/>
              </a:rPr>
              <a:t>ĐẠI TỪ</a:t>
            </a:r>
            <a:endParaRPr lang="vi-VN" sz="96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610021" y="2324183"/>
            <a:ext cx="66143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8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A535A3-B0D2-DC86-9655-B689E3271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/>
          <a:stretch/>
        </p:blipFill>
        <p:spPr>
          <a:xfrm>
            <a:off x="-1219" y="-4"/>
            <a:ext cx="1219169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184201" y="1098920"/>
            <a:ext cx="3555692" cy="2042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I.	</a:t>
            </a:r>
            <a:r>
              <a:rPr lang="en-US" sz="40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Nhận</a:t>
            </a:r>
            <a:r>
              <a:rPr lang="en-US" sz="4000" b="1" kern="1200" dirty="0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xét</a:t>
            </a:r>
            <a:endParaRPr lang="en-US" sz="4000" b="1" kern="1200" dirty="0">
              <a:solidFill>
                <a:srgbClr val="FF000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A53AD-F7AC-CD45-A2BC-1FEC1F8A38F5}"/>
              </a:ext>
            </a:extLst>
          </p:cNvPr>
          <p:cNvSpPr txBox="1"/>
          <p:nvPr/>
        </p:nvSpPr>
        <p:spPr>
          <a:xfrm>
            <a:off x="1949652" y="4058563"/>
            <a:ext cx="2929408" cy="678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8" r="3" b="17355"/>
          <a:stretch/>
        </p:blipFill>
        <p:spPr bwMode="auto">
          <a:xfrm flipH="1">
            <a:off x="6882275" y="1386254"/>
            <a:ext cx="4228348" cy="3969721"/>
          </a:xfrm>
          <a:custGeom>
            <a:avLst/>
            <a:gdLst/>
            <a:ahLst/>
            <a:cxnLst/>
            <a:rect l="l" t="t" r="r" b="b"/>
            <a:pathLst>
              <a:path w="3952684" h="3588642">
                <a:moveTo>
                  <a:pt x="2262021" y="0"/>
                </a:moveTo>
                <a:cubicBezTo>
                  <a:pt x="2521915" y="0"/>
                  <a:pt x="2761111" y="48268"/>
                  <a:pt x="2973080" y="143330"/>
                </a:cubicBezTo>
                <a:cubicBezTo>
                  <a:pt x="3171733" y="232491"/>
                  <a:pt x="3346211" y="362626"/>
                  <a:pt x="3491678" y="530048"/>
                </a:cubicBezTo>
                <a:cubicBezTo>
                  <a:pt x="3788979" y="872350"/>
                  <a:pt x="3952684" y="1358801"/>
                  <a:pt x="3952684" y="1899831"/>
                </a:cubicBezTo>
                <a:cubicBezTo>
                  <a:pt x="3952684" y="2115686"/>
                  <a:pt x="3889322" y="2288927"/>
                  <a:pt x="3747331" y="2461593"/>
                </a:cubicBezTo>
                <a:cubicBezTo>
                  <a:pt x="3598809" y="2642210"/>
                  <a:pt x="3375643" y="2808567"/>
                  <a:pt x="3139331" y="2984675"/>
                </a:cubicBezTo>
                <a:cubicBezTo>
                  <a:pt x="3095732" y="3017128"/>
                  <a:pt x="3050692" y="3050728"/>
                  <a:pt x="3005652" y="3084736"/>
                </a:cubicBezTo>
                <a:cubicBezTo>
                  <a:pt x="2602495" y="3389096"/>
                  <a:pt x="2308249" y="3588642"/>
                  <a:pt x="1907213" y="3588642"/>
                </a:cubicBezTo>
                <a:cubicBezTo>
                  <a:pt x="1296158" y="3588642"/>
                  <a:pt x="863400" y="3343695"/>
                  <a:pt x="460242" y="2769559"/>
                </a:cubicBezTo>
                <a:cubicBezTo>
                  <a:pt x="407483" y="2694411"/>
                  <a:pt x="355911" y="2626066"/>
                  <a:pt x="306036" y="2560014"/>
                </a:cubicBezTo>
                <a:cubicBezTo>
                  <a:pt x="99326" y="2286139"/>
                  <a:pt x="0" y="2143712"/>
                  <a:pt x="0" y="1899831"/>
                </a:cubicBezTo>
                <a:cubicBezTo>
                  <a:pt x="0" y="1657671"/>
                  <a:pt x="62259" y="1418460"/>
                  <a:pt x="184911" y="1188839"/>
                </a:cubicBezTo>
                <a:cubicBezTo>
                  <a:pt x="304934" y="964216"/>
                  <a:pt x="476527" y="758606"/>
                  <a:pt x="694859" y="577907"/>
                </a:cubicBezTo>
                <a:cubicBezTo>
                  <a:pt x="909458" y="400240"/>
                  <a:pt x="1164345" y="253716"/>
                  <a:pt x="1432127" y="154228"/>
                </a:cubicBezTo>
                <a:cubicBezTo>
                  <a:pt x="1707119" y="51875"/>
                  <a:pt x="1986436" y="0"/>
                  <a:pt x="226202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7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      </a:t>
            </a:r>
            <a:r>
              <a:rPr lang="en-US" sz="3600" dirty="0" err="1">
                <a:latin typeface="UTM Avo" panose="02040603050506020204" pitchFamily="18" charset="0"/>
              </a:rPr>
              <a:t>I</a:t>
            </a:r>
            <a:r>
              <a:rPr lang="en-US" sz="3600" b="1" dirty="0" err="1">
                <a:latin typeface="UTM Avo" panose="02040603050506020204" pitchFamily="18" charset="0"/>
              </a:rPr>
              <a:t>.Nhận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xét</a:t>
            </a:r>
            <a:endParaRPr lang="en-US" sz="3600" b="1" dirty="0">
              <a:latin typeface="UTM Avo" panose="02040603050506020204" pitchFamily="18" charset="0"/>
            </a:endParaRPr>
          </a:p>
          <a:p>
            <a:r>
              <a:rPr lang="en-US" sz="3600" dirty="0">
                <a:latin typeface="UTM Avo" panose="02040603050506020204" pitchFamily="18" charset="0"/>
              </a:rPr>
              <a:t>1.	</a:t>
            </a:r>
            <a:r>
              <a:rPr lang="en-US" sz="3600" dirty="0" err="1">
                <a:latin typeface="UTM Avo" panose="02040603050506020204" pitchFamily="18" charset="0"/>
              </a:rPr>
              <a:t>Xếp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từ</a:t>
            </a:r>
            <a:r>
              <a:rPr lang="en-US" sz="3600" dirty="0">
                <a:latin typeface="UTM Avo" panose="02040603050506020204" pitchFamily="18" charset="0"/>
              </a:rPr>
              <a:t> in </a:t>
            </a:r>
            <a:r>
              <a:rPr lang="en-US" sz="3600" dirty="0" err="1">
                <a:latin typeface="UTM Avo" panose="02040603050506020204" pitchFamily="18" charset="0"/>
              </a:rPr>
              <a:t>đậm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bên</a:t>
            </a:r>
            <a:r>
              <a:rPr lang="en-US" sz="3600" dirty="0">
                <a:latin typeface="UTM Avo" panose="02040603050506020204" pitchFamily="18" charset="0"/>
              </a:rPr>
              <a:t> A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nhóm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hợp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bên</a:t>
            </a:r>
            <a:r>
              <a:rPr lang="en-US" sz="3600" dirty="0">
                <a:latin typeface="UTM Avo" panose="02040603050506020204" pitchFamily="18" charset="0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46100" lvl="0">
              <a:buClr>
                <a:srgbClr val="231F20"/>
              </a:buClr>
              <a:buSzPts val="1200"/>
              <a:tabLst>
                <a:tab pos="149225" algn="l"/>
              </a:tabLst>
            </a:pP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546100" lvl="0">
              <a:buClr>
                <a:srgbClr val="231F20"/>
              </a:buClr>
              <a:buSzPts val="1200"/>
              <a:tabLst>
                <a:tab pos="149225" algn="l"/>
              </a:tabLst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355600" algn="r"/>
            <a:r>
              <a:rPr lang="vi-VN" sz="20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Câu đố</a:t>
            </a:r>
            <a:endParaRPr lang="en-US" sz="2000" i="1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buClr>
                <a:srgbClr val="231F20"/>
              </a:buClr>
              <a:buSzPts val="1200"/>
              <a:tabLst>
                <a:tab pos="374650" algn="l"/>
              </a:tabLst>
            </a:pP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177800" algn="r"/>
            <a:r>
              <a:rPr lang="vi-VN" sz="20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KHÁNH HOÀI</a:t>
            </a:r>
            <a:endParaRPr lang="en-US" sz="2000" i="1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buClr>
                <a:srgbClr val="231F20"/>
              </a:buClr>
              <a:buSzPts val="1200"/>
              <a:tabLst>
                <a:tab pos="353695" algn="l"/>
              </a:tabLst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Nhưng quý nhất là người lao động.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7441809" y="2668334"/>
            <a:ext cx="43354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</a:pP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1927274" y="2105627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8621151" y="1976673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307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7441809" y="2668334"/>
            <a:ext cx="43354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1927274" y="2105627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8621151" y="1976673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256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94C1B04-D40C-A525-62B3-B87F39E2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63547" y="5042293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860784" y="5705209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5599" y="-332213"/>
            <a:ext cx="1783094" cy="189332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E7BD1D4-12FF-0698-15D8-DC1E87EEA2AD}"/>
              </a:ext>
            </a:extLst>
          </p:cNvPr>
          <p:cNvSpPr/>
          <p:nvPr/>
        </p:nvSpPr>
        <p:spPr>
          <a:xfrm>
            <a:off x="5366962" y="4905301"/>
            <a:ext cx="1507449" cy="1476044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96D30BE-8270-7DF7-920A-19E53FAC3F20}"/>
              </a:ext>
            </a:extLst>
          </p:cNvPr>
          <p:cNvSpPr/>
          <p:nvPr/>
        </p:nvSpPr>
        <p:spPr>
          <a:xfrm>
            <a:off x="231213" y="1657349"/>
            <a:ext cx="998041" cy="1878665"/>
          </a:xfrm>
          <a:custGeom>
            <a:avLst/>
            <a:gdLst/>
            <a:ahLst/>
            <a:cxnLst/>
            <a:rect l="l" t="t" r="r" b="b"/>
            <a:pathLst>
              <a:path w="1996082" h="3757331">
                <a:moveTo>
                  <a:pt x="0" y="0"/>
                </a:moveTo>
                <a:lnTo>
                  <a:pt x="1996082" y="0"/>
                </a:lnTo>
                <a:lnTo>
                  <a:pt x="1996082" y="3757332"/>
                </a:lnTo>
                <a:lnTo>
                  <a:pt x="0" y="375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08AA1FC-D90F-C377-0849-C08669688857}"/>
              </a:ext>
            </a:extLst>
          </p:cNvPr>
          <p:cNvSpPr/>
          <p:nvPr/>
        </p:nvSpPr>
        <p:spPr>
          <a:xfrm>
            <a:off x="10881980" y="5573634"/>
            <a:ext cx="1310020" cy="1308383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7B219F0-7F99-0F19-8C7A-68B285247DE9}"/>
              </a:ext>
            </a:extLst>
          </p:cNvPr>
          <p:cNvSpPr/>
          <p:nvPr/>
        </p:nvSpPr>
        <p:spPr>
          <a:xfrm>
            <a:off x="2566413" y="1657349"/>
            <a:ext cx="938770" cy="953066"/>
          </a:xfrm>
          <a:custGeom>
            <a:avLst/>
            <a:gdLst/>
            <a:ahLst/>
            <a:cxnLst/>
            <a:rect l="l" t="t" r="r" b="b"/>
            <a:pathLst>
              <a:path w="1877540" h="1906132">
                <a:moveTo>
                  <a:pt x="0" y="0"/>
                </a:moveTo>
                <a:lnTo>
                  <a:pt x="1877540" y="0"/>
                </a:lnTo>
                <a:lnTo>
                  <a:pt x="1877540" y="1906132"/>
                </a:lnTo>
                <a:lnTo>
                  <a:pt x="0" y="19061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166889E-88A1-B128-8FEF-6D657051F8EF}"/>
              </a:ext>
            </a:extLst>
          </p:cNvPr>
          <p:cNvSpPr/>
          <p:nvPr/>
        </p:nvSpPr>
        <p:spPr>
          <a:xfrm rot="-2351199">
            <a:off x="1676427" y="49769"/>
            <a:ext cx="1525487" cy="1694986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3A35015-C3EA-8610-679F-2BB82A58BC73}"/>
              </a:ext>
            </a:extLst>
          </p:cNvPr>
          <p:cNvSpPr/>
          <p:nvPr/>
        </p:nvSpPr>
        <p:spPr>
          <a:xfrm>
            <a:off x="2196633" y="1221108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ED09DDB-16B3-7E02-B384-27609D65A346}"/>
              </a:ext>
            </a:extLst>
          </p:cNvPr>
          <p:cNvSpPr txBox="1"/>
          <p:nvPr/>
        </p:nvSpPr>
        <p:spPr>
          <a:xfrm>
            <a:off x="2566413" y="2309917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9B60DBC-7421-7C05-1B2C-DC162365F31B}"/>
              </a:ext>
            </a:extLst>
          </p:cNvPr>
          <p:cNvSpPr/>
          <p:nvPr/>
        </p:nvSpPr>
        <p:spPr>
          <a:xfrm rot="769930">
            <a:off x="6458406" y="5075759"/>
            <a:ext cx="589313" cy="629762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22668740-F4CB-6FD2-7561-326E4F76A0DE}"/>
              </a:ext>
            </a:extLst>
          </p:cNvPr>
          <p:cNvSpPr/>
          <p:nvPr/>
        </p:nvSpPr>
        <p:spPr>
          <a:xfrm>
            <a:off x="4414379" y="5018180"/>
            <a:ext cx="1768580" cy="455410"/>
          </a:xfrm>
          <a:custGeom>
            <a:avLst/>
            <a:gdLst/>
            <a:ahLst/>
            <a:cxnLst/>
            <a:rect l="l" t="t" r="r" b="b"/>
            <a:pathLst>
              <a:path w="3537160" h="910819">
                <a:moveTo>
                  <a:pt x="0" y="0"/>
                </a:moveTo>
                <a:lnTo>
                  <a:pt x="3537160" y="0"/>
                </a:lnTo>
                <a:lnTo>
                  <a:pt x="3537160" y="910819"/>
                </a:lnTo>
                <a:lnTo>
                  <a:pt x="0" y="91081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31670400-9430-ACDC-0E3B-AE730FECDF0A}"/>
              </a:ext>
            </a:extLst>
          </p:cNvPr>
          <p:cNvSpPr/>
          <p:nvPr/>
        </p:nvSpPr>
        <p:spPr>
          <a:xfrm>
            <a:off x="2402758" y="3388968"/>
            <a:ext cx="796133" cy="694627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583D8A0-D71D-19B0-420D-C53F7A026129}"/>
              </a:ext>
            </a:extLst>
          </p:cNvPr>
          <p:cNvSpPr/>
          <p:nvPr/>
        </p:nvSpPr>
        <p:spPr>
          <a:xfrm>
            <a:off x="9159831" y="185290"/>
            <a:ext cx="1110764" cy="891388"/>
          </a:xfrm>
          <a:custGeom>
            <a:avLst/>
            <a:gdLst/>
            <a:ahLst/>
            <a:cxnLst/>
            <a:rect l="l" t="t" r="r" b="b"/>
            <a:pathLst>
              <a:path w="2221527" h="1782776">
                <a:moveTo>
                  <a:pt x="0" y="0"/>
                </a:moveTo>
                <a:lnTo>
                  <a:pt x="2221527" y="0"/>
                </a:lnTo>
                <a:lnTo>
                  <a:pt x="2221527" y="1782776"/>
                </a:lnTo>
                <a:lnTo>
                  <a:pt x="0" y="178277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85077A08-4DE0-DB4E-1DE6-4F7D2B0A6A8D}"/>
              </a:ext>
            </a:extLst>
          </p:cNvPr>
          <p:cNvSpPr/>
          <p:nvPr/>
        </p:nvSpPr>
        <p:spPr>
          <a:xfrm rot="-8552691">
            <a:off x="10629072" y="5099758"/>
            <a:ext cx="973418" cy="198334"/>
          </a:xfrm>
          <a:custGeom>
            <a:avLst/>
            <a:gdLst/>
            <a:ahLst/>
            <a:cxnLst/>
            <a:rect l="l" t="t" r="r" b="b"/>
            <a:pathLst>
              <a:path w="1946835" h="396668">
                <a:moveTo>
                  <a:pt x="0" y="0"/>
                </a:moveTo>
                <a:lnTo>
                  <a:pt x="1946835" y="0"/>
                </a:lnTo>
                <a:lnTo>
                  <a:pt x="1946835" y="396668"/>
                </a:lnTo>
                <a:lnTo>
                  <a:pt x="0" y="39666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AE5B2B30-66F2-5DBC-5A48-421A6F5DDE77}"/>
              </a:ext>
            </a:extLst>
          </p:cNvPr>
          <p:cNvSpPr/>
          <p:nvPr/>
        </p:nvSpPr>
        <p:spPr>
          <a:xfrm>
            <a:off x="5570446" y="1645386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5781449" y="2720601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CÁO</a:t>
            </a:r>
          </a:p>
        </p:txBody>
      </p:sp>
      <p:pic>
        <p:nvPicPr>
          <p:cNvPr id="6" name="Picture 5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F45F405-041C-5882-02E7-AA9C4F3F2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96" y="1645386"/>
            <a:ext cx="3975072" cy="51139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93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7-11人教版初九年级语文《故乡》PPT课件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1054</Words>
  <Application>Microsoft Office PowerPoint</Application>
  <PresentationFormat>Widescreen</PresentationFormat>
  <Paragraphs>135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等线</vt:lpstr>
      <vt:lpstr>Arial</vt:lpstr>
      <vt:lpstr>Calibri</vt:lpstr>
      <vt:lpstr>Times New Roman</vt:lpstr>
      <vt:lpstr>UTM Avo</vt:lpstr>
      <vt:lpstr>字魂55号-龙吟手书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5-0617-11人教版初九年级语文《故乡》PPT课件</dc:title>
  <dc:creator>Administrator</dc:creator>
  <cp:lastModifiedBy>Admin</cp:lastModifiedBy>
  <cp:revision>95</cp:revision>
  <dcterms:created xsi:type="dcterms:W3CDTF">2019-06-17T08:03:00Z</dcterms:created>
  <dcterms:modified xsi:type="dcterms:W3CDTF">2025-11-26T15:57:35Z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FE183A6C056447C4A10EF9B79F2F4AAD</vt:lpwstr>
  </property>
  <property fmtid="{D5CDD505-2E9C-101B-9397-08002B2CF9AE}" pid="3" name="KSOProductBuildVer">
    <vt:lpwstr>1033-11.2.0.11440</vt:lpwstr>
  </property>
</Properties>
</file>