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465" r:id="rId2"/>
    <p:sldId id="291" r:id="rId3"/>
    <p:sldId id="284" r:id="rId4"/>
    <p:sldId id="295" r:id="rId5"/>
    <p:sldId id="293" r:id="rId6"/>
    <p:sldId id="296" r:id="rId7"/>
    <p:sldId id="288" r:id="rId8"/>
    <p:sldId id="298" r:id="rId9"/>
    <p:sldId id="312" r:id="rId10"/>
    <p:sldId id="304" r:id="rId11"/>
    <p:sldId id="300" r:id="rId12"/>
    <p:sldId id="301" r:id="rId13"/>
    <p:sldId id="302" r:id="rId14"/>
    <p:sldId id="303" r:id="rId15"/>
    <p:sldId id="297" r:id="rId16"/>
    <p:sldId id="294" r:id="rId17"/>
    <p:sldId id="467" r:id="rId18"/>
    <p:sldId id="466" r:id="rId19"/>
    <p:sldId id="270" r:id="rId20"/>
  </p:sldIdLst>
  <p:sldSz cx="12192000" cy="6858000"/>
  <p:notesSz cx="6858000" cy="9144000"/>
  <p:embeddedFontLst>
    <p:embeddedFont>
      <p:font typeface="SimSun" pitchFamily="2" charset="-122"/>
      <p:regular r:id="rId22"/>
    </p:embeddedFont>
    <p:embeddedFont>
      <p:font typeface=".VnTime" pitchFamily="34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>
        <p:scale>
          <a:sx n="87" d="100"/>
          <a:sy n="87" d="100"/>
        </p:scale>
        <p:origin x="54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1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758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8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3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6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19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0120978-7883-4BF6-87CC-AD0B93883DA2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6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7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61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49" r:id="rId9"/>
    <p:sldLayoutId id="2147483650" r:id="rId10"/>
    <p:sldLayoutId id="2147483652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07/relationships/hdphoto" Target="../media/hdphoto9.wdp"/><Relationship Id="rId18" Type="http://schemas.openxmlformats.org/officeDocument/2006/relationships/image" Target="../media/image29.png"/><Relationship Id="rId26" Type="http://schemas.microsoft.com/office/2007/relationships/hdphoto" Target="../media/hdphoto14.wdp"/><Relationship Id="rId39" Type="http://schemas.openxmlformats.org/officeDocument/2006/relationships/slide" Target="slide12.xml"/><Relationship Id="rId21" Type="http://schemas.microsoft.com/office/2007/relationships/hdphoto" Target="../media/hdphoto13.wdp"/><Relationship Id="rId34" Type="http://schemas.openxmlformats.org/officeDocument/2006/relationships/image" Target="../media/image37.png"/><Relationship Id="rId42" Type="http://schemas.openxmlformats.org/officeDocument/2006/relationships/slide" Target="slide13.xml"/><Relationship Id="rId47" Type="http://schemas.microsoft.com/office/2007/relationships/hdphoto" Target="../media/hdphoto22.wdp"/><Relationship Id="rId7" Type="http://schemas.microsoft.com/office/2007/relationships/hdphoto" Target="../media/hdphoto6.wdp"/><Relationship Id="rId2" Type="http://schemas.openxmlformats.org/officeDocument/2006/relationships/image" Target="../media/image20.png"/><Relationship Id="rId16" Type="http://schemas.openxmlformats.org/officeDocument/2006/relationships/image" Target="../media/image28.png"/><Relationship Id="rId29" Type="http://schemas.openxmlformats.org/officeDocument/2006/relationships/image" Target="../media/image34.png"/><Relationship Id="rId11" Type="http://schemas.microsoft.com/office/2007/relationships/hdphoto" Target="../media/hdphoto8.wdp"/><Relationship Id="rId24" Type="http://schemas.openxmlformats.org/officeDocument/2006/relationships/image" Target="../media/image31.png"/><Relationship Id="rId32" Type="http://schemas.microsoft.com/office/2007/relationships/hdphoto" Target="../media/hdphoto17.wdp"/><Relationship Id="rId37" Type="http://schemas.openxmlformats.org/officeDocument/2006/relationships/image" Target="../media/image38.png"/><Relationship Id="rId40" Type="http://schemas.openxmlformats.org/officeDocument/2006/relationships/image" Target="../media/image39.png"/><Relationship Id="rId45" Type="http://schemas.openxmlformats.org/officeDocument/2006/relationships/slide" Target="slide14.xml"/><Relationship Id="rId5" Type="http://schemas.microsoft.com/office/2007/relationships/hdphoto" Target="../media/hdphoto5.wdp"/><Relationship Id="rId15" Type="http://schemas.microsoft.com/office/2007/relationships/hdphoto" Target="../media/hdphoto10.wdp"/><Relationship Id="rId23" Type="http://schemas.microsoft.com/office/2007/relationships/hdphoto" Target="../media/hdphoto4.wdp"/><Relationship Id="rId28" Type="http://schemas.microsoft.com/office/2007/relationships/hdphoto" Target="../media/hdphoto15.wdp"/><Relationship Id="rId36" Type="http://schemas.openxmlformats.org/officeDocument/2006/relationships/slide" Target="slide11.xml"/><Relationship Id="rId49" Type="http://schemas.openxmlformats.org/officeDocument/2006/relationships/image" Target="../media/image42.png"/><Relationship Id="rId10" Type="http://schemas.openxmlformats.org/officeDocument/2006/relationships/image" Target="../media/image25.png"/><Relationship Id="rId19" Type="http://schemas.microsoft.com/office/2007/relationships/hdphoto" Target="../media/hdphoto12.wdp"/><Relationship Id="rId31" Type="http://schemas.openxmlformats.org/officeDocument/2006/relationships/image" Target="../media/image35.png"/><Relationship Id="rId44" Type="http://schemas.microsoft.com/office/2007/relationships/hdphoto" Target="../media/hdphoto21.wdp"/><Relationship Id="rId4" Type="http://schemas.openxmlformats.org/officeDocument/2006/relationships/image" Target="../media/image22.png"/><Relationship Id="rId9" Type="http://schemas.microsoft.com/office/2007/relationships/hdphoto" Target="../media/hdphoto7.wdp"/><Relationship Id="rId14" Type="http://schemas.openxmlformats.org/officeDocument/2006/relationships/image" Target="../media/image27.png"/><Relationship Id="rId22" Type="http://schemas.openxmlformats.org/officeDocument/2006/relationships/image" Target="../media/image21.png"/><Relationship Id="rId27" Type="http://schemas.openxmlformats.org/officeDocument/2006/relationships/image" Target="../media/image33.png"/><Relationship Id="rId30" Type="http://schemas.microsoft.com/office/2007/relationships/hdphoto" Target="../media/hdphoto16.wdp"/><Relationship Id="rId35" Type="http://schemas.microsoft.com/office/2007/relationships/hdphoto" Target="../media/hdphoto18.wdp"/><Relationship Id="rId43" Type="http://schemas.openxmlformats.org/officeDocument/2006/relationships/image" Target="../media/image40.png"/><Relationship Id="rId48" Type="http://schemas.openxmlformats.org/officeDocument/2006/relationships/slide" Target="slide15.xml"/><Relationship Id="rId8" Type="http://schemas.openxmlformats.org/officeDocument/2006/relationships/image" Target="../media/image24.png"/><Relationship Id="rId3" Type="http://schemas.microsoft.com/office/2007/relationships/hdphoto" Target="../media/hdphoto3.wdp"/><Relationship Id="rId12" Type="http://schemas.openxmlformats.org/officeDocument/2006/relationships/image" Target="../media/image26.png"/><Relationship Id="rId17" Type="http://schemas.microsoft.com/office/2007/relationships/hdphoto" Target="../media/hdphoto11.wdp"/><Relationship Id="rId25" Type="http://schemas.openxmlformats.org/officeDocument/2006/relationships/image" Target="../media/image32.png"/><Relationship Id="rId33" Type="http://schemas.openxmlformats.org/officeDocument/2006/relationships/image" Target="../media/image36.png"/><Relationship Id="rId38" Type="http://schemas.microsoft.com/office/2007/relationships/hdphoto" Target="../media/hdphoto19.wdp"/><Relationship Id="rId46" Type="http://schemas.openxmlformats.org/officeDocument/2006/relationships/image" Target="../media/image41.png"/><Relationship Id="rId20" Type="http://schemas.openxmlformats.org/officeDocument/2006/relationships/image" Target="../media/image30.png"/><Relationship Id="rId41" Type="http://schemas.microsoft.com/office/2007/relationships/hdphoto" Target="../media/hdphoto20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45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45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45.pn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45.png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8790588" y="115120"/>
            <a:ext cx="1808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874519" y="1621876"/>
            <a:ext cx="11038318" cy="315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600" b="1" dirty="0" err="1">
                <a:solidFill>
                  <a:srgbClr val="002060"/>
                </a:solidFill>
              </a:rPr>
              <a:t>Tuần</a:t>
            </a:r>
            <a:r>
              <a:rPr lang="en-US" sz="5600" b="1" dirty="0">
                <a:solidFill>
                  <a:srgbClr val="002060"/>
                </a:solidFill>
              </a:rPr>
              <a:t> 13:</a:t>
            </a:r>
            <a:endParaRPr sz="5600" b="1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FF0000"/>
                </a:solidFill>
              </a:rPr>
              <a:t>Bài</a:t>
            </a:r>
            <a:r>
              <a:rPr lang="en-US" sz="5200" b="1" dirty="0">
                <a:solidFill>
                  <a:srgbClr val="FF0000"/>
                </a:solidFill>
              </a:rPr>
              <a:t> 29: </a:t>
            </a:r>
            <a:r>
              <a:rPr lang="en-US" sz="5200" b="1" dirty="0" err="1">
                <a:solidFill>
                  <a:srgbClr val="FF0000"/>
                </a:solidFill>
              </a:rPr>
              <a:t>Phép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trừ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trong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phạm</a:t>
            </a:r>
            <a:r>
              <a:rPr lang="en-US" sz="5200" b="1" dirty="0">
                <a:solidFill>
                  <a:srgbClr val="FF0000"/>
                </a:solidFill>
              </a:rPr>
              <a:t> vi 10 – </a:t>
            </a:r>
            <a:r>
              <a:rPr lang="en-US" sz="5200" b="1" dirty="0" err="1">
                <a:solidFill>
                  <a:srgbClr val="FF0000"/>
                </a:solidFill>
              </a:rPr>
              <a:t>Tiết</a:t>
            </a:r>
            <a:r>
              <a:rPr lang="en-US" sz="5200" b="1" dirty="0">
                <a:solidFill>
                  <a:srgbClr val="FF0000"/>
                </a:solidFill>
              </a:rPr>
              <a:t> 1</a:t>
            </a:r>
            <a:endParaRPr sz="5200" dirty="0"/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202" y="-121186"/>
            <a:ext cx="12762352" cy="717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3542419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675599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1870" y="229235"/>
            <a:ext cx="2106930" cy="181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0" y="1942649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435610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27142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921000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256" y="2862339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4" y="435610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19455"/>
            <a:ext cx="4095750" cy="281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92" y="2663847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35610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7881" y="2692925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20917" y="3139403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4" y="43561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392" y="4291733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97" y="3937000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114681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181035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6" y="111134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1164770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>
            <a:hlinkClick r:id="rId48" action="ppaction://hlinksldjump"/>
          </p:cNvPr>
          <p:cNvSpPr/>
          <p:nvPr/>
        </p:nvSpPr>
        <p:spPr>
          <a:xfrm>
            <a:off x="1238250" y="5857875"/>
            <a:ext cx="2900045" cy="1067435"/>
          </a:xfrm>
          <a:prstGeom prst="notched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tiếp theo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1EDA018-0760-4426-B438-610A29418F6C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7" y="-53687"/>
            <a:ext cx="1124741" cy="487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4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37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92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102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52" y="-115752"/>
            <a:ext cx="12679044" cy="70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39618" y="1600200"/>
            <a:ext cx="209867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7 - 3 =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1798" y="341947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altLang="en-US" sz="4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641" y="33147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BBD028-6D1F-48FC-8D31-645A645F56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406" cy="487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130" y="-104503"/>
            <a:ext cx="12743724" cy="70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4391" y="1600200"/>
            <a:ext cx="192913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8 - 4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578" y="3430270"/>
            <a:ext cx="487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386" y="399415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D66FD55-617C-4A68-8BE2-C2E62F85D0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406" cy="487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10" y="-108222"/>
            <a:ext cx="12698730" cy="71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765175"/>
            <a:ext cx="1137920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3110" y="1600200"/>
            <a:ext cx="209169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10 - 5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4183" y="3343910"/>
            <a:ext cx="4933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1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B2ECDE-D7E5-46C2-81ED-22CC8460E2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406" cy="487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89" y="-116523"/>
            <a:ext cx="12683490" cy="71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87908" y="1600200"/>
            <a:ext cx="1802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</a:t>
            </a: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1798" y="3289935"/>
            <a:ext cx="4933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1" y="25146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D110698-7BC2-48FF-98D4-B96A486C5E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406" cy="487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54100" y="744538"/>
            <a:ext cx="111379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981575" y="3921125"/>
            <a:ext cx="7210425" cy="582613"/>
          </a:xfrm>
        </p:spPr>
        <p:txBody>
          <a:bodyPr/>
          <a:lstStyle/>
          <a:p>
            <a:pPr algn="ctr"/>
            <a:r>
              <a:rPr lang="vi-VN" altLang="en-US" sz="6000" b="1">
                <a:solidFill>
                  <a:srgbClr val="FFC000"/>
                </a:solidFill>
              </a:rPr>
              <a:t>VẬN DỤNG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74750"/>
            <a:ext cx="7497763" cy="4953000"/>
          </a:xfrm>
        </p:spPr>
        <p:txBody>
          <a:bodyPr/>
          <a:lstStyle/>
          <a:p>
            <a:pPr marL="0" indent="0" algn="ctr">
              <a:buNone/>
            </a:pPr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1" name="Content Placeholder 100"/>
          <p:cNvPicPr>
            <a:picLocks noGrp="1"/>
          </p:cNvPicPr>
          <p:nvPr>
            <p:ph sz="half" idx="4294967295"/>
          </p:nvPr>
        </p:nvPicPr>
        <p:blipFill>
          <a:blip r:embed="rId2"/>
          <a:srcRect l="21548" t="9761" r="18127" b="2928"/>
          <a:stretch>
            <a:fillRect/>
          </a:stretch>
        </p:blipFill>
        <p:spPr>
          <a:xfrm>
            <a:off x="9718675" y="3454400"/>
            <a:ext cx="2473325" cy="340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loud Callout 4"/>
          <p:cNvSpPr/>
          <p:nvPr/>
        </p:nvSpPr>
        <p:spPr>
          <a:xfrm>
            <a:off x="1228725" y="773430"/>
            <a:ext cx="6277610" cy="4486275"/>
          </a:xfrm>
          <a:prstGeom prst="cloudCallout">
            <a:avLst>
              <a:gd name="adj1" fmla="val 92231"/>
              <a:gd name="adj2" fmla="val 52505"/>
            </a:avLst>
          </a:prstGeom>
          <a:gradFill rotWithShape="0">
            <a:gsLst>
              <a:gs pos="88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Các em hãy kể các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tình huống trong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thực tế về phép trừ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trong phạm vi 10</a:t>
            </a:r>
            <a:endParaRPr kumimoji="0" lang="zh-CN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0" y="5424805"/>
            <a:ext cx="1116965" cy="14331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95" y="5944609"/>
            <a:ext cx="523875" cy="8382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292611" y="5464766"/>
            <a:ext cx="762000" cy="13525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661" y="1923454"/>
            <a:ext cx="723398" cy="8118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38943" y="881744"/>
            <a:ext cx="10635343" cy="5290456"/>
          </a:xfrm>
        </p:spPr>
        <p:txBody>
          <a:bodyPr/>
          <a:lstStyle/>
          <a:p>
            <a:pPr algn="ctr"/>
            <a:r>
              <a:rPr lang="en-US" altLang="en-US" sz="6000" b="1" dirty="0" err="1" smtClean="0">
                <a:solidFill>
                  <a:srgbClr val="FFC000"/>
                </a:solidFill>
              </a:rPr>
              <a:t>Làm</a:t>
            </a:r>
            <a:r>
              <a:rPr lang="en-US" altLang="en-US" sz="6000" b="1" dirty="0" smtClean="0">
                <a:solidFill>
                  <a:srgbClr val="FFC0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FFC000"/>
                </a:solidFill>
              </a:rPr>
              <a:t>vở</a:t>
            </a:r>
            <a:r>
              <a:rPr lang="en-US" altLang="en-US" sz="6000" b="1" dirty="0" smtClean="0">
                <a:solidFill>
                  <a:srgbClr val="FFC000"/>
                </a:solidFill>
              </a:rPr>
              <a:t> </a:t>
            </a:r>
            <a:br>
              <a:rPr lang="en-US" altLang="en-US" sz="6000" b="1" dirty="0" smtClean="0">
                <a:solidFill>
                  <a:srgbClr val="FFC000"/>
                </a:solidFill>
              </a:rPr>
            </a:br>
            <a:r>
              <a:rPr lang="en-US" altLang="en-US" sz="6000" b="1" dirty="0" smtClean="0">
                <a:solidFill>
                  <a:srgbClr val="FFC000"/>
                </a:solidFill>
              </a:rPr>
              <a:t/>
            </a:r>
            <a:br>
              <a:rPr lang="en-US" altLang="en-US" sz="6000" b="1" dirty="0" smtClean="0">
                <a:solidFill>
                  <a:srgbClr val="FFC000"/>
                </a:solidFill>
              </a:rPr>
            </a:br>
            <a:endParaRPr lang="vi-VN" altLang="en-US" sz="6000" b="1" dirty="0">
              <a:solidFill>
                <a:srgbClr val="FFC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51977"/>
              </p:ext>
            </p:extLst>
          </p:nvPr>
        </p:nvGraphicFramePr>
        <p:xfrm>
          <a:off x="3198475" y="3290471"/>
          <a:ext cx="8206694" cy="1820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3699"/>
                <a:gridCol w="2087922"/>
                <a:gridCol w="2311628"/>
                <a:gridCol w="1853445"/>
              </a:tblGrid>
              <a:tr h="906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4 + 6 = …</a:t>
                      </a:r>
                      <a:endParaRPr lang="en-US" sz="1400" dirty="0">
                        <a:effectLst/>
                        <a:latin typeface=".VnTime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10 – 3 = …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9 – </a:t>
                      </a:r>
                      <a:r>
                        <a:rPr lang="vi-VN" sz="1600">
                          <a:effectLst/>
                        </a:rPr>
                        <a:t>3 </a:t>
                      </a:r>
                      <a:r>
                        <a:rPr lang="vi-VN" sz="1600" smtClean="0">
                          <a:effectLst/>
                        </a:rPr>
                        <a:t> </a:t>
                      </a:r>
                      <a:r>
                        <a:rPr lang="vi-VN" sz="1600">
                          <a:effectLst/>
                        </a:rPr>
                        <a:t>= …</a:t>
                      </a:r>
                      <a:endParaRPr lang="en-US" sz="1400">
                        <a:effectLst/>
                        <a:latin typeface=".VnTime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.VnTime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88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2 + 5 = </a:t>
                      </a:r>
                      <a:r>
                        <a:rPr lang="vi-VN" sz="1600" dirty="0" smtClean="0">
                          <a:effectLst/>
                        </a:rPr>
                        <a:t>…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 – 5 =</a:t>
                      </a:r>
                      <a:r>
                        <a:rPr lang="en-US" sz="1600" baseline="0" dirty="0" smtClean="0">
                          <a:effectLst/>
                        </a:rPr>
                        <a:t> …</a:t>
                      </a:r>
                      <a:endParaRPr lang="en-US" sz="16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8 – 2 = </a:t>
                      </a:r>
                      <a:r>
                        <a:rPr lang="vi-VN" sz="1600" dirty="0" smtClean="0">
                          <a:effectLst/>
                        </a:rPr>
                        <a:t>…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.VnTime"/>
                        <a:ea typeface="Times New Roma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.VnTime"/>
                          <a:ea typeface="Times New Roman"/>
                          <a:cs typeface="Arial"/>
                        </a:rPr>
                        <a:t>9 - 7 = …</a:t>
                      </a:r>
                      <a:endParaRPr lang="en-US" sz="1400" b="1" dirty="0">
                        <a:effectLst/>
                        <a:latin typeface=".VnTime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8 – </a:t>
                      </a:r>
                      <a:r>
                        <a:rPr lang="vi-VN" sz="1600" dirty="0" smtClean="0">
                          <a:effectLst/>
                        </a:rPr>
                        <a:t>8 </a:t>
                      </a:r>
                      <a:r>
                        <a:rPr lang="vi-VN" sz="1600" dirty="0">
                          <a:effectLst/>
                        </a:rPr>
                        <a:t>= </a:t>
                      </a:r>
                      <a:r>
                        <a:rPr lang="en-US" sz="1600" dirty="0" smtClean="0">
                          <a:effectLst/>
                        </a:rPr>
                        <a:t>…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.VnTime"/>
                        <a:ea typeface="Times New Roman"/>
                        <a:cs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600" dirty="0" smtClean="0">
                          <a:effectLst/>
                        </a:rPr>
                        <a:t>3 + 7  = …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.VnTime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.VnTime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.VnTime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06134" y="3121194"/>
            <a:ext cx="1292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Bài 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vi-V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Tính: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155" y="3244334"/>
            <a:ext cx="95467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/>
              <a:t>7 + ... = 10 - 3        6 + …  &lt; 5 + 3 </a:t>
            </a:r>
            <a:endParaRPr lang="en-US" sz="4000" b="1" dirty="0" smtClean="0"/>
          </a:p>
          <a:p>
            <a:r>
              <a:rPr lang="vi-VN" sz="4000" b="1" dirty="0" smtClean="0"/>
              <a:t>9  </a:t>
            </a:r>
            <a:r>
              <a:rPr lang="vi-VN" sz="4000" b="1" dirty="0"/>
              <a:t>-  3 = 4 + ...        9  -  5  &lt; 1 +... </a:t>
            </a:r>
            <a:endParaRPr lang="en-US" sz="40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633799"/>
              </p:ext>
            </p:extLst>
          </p:nvPr>
        </p:nvGraphicFramePr>
        <p:xfrm>
          <a:off x="3087916" y="3205013"/>
          <a:ext cx="53702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0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0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140570"/>
              </p:ext>
            </p:extLst>
          </p:nvPr>
        </p:nvGraphicFramePr>
        <p:xfrm>
          <a:off x="4971144" y="3818965"/>
          <a:ext cx="53702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028"/>
              </a:tblGrid>
              <a:tr h="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2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852289"/>
              </p:ext>
            </p:extLst>
          </p:nvPr>
        </p:nvGraphicFramePr>
        <p:xfrm>
          <a:off x="7442201" y="3183241"/>
          <a:ext cx="53702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028"/>
              </a:tblGrid>
              <a:tr h="624839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0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638798"/>
              </p:ext>
            </p:extLst>
          </p:nvPr>
        </p:nvGraphicFramePr>
        <p:xfrm>
          <a:off x="9325427" y="3818965"/>
          <a:ext cx="53702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0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5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91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2090057" y="2979737"/>
            <a:ext cx="9144000" cy="89852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b="1" dirty="0" smtClean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800" b="1" dirty="0" smtClean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54100" y="744538"/>
            <a:ext cx="111379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651910" y="4109132"/>
            <a:ext cx="5540375" cy="582613"/>
          </a:xfrm>
        </p:spPr>
        <p:txBody>
          <a:bodyPr/>
          <a:lstStyle/>
          <a:p>
            <a:r>
              <a:rPr lang="vi-VN" altLang="en-US" sz="6600" b="1" dirty="0">
                <a:solidFill>
                  <a:srgbClr val="FFC000"/>
                </a:solidFill>
              </a:rPr>
              <a:t>KHỞI ĐỘNG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380"/>
            <a:ext cx="12192000" cy="664875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54100" y="744538"/>
            <a:ext cx="111379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993741" y="4177499"/>
            <a:ext cx="5540375" cy="582613"/>
          </a:xfrm>
        </p:spPr>
        <p:txBody>
          <a:bodyPr/>
          <a:lstStyle/>
          <a:p>
            <a:r>
              <a:rPr lang="vi-VN" altLang="en-US" sz="6600" b="1" dirty="0">
                <a:solidFill>
                  <a:srgbClr val="FFC000"/>
                </a:solidFill>
              </a:rPr>
              <a:t>KHÁM PHÁ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641088" y="3006725"/>
            <a:ext cx="2578100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Content Placeholder 3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7970784" y="2944812"/>
            <a:ext cx="2617787" cy="8270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607060" y="1475105"/>
            <a:ext cx="4604385" cy="668020"/>
            <a:chOff x="1770" y="2425"/>
            <a:chExt cx="8218" cy="1239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Grp="1"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" y="2425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" y="2425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6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1" name="Straight Connector 20"/>
          <p:cNvCxnSpPr/>
          <p:nvPr/>
        </p:nvCxnSpPr>
        <p:spPr>
          <a:xfrm>
            <a:off x="4659630" y="142494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" name="Group 25"/>
          <p:cNvGrpSpPr/>
          <p:nvPr/>
        </p:nvGrpSpPr>
        <p:grpSpPr>
          <a:xfrm>
            <a:off x="6978015" y="1534795"/>
            <a:ext cx="4604385" cy="668020"/>
            <a:chOff x="1770" y="2425"/>
            <a:chExt cx="8218" cy="1239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5"/>
            <p:cNvPicPr>
              <a:picLocks noGrp="1"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" y="2425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" y="2425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6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4" name="Straight Connector 33"/>
          <p:cNvCxnSpPr/>
          <p:nvPr/>
        </p:nvCxnSpPr>
        <p:spPr>
          <a:xfrm>
            <a:off x="11063605" y="147574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Straight Connector 34"/>
          <p:cNvCxnSpPr/>
          <p:nvPr/>
        </p:nvCxnSpPr>
        <p:spPr>
          <a:xfrm>
            <a:off x="10390505" y="147510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" name="Group 46"/>
          <p:cNvGrpSpPr/>
          <p:nvPr/>
        </p:nvGrpSpPr>
        <p:grpSpPr>
          <a:xfrm>
            <a:off x="543560" y="4636135"/>
            <a:ext cx="4533265" cy="668655"/>
            <a:chOff x="1791" y="7302"/>
            <a:chExt cx="8309" cy="1053"/>
          </a:xfrm>
        </p:grpSpPr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5"/>
            <p:cNvPicPr>
              <a:picLocks noGrp="1"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" y="7302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5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4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935" y="5611495"/>
            <a:ext cx="2133600" cy="74168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9" name="Group 58"/>
          <p:cNvGrpSpPr/>
          <p:nvPr/>
        </p:nvGrpSpPr>
        <p:grpSpPr>
          <a:xfrm>
            <a:off x="5852160" y="4635500"/>
            <a:ext cx="5959475" cy="668655"/>
            <a:chOff x="9216" y="7302"/>
            <a:chExt cx="9385" cy="1053"/>
          </a:xfrm>
        </p:grpSpPr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3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5"/>
            <p:cNvPicPr>
              <a:picLocks noGrp="1"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5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4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7" y="7302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5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3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"/>
            <p:cNvPicPr>
              <a:picLocks noGrp="1"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2750" y="5561330"/>
            <a:ext cx="2434590" cy="79184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1" name="Straight Connector 60"/>
          <p:cNvCxnSpPr/>
          <p:nvPr/>
        </p:nvCxnSpPr>
        <p:spPr>
          <a:xfrm>
            <a:off x="4573905" y="457581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traight Connector 61"/>
          <p:cNvCxnSpPr/>
          <p:nvPr/>
        </p:nvCxnSpPr>
        <p:spPr>
          <a:xfrm>
            <a:off x="11309350" y="457771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Straight Connector 62"/>
          <p:cNvCxnSpPr/>
          <p:nvPr/>
        </p:nvCxnSpPr>
        <p:spPr>
          <a:xfrm>
            <a:off x="10636250" y="457708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Straight Connector 63"/>
          <p:cNvCxnSpPr/>
          <p:nvPr/>
        </p:nvCxnSpPr>
        <p:spPr>
          <a:xfrm>
            <a:off x="10003790" y="457581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Straight Connector 64"/>
          <p:cNvCxnSpPr/>
          <p:nvPr/>
        </p:nvCxnSpPr>
        <p:spPr>
          <a:xfrm>
            <a:off x="9330690" y="457517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Straight Connector 65"/>
          <p:cNvCxnSpPr/>
          <p:nvPr/>
        </p:nvCxnSpPr>
        <p:spPr>
          <a:xfrm>
            <a:off x="8695055" y="457581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Straight Connector 66"/>
          <p:cNvCxnSpPr/>
          <p:nvPr/>
        </p:nvCxnSpPr>
        <p:spPr>
          <a:xfrm>
            <a:off x="8021955" y="457517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54100" y="744538"/>
            <a:ext cx="111379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844984" y="4126224"/>
            <a:ext cx="7210425" cy="582613"/>
          </a:xfrm>
        </p:spPr>
        <p:txBody>
          <a:bodyPr/>
          <a:lstStyle/>
          <a:p>
            <a:r>
              <a:rPr lang="vi-VN" altLang="en-US" sz="4000" b="1" dirty="0">
                <a:solidFill>
                  <a:srgbClr val="FFC000"/>
                </a:solidFill>
              </a:rPr>
              <a:t>THỰC HÀNH - LUYỆN TẬP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33400" y="685800"/>
            <a:ext cx="11658600" cy="58753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248" y="-92888"/>
            <a:ext cx="12706668" cy="67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3792" y="5257800"/>
            <a:ext cx="3022600" cy="124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5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3735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FCF0BA-FB1D-4473-BA74-7C0053D102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61"/>
            <a:ext cx="1119875" cy="48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12191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740" y="3213735"/>
            <a:ext cx="2780665" cy="221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1289692" y="853440"/>
            <a:ext cx="9612630" cy="124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3735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số để chọn câu hỏi </a:t>
            </a:r>
          </a:p>
          <a:p>
            <a:pPr algn="ctr"/>
            <a:r>
              <a:rPr lang="vi-VN" altLang="en-US" sz="3735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hình con vật để xây dựng nông trại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AAB6C8-9FF2-437B-B32B-9F5DAF0E4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133721"/>
            <a:ext cx="1119875" cy="48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180</Words>
  <Application>Microsoft Office PowerPoint</Application>
  <PresentationFormat>Custom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SimSun</vt:lpstr>
      <vt:lpstr>UTM Avo</vt:lpstr>
      <vt:lpstr>.VnTime</vt:lpstr>
      <vt:lpstr>UTM Azuki</vt:lpstr>
      <vt:lpstr>Times New Roman</vt:lpstr>
      <vt:lpstr>Calibri</vt:lpstr>
      <vt:lpstr>Green Color</vt:lpstr>
      <vt:lpstr>Tuần 13: Bài 29: Phép trừ trong phạm vi 10 – Tiết 1</vt:lpstr>
      <vt:lpstr>KHỞI ĐỘNG</vt:lpstr>
      <vt:lpstr>PowerPoint Presentation</vt:lpstr>
      <vt:lpstr>KHÁM PHÁ</vt:lpstr>
      <vt:lpstr>PowerPoint Presentation</vt:lpstr>
      <vt:lpstr>THỰC HÀNH -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Làm vở   </vt:lpstr>
      <vt:lpstr>PowerPoint Presentation</vt:lpstr>
      <vt:lpstr> Cô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53</cp:revision>
  <dcterms:created xsi:type="dcterms:W3CDTF">2021-11-01T08:16:00Z</dcterms:created>
  <dcterms:modified xsi:type="dcterms:W3CDTF">2021-12-13T00:04:33Z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114A61979FDB423F99834CB7B2CF44D1</vt:lpwstr>
  </property>
  <property fmtid="{D5CDD505-2E9C-101B-9397-08002B2CF9AE}" pid="3" name="KSOProductBuildVer">
    <vt:lpwstr>1033-11.2.0.10351</vt:lpwstr>
  </property>
</Properties>
</file>