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notesMasterIdLst>
    <p:notesMasterId r:id="rId28"/>
  </p:notesMasterIdLst>
  <p:sldIdLst>
    <p:sldId id="326" r:id="rId2"/>
    <p:sldId id="316" r:id="rId3"/>
    <p:sldId id="294" r:id="rId4"/>
    <p:sldId id="273" r:id="rId5"/>
    <p:sldId id="300" r:id="rId6"/>
    <p:sldId id="295" r:id="rId7"/>
    <p:sldId id="296" r:id="rId8"/>
    <p:sldId id="297" r:id="rId9"/>
    <p:sldId id="298" r:id="rId10"/>
    <p:sldId id="322" r:id="rId11"/>
    <p:sldId id="301" r:id="rId12"/>
    <p:sldId id="315" r:id="rId13"/>
    <p:sldId id="302" r:id="rId14"/>
    <p:sldId id="317" r:id="rId15"/>
    <p:sldId id="303" r:id="rId16"/>
    <p:sldId id="306" r:id="rId17"/>
    <p:sldId id="307" r:id="rId18"/>
    <p:sldId id="308" r:id="rId19"/>
    <p:sldId id="318" r:id="rId20"/>
    <p:sldId id="319" r:id="rId21"/>
    <p:sldId id="320" r:id="rId22"/>
    <p:sldId id="321" r:id="rId23"/>
    <p:sldId id="323" r:id="rId24"/>
    <p:sldId id="324" r:id="rId25"/>
    <p:sldId id="327" r:id="rId26"/>
    <p:sldId id="314" r:id="rId27"/>
  </p:sldIdLst>
  <p:sldSz cx="12192000" cy="6858000"/>
  <p:notesSz cx="6858000" cy="9144000"/>
  <p:embeddedFontLst>
    <p:embeddedFont>
      <p:font typeface="SimSun" panose="02010600030101010101" pitchFamily="2" charset="-122"/>
      <p:regular r:id="rId29"/>
    </p:embeddedFont>
    <p:embeddedFont>
      <p:font typeface="HP001 4 hàng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VNI-Avo" pitchFamily="2" charset="0"/>
      <p:regular r:id="rId36"/>
      <p:bold r:id="rId37"/>
      <p:italic r:id="rId38"/>
      <p:boldItalic r:id="rId39"/>
    </p:embeddedFont>
    <p:embeddedFont>
      <p:font typeface="Tw Cen MT" panose="020B060402020202020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FFFFFF"/>
    <a:srgbClr val="99FF99"/>
    <a:srgbClr val="0000FF"/>
    <a:srgbClr val="17DF80"/>
    <a:srgbClr val="1A1D2F"/>
    <a:srgbClr val="90CC53"/>
    <a:srgbClr val="B8853B"/>
    <a:srgbClr val="FF9900"/>
    <a:srgbClr val="AB9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71CD5-1591-46C7-A397-BCE6EA00CA1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11AD7-64F4-4F91-96CA-5286F0BAF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68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35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16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72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495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64902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97922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97531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46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7646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4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76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2998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69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4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33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26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25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79881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15274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67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15398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7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1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3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4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39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556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1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9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71EDF14-9474-41C6-9319-2345718929E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3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68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62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slide" Target="slide6.xml"/><Relationship Id="rId26" Type="http://schemas.openxmlformats.org/officeDocument/2006/relationships/image" Target="../media/image26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png"/><Relationship Id="rId7" Type="http://schemas.openxmlformats.org/officeDocument/2006/relationships/slide" Target="slide4.xml"/><Relationship Id="rId12" Type="http://schemas.openxmlformats.org/officeDocument/2006/relationships/slide" Target="slide11.xml"/><Relationship Id="rId17" Type="http://schemas.openxmlformats.org/officeDocument/2006/relationships/image" Target="../media/image19.png"/><Relationship Id="rId25" Type="http://schemas.openxmlformats.org/officeDocument/2006/relationships/image" Target="../media/image25.gif"/><Relationship Id="rId2" Type="http://schemas.openxmlformats.org/officeDocument/2006/relationships/audio" Target="../media/media1.mp3"/><Relationship Id="rId16" Type="http://schemas.openxmlformats.org/officeDocument/2006/relationships/slide" Target="slide9.xml"/><Relationship Id="rId20" Type="http://schemas.openxmlformats.org/officeDocument/2006/relationships/slide" Target="slide7.xml"/><Relationship Id="rId29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24" Type="http://schemas.openxmlformats.org/officeDocument/2006/relationships/image" Target="../media/image24.png"/><Relationship Id="rId5" Type="http://schemas.openxmlformats.org/officeDocument/2006/relationships/slide" Target="slide5.xml"/><Relationship Id="rId15" Type="http://schemas.openxmlformats.org/officeDocument/2006/relationships/image" Target="../media/image18.png"/><Relationship Id="rId23" Type="http://schemas.openxmlformats.org/officeDocument/2006/relationships/image" Target="../media/image23.gif"/><Relationship Id="rId28" Type="http://schemas.openxmlformats.org/officeDocument/2006/relationships/image" Target="../media/image28.gif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2.gif"/><Relationship Id="rId9" Type="http://schemas.openxmlformats.org/officeDocument/2006/relationships/slide" Target="slide13.xml"/><Relationship Id="rId14" Type="http://schemas.openxmlformats.org/officeDocument/2006/relationships/slide" Target="slide8.xml"/><Relationship Id="rId22" Type="http://schemas.openxmlformats.org/officeDocument/2006/relationships/image" Target="../media/image22.png"/><Relationship Id="rId27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hellobacsi.com/wp-content/uploads/2019/03/tac-dung-cua-tao-do-1-e1551864262218.png" TargetMode="External"/><Relationship Id="rId13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33.png"/><Relationship Id="rId12" Type="http://schemas.openxmlformats.org/officeDocument/2006/relationships/hyperlink" Target="https://hellobacsi.com/wp-content/uploads/2019/03/tac-dung-cua-tao-do-3-e1551864641568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ellobacsi.com/wp-content/uploads/2019/03/tac-dung-cua-tao-do-1-1.png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32.gif"/><Relationship Id="rId10" Type="http://schemas.openxmlformats.org/officeDocument/2006/relationships/hyperlink" Target="https://hellobacsi.com/wp-content/uploads/2019/03/tac-dung-cua-tao-do-2-e1551864418120.png" TargetMode="External"/><Relationship Id="rId4" Type="http://schemas.openxmlformats.org/officeDocument/2006/relationships/image" Target="../media/image31.gif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7.gif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slide" Target="slide11.xml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8.gif"/><Relationship Id="rId24" Type="http://schemas.openxmlformats.org/officeDocument/2006/relationships/image" Target="../media/image20.png"/><Relationship Id="rId5" Type="http://schemas.openxmlformats.org/officeDocument/2006/relationships/image" Target="../media/image12.gif"/><Relationship Id="rId15" Type="http://schemas.openxmlformats.org/officeDocument/2006/relationships/image" Target="../media/image39.png"/><Relationship Id="rId23" Type="http://schemas.openxmlformats.org/officeDocument/2006/relationships/slide" Target="slide6.xml"/><Relationship Id="rId28" Type="http://schemas.openxmlformats.org/officeDocument/2006/relationships/image" Target="../media/image15.png"/><Relationship Id="rId10" Type="http://schemas.openxmlformats.org/officeDocument/2006/relationships/image" Target="../media/image27.gif"/><Relationship Id="rId19" Type="http://schemas.openxmlformats.org/officeDocument/2006/relationships/slide" Target="slide8.xml"/><Relationship Id="rId4" Type="http://schemas.openxmlformats.org/officeDocument/2006/relationships/image" Target="../media/image16.png"/><Relationship Id="rId9" Type="http://schemas.openxmlformats.org/officeDocument/2006/relationships/image" Target="../media/image26.gif"/><Relationship Id="rId14" Type="http://schemas.openxmlformats.org/officeDocument/2006/relationships/image" Target="../media/image38.png"/><Relationship Id="rId22" Type="http://schemas.openxmlformats.org/officeDocument/2006/relationships/image" Target="../media/image19.png"/><Relationship Id="rId27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1122033" y="1630646"/>
            <a:ext cx="9568377" cy="23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8000" b="1" spc="3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Toán</a:t>
            </a:r>
            <a:endParaRPr lang="en-US" altLang="zh-CN" sz="8000" b="1" spc="300" dirty="0" smtClean="0">
              <a:solidFill>
                <a:schemeClr val="tx1"/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6600" b="1" spc="3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6600" b="1" spc="300" dirty="0" smtClean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spc="3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6600" b="1" spc="300" dirty="0" smtClean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10,100,1000</a:t>
            </a:r>
            <a:r>
              <a:rPr lang="en-US" altLang="zh-CN" sz="6600" b="1" spc="300" dirty="0" smtClean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....</a:t>
            </a:r>
            <a:endParaRPr lang="en-US" altLang="zh-CN" sz="6600" b="1" spc="300" dirty="0" smtClean="0">
              <a:solidFill>
                <a:schemeClr val="tx1"/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989" y="-1049437"/>
            <a:ext cx="4761389" cy="4761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08" y="3347252"/>
            <a:ext cx="3676207" cy="3901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97" y="5473224"/>
            <a:ext cx="3133616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4035" descr="1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658"/>
            <a:ext cx="11953331" cy="2727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4036" descr="1-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208" y="1180498"/>
            <a:ext cx="7442598" cy="4991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4037" descr="1-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485" y="3416261"/>
            <a:ext cx="3678035" cy="38960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2760079" y="2745330"/>
            <a:ext cx="643317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 smtClean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Khám</a:t>
            </a:r>
            <a:r>
              <a:rPr lang="en-US" sz="11500" b="1" dirty="0" smtClean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 </a:t>
            </a:r>
            <a:r>
              <a:rPr lang="en-US" sz="11500" b="1" dirty="0" err="1" smtClean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phá</a:t>
            </a:r>
            <a:endParaRPr lang="en-US" sz="11500" b="1" dirty="0">
              <a:ln w="38100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AAF24C08-69A9-4A33-B492-6B22F10C3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5637">
            <a:off x="-238253" y="-693086"/>
            <a:ext cx="3771197" cy="377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0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759" y="-1652086"/>
            <a:ext cx="12853545" cy="1161854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19"/>
          <p:cNvSpPr txBox="1">
            <a:spLocks noChangeArrowheads="1"/>
          </p:cNvSpPr>
          <p:nvPr/>
        </p:nvSpPr>
        <p:spPr bwMode="auto">
          <a:xfrm>
            <a:off x="1552342" y="2060365"/>
            <a:ext cx="8023590" cy="144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800" b="1" spc="3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Toán</a:t>
            </a:r>
            <a:endParaRPr lang="en-US" altLang="zh-CN" sz="4800" b="1" spc="300" dirty="0" smtClean="0">
              <a:solidFill>
                <a:schemeClr val="tx1"/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4000" b="1" spc="300" dirty="0" smtClean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spc="3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000" b="1" spc="300" dirty="0" smtClean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10,100,1000</a:t>
            </a:r>
            <a:r>
              <a:rPr lang="en-US" altLang="zh-CN" sz="4000" b="1" spc="300" dirty="0" smtClean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....</a:t>
            </a:r>
            <a:endParaRPr lang="en-US" altLang="zh-CN" sz="4000" b="1" spc="300" dirty="0" smtClean="0">
              <a:solidFill>
                <a:schemeClr val="tx1"/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334380" y="2458153"/>
            <a:ext cx="1120727" cy="914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45" y="258150"/>
            <a:ext cx="2188654" cy="15241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9147" y="1401236"/>
            <a:ext cx="804742" cy="658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638" y="1352563"/>
            <a:ext cx="1127858" cy="86570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2991" y="4607519"/>
            <a:ext cx="695004" cy="5669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7329" y="4254829"/>
            <a:ext cx="1566808" cy="14692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4119" y="2195307"/>
            <a:ext cx="1121761" cy="8657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08048" y="3614425"/>
            <a:ext cx="1018120" cy="951058"/>
          </a:xfrm>
          <a:prstGeom prst="rect">
            <a:avLst/>
          </a:prstGeom>
        </p:spPr>
      </p:pic>
      <p:pic>
        <p:nvPicPr>
          <p:cNvPr id="25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04" y="5105311"/>
            <a:ext cx="1575629" cy="14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9" y="5362202"/>
            <a:ext cx="1033125" cy="97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14" y="5375266"/>
            <a:ext cx="1341034" cy="12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88" y="5555660"/>
            <a:ext cx="879303" cy="83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6304" y="998699"/>
            <a:ext cx="825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…. </a:t>
            </a: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….</a:t>
            </a: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2023</a:t>
            </a:r>
            <a:endParaRPr lang="en-US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23070" y="315590"/>
            <a:ext cx="807677" cy="65898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083484" y="438651"/>
            <a:ext cx="1302203" cy="99936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8790479" y="438651"/>
            <a:ext cx="807677" cy="658983"/>
          </a:xfrm>
          <a:prstGeom prst="rect">
            <a:avLst/>
          </a:prstGeom>
        </p:spPr>
      </p:pic>
      <p:sp>
        <p:nvSpPr>
          <p:cNvPr id="49" name="TextBox 19"/>
          <p:cNvSpPr txBox="1">
            <a:spLocks noChangeArrowheads="1"/>
          </p:cNvSpPr>
          <p:nvPr/>
        </p:nvSpPr>
        <p:spPr bwMode="auto">
          <a:xfrm>
            <a:off x="1778208" y="493581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 smtClean="0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Nhân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với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10, 100,1000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...</a:t>
            </a:r>
            <a:endParaRPr lang="en-US" altLang="zh-CN" sz="4000" b="1" spc="300" dirty="0" smtClean="0">
              <a:solidFill>
                <a:srgbClr val="FF0000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014104"/>
            <a:ext cx="10986655" cy="469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5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9194318" y="315590"/>
            <a:ext cx="3308804" cy="255792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23070" y="315590"/>
            <a:ext cx="807677" cy="65898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083484" y="438651"/>
            <a:ext cx="1302203" cy="99936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8790479" y="438651"/>
            <a:ext cx="807677" cy="65898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793779" y="768143"/>
            <a:ext cx="807677" cy="658983"/>
          </a:xfrm>
          <a:prstGeom prst="rect">
            <a:avLst/>
          </a:prstGeom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-2525944" y="2341174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47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x 10 = ?</a:t>
            </a:r>
            <a:endParaRPr lang="en-US" altLang="en-US" sz="3600" b="1" dirty="0">
              <a:solidFill>
                <a:srgbClr val="0070C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pic>
        <p:nvPicPr>
          <p:cNvPr id="46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959" y="6202877"/>
            <a:ext cx="5048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90" y="2664340"/>
            <a:ext cx="666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78" y="77267"/>
            <a:ext cx="2292814" cy="168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9"/>
          <p:cNvSpPr txBox="1">
            <a:spLocks noChangeArrowheads="1"/>
          </p:cNvSpPr>
          <p:nvPr/>
        </p:nvSpPr>
        <p:spPr bwMode="auto">
          <a:xfrm>
            <a:off x="1778208" y="493581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 smtClean="0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Nhân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với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10, 100,1000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...</a:t>
            </a:r>
            <a:endParaRPr lang="en-US" altLang="zh-CN" sz="4000" b="1" spc="300" dirty="0" smtClean="0">
              <a:solidFill>
                <a:srgbClr val="FF0000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14" name="图片 3077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312" y="4343844"/>
            <a:ext cx="1218301" cy="1756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-1823466" y="2891970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47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x 10 =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10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x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47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-729956" y="3811514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1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 x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47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427286" y="3728865"/>
            <a:ext cx="150828" cy="3018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27890" y="3793735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47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chục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060396" y="3843687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           = 470 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95384" y="4422287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47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x 10=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470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 rot="16200000" flipH="1">
            <a:off x="3341239" y="3267862"/>
            <a:ext cx="217943" cy="443059"/>
          </a:xfrm>
          <a:prstGeom prst="rightBrace">
            <a:avLst>
              <a:gd name="adj1" fmla="val 15455"/>
              <a:gd name="adj2" fmla="val 520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15" grpId="0"/>
      <p:bldP spid="16" grpId="0"/>
      <p:bldP spid="2" grpId="0" animBg="1"/>
      <p:bldP spid="18" grpId="0"/>
      <p:bldP spid="19" grpId="0"/>
      <p:bldP spid="20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9194318" y="315590"/>
            <a:ext cx="3308804" cy="255792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23070" y="315590"/>
            <a:ext cx="807677" cy="65898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083484" y="438651"/>
            <a:ext cx="1302203" cy="99936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8790479" y="438651"/>
            <a:ext cx="807677" cy="65898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793779" y="768143"/>
            <a:ext cx="807677" cy="658983"/>
          </a:xfrm>
          <a:prstGeom prst="rect">
            <a:avLst/>
          </a:prstGeom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-2525944" y="2341174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47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x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100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 ?</a:t>
            </a:r>
            <a:endParaRPr lang="en-US" altLang="en-US" sz="3600" b="1" dirty="0">
              <a:solidFill>
                <a:srgbClr val="0070C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pic>
        <p:nvPicPr>
          <p:cNvPr id="46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959" y="6202877"/>
            <a:ext cx="5048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90" y="2664340"/>
            <a:ext cx="666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78" y="77267"/>
            <a:ext cx="2292814" cy="168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9"/>
          <p:cNvSpPr txBox="1">
            <a:spLocks noChangeArrowheads="1"/>
          </p:cNvSpPr>
          <p:nvPr/>
        </p:nvSpPr>
        <p:spPr bwMode="auto">
          <a:xfrm>
            <a:off x="1778208" y="493581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 smtClean="0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Nhân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với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10, 100,1000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...</a:t>
            </a:r>
            <a:endParaRPr lang="en-US" altLang="zh-CN" sz="4000" b="1" spc="300" dirty="0" smtClean="0">
              <a:solidFill>
                <a:srgbClr val="FF0000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14" name="图片 3077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312" y="4343844"/>
            <a:ext cx="1218301" cy="1756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-1823466" y="2891970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47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x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100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100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x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47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-729956" y="3811514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1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tram 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x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47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427286" y="3728865"/>
            <a:ext cx="150828" cy="3018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27890" y="3823137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47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trăm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755600" y="3830704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           = 4700 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95384" y="4422287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47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x </a:t>
            </a:r>
            <a:r>
              <a:rPr lang="en-US" altLang="en-US" sz="3600" b="1" dirty="0" smtClean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100= </a:t>
            </a:r>
            <a:r>
              <a:rPr lang="en-US" altLang="en-US" sz="3600" b="1" dirty="0" smtClean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4700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54053" y="4979302"/>
            <a:ext cx="1167772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100, 1000…..</a:t>
            </a:r>
            <a:endParaRPr lang="en-US" alt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ight Brace 2"/>
          <p:cNvSpPr/>
          <p:nvPr/>
        </p:nvSpPr>
        <p:spPr>
          <a:xfrm rot="16200000" flipH="1">
            <a:off x="3341239" y="3267862"/>
            <a:ext cx="217943" cy="443059"/>
          </a:xfrm>
          <a:prstGeom prst="rightBrace">
            <a:avLst>
              <a:gd name="adj1" fmla="val 15455"/>
              <a:gd name="adj2" fmla="val 520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6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15" grpId="0"/>
      <p:bldP spid="16" grpId="0"/>
      <p:bldP spid="2" grpId="0" animBg="1"/>
      <p:bldP spid="18" grpId="0"/>
      <p:bldP spid="19" grpId="0"/>
      <p:bldP spid="20" grpId="0"/>
      <p:bldP spid="21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4035" descr="1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658"/>
            <a:ext cx="11953331" cy="2727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4036" descr="1-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463" y="692829"/>
            <a:ext cx="7442598" cy="4991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4037" descr="1-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485" y="3416261"/>
            <a:ext cx="3678035" cy="389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1" y="-143219"/>
            <a:ext cx="2912761" cy="71189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4958139" y="1788301"/>
            <a:ext cx="25202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Ví</a:t>
            </a:r>
            <a:r>
              <a:rPr lang="en-US" sz="8000" b="1" dirty="0" smtClean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 </a:t>
            </a:r>
            <a:r>
              <a:rPr lang="en-US" sz="8000" b="1" dirty="0" err="1" smtClean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dụ</a:t>
            </a:r>
            <a:endParaRPr lang="en-US" sz="8000" b="1" dirty="0">
              <a:ln w="38100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AAF24C08-69A9-4A33-B492-6B22F10C38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5637">
            <a:off x="1577099" y="3608730"/>
            <a:ext cx="3771197" cy="3771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3038" y="2878223"/>
            <a:ext cx="3261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 x 10 = ......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0896" y="3605405"/>
            <a:ext cx="3261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297 x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......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6504" y="3569252"/>
            <a:ext cx="3261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x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......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50" y="2961109"/>
            <a:ext cx="3261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10 = ......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13875" y="2882209"/>
            <a:ext cx="952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9230" y="3566943"/>
            <a:ext cx="153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29700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59454" y="2943557"/>
            <a:ext cx="153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64484" y="3545884"/>
            <a:ext cx="153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9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075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1" y="482138"/>
            <a:ext cx="11598710" cy="57758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07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16" y="457982"/>
            <a:ext cx="7313421" cy="10500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681445" y="573524"/>
            <a:ext cx="5184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Guanine"/>
              </a:rPr>
              <a:t>		</a:t>
            </a:r>
            <a:r>
              <a:rPr lang="en-US" sz="3600" b="1" dirty="0" err="1" smtClean="0">
                <a:solidFill>
                  <a:srgbClr val="FFFF00"/>
                </a:solidFill>
                <a:latin typeface="UTM Guanine"/>
              </a:rPr>
              <a:t>Nhận</a:t>
            </a:r>
            <a:r>
              <a:rPr lang="en-US" sz="3600" b="1" dirty="0" smtClean="0">
                <a:solidFill>
                  <a:srgbClr val="FFFF00"/>
                </a:solidFill>
                <a:latin typeface="UTM Guanine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Guanine"/>
              </a:rPr>
              <a:t>xét</a:t>
            </a:r>
            <a:r>
              <a:rPr lang="en-US" sz="3600" b="1" dirty="0" smtClean="0">
                <a:solidFill>
                  <a:srgbClr val="FFFF00"/>
                </a:solidFill>
                <a:latin typeface="UTM Guanine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Guanine"/>
              </a:rPr>
              <a:t>chung</a:t>
            </a:r>
            <a:endParaRPr lang="en-US" sz="3600" b="1" dirty="0">
              <a:solidFill>
                <a:srgbClr val="FFFF00"/>
              </a:solidFill>
              <a:latin typeface="UTM Guanine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18801" y="1599459"/>
            <a:ext cx="9587216" cy="4221636"/>
            <a:chOff x="4695766" y="1316597"/>
            <a:chExt cx="2821636" cy="987623"/>
          </a:xfrm>
        </p:grpSpPr>
        <p:pic>
          <p:nvPicPr>
            <p:cNvPr id="9" name="图片 3080" descr="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8021" y="1316597"/>
              <a:ext cx="2689853" cy="9876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4695766" y="1441300"/>
              <a:ext cx="2821636" cy="410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alt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>
                  <a:solidFill>
                    <a:srgbClr val="EE94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 </a:t>
              </a:r>
              <a:endPara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alt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6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sz="36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solidFill>
                    <a:srgbClr val="EE94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altLang="en-US" sz="3600" b="1" u="sng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3600" b="1" u="sng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u="sng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u="sng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endParaRPr lang="en-US" altLang="en-US" sz="3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alt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altLang="en-US" sz="36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en-US" sz="36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959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4035" descr="1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658"/>
            <a:ext cx="11953331" cy="2727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4036" descr="1-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208" y="1180498"/>
            <a:ext cx="7442598" cy="4991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4037" descr="1-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485" y="3416261"/>
            <a:ext cx="3678035" cy="38960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3475345" y="2639464"/>
            <a:ext cx="557235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Bài</a:t>
            </a:r>
            <a:r>
              <a:rPr lang="en-US" sz="115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 </a:t>
            </a:r>
            <a:r>
              <a:rPr lang="en-US" sz="115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tập</a:t>
            </a:r>
            <a:endParaRPr lang="en-US" sz="11500" b="1" dirty="0">
              <a:ln w="38100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AAF24C08-69A9-4A33-B492-6B22F10C3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5637">
            <a:off x="-238253" y="-693086"/>
            <a:ext cx="3771197" cy="377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8" y="-173693"/>
            <a:ext cx="11999651" cy="688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169304" y="397009"/>
            <a:ext cx="631495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u="sng" dirty="0" err="1">
                <a:solidFill>
                  <a:srgbClr val="FF0000"/>
                </a:solidFill>
                <a:latin typeface="UTM Guanine" panose="02040603050506020204"/>
              </a:rPr>
              <a:t>Bài</a:t>
            </a:r>
            <a:r>
              <a:rPr lang="en-US" altLang="en-US" sz="3600" u="sng" dirty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3600" u="sng" dirty="0" smtClean="0">
                <a:solidFill>
                  <a:srgbClr val="FF0000"/>
                </a:solidFill>
                <a:latin typeface="UTM Guanine" panose="02040603050506020204"/>
              </a:rPr>
              <a:t>1</a:t>
            </a:r>
            <a:r>
              <a:rPr lang="en-US" altLang="en-US" sz="3600" dirty="0" smtClean="0">
                <a:solidFill>
                  <a:srgbClr val="FF0000"/>
                </a:solidFill>
                <a:latin typeface="UTM Guanine" panose="02040603050506020204"/>
              </a:rPr>
              <a:t>:Tính </a:t>
            </a:r>
            <a:r>
              <a:rPr lang="en-US" altLang="en-US" sz="3600" dirty="0" err="1" smtClean="0">
                <a:solidFill>
                  <a:srgbClr val="FF0000"/>
                </a:solidFill>
                <a:latin typeface="UTM Guanine" panose="02040603050506020204"/>
              </a:rPr>
              <a:t>nhẩm</a:t>
            </a:r>
            <a:endParaRPr lang="en-US" altLang="en-US" sz="3600" dirty="0">
              <a:solidFill>
                <a:srgbClr val="FF0000"/>
              </a:solidFill>
              <a:latin typeface="UTM Guanine" panose="02040603050506020204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26194" y="2090529"/>
            <a:ext cx="266533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5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100 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127809" y="2670772"/>
            <a:ext cx="298584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5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1000 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227707" y="1423208"/>
            <a:ext cx="306126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32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348701" y="1857488"/>
            <a:ext cx="306126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32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497755" y="2392704"/>
            <a:ext cx="298650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32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1000 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28099" y="3788390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183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25589" y="4395498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183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28456" y="4919398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183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1000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27809" y="1405575"/>
            <a:ext cx="2393835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5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10 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290624" y="1373186"/>
            <a:ext cx="1076983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50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7006" y="2069539"/>
            <a:ext cx="156297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500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420811" y="2682826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5 </a:t>
            </a: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000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428050" y="1406405"/>
            <a:ext cx="156297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320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8719995" y="1868733"/>
            <a:ext cx="176088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32 00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8694362" y="2393462"/>
            <a:ext cx="2294323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32000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488671" y="3814134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1830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207006" y="4404736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    18300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988493" y="4905712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183 </a:t>
            </a: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000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881095" y="3742068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307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881095" y="4276916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560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893400" y="4892026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105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1000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29719" y="3711347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3070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434383" y="4212955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    56000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844566" y="4850519"/>
            <a:ext cx="235683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1050 </a:t>
            </a: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000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30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5" grpId="0"/>
      <p:bldP spid="26" grpId="0"/>
      <p:bldP spid="31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27" grpId="0"/>
      <p:bldP spid="28" grpId="0"/>
      <p:bldP spid="29" grpId="0"/>
      <p:bldP spid="30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69796" y="664494"/>
            <a:ext cx="844475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u="sng" dirty="0" err="1">
                <a:solidFill>
                  <a:srgbClr val="FF0000"/>
                </a:solidFill>
                <a:latin typeface="UTM Guanine" panose="02040603050506020204"/>
              </a:rPr>
              <a:t>Bài</a:t>
            </a:r>
            <a:r>
              <a:rPr lang="en-US" altLang="en-US" sz="2400" u="sng" dirty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u="sng" dirty="0" smtClean="0">
                <a:solidFill>
                  <a:srgbClr val="FF0000"/>
                </a:solidFill>
                <a:latin typeface="UTM Guanine" panose="02040603050506020204"/>
              </a:rPr>
              <a:t>2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: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Vận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dụng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các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tính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chất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của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phép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nhân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để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tính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nhẩm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endParaRPr lang="en-US" altLang="en-US" sz="2400" dirty="0">
              <a:solidFill>
                <a:srgbClr val="FF0000"/>
              </a:solidFill>
              <a:latin typeface="UTM Guanine" panose="02040603050506020204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26194" y="2090529"/>
            <a:ext cx="266533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200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127809" y="2670772"/>
            <a:ext cx="298584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2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4000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227707" y="1423208"/>
            <a:ext cx="306126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2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80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348701" y="1857488"/>
            <a:ext cx="306126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4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497755" y="2392704"/>
            <a:ext cx="298650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7000 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921912" y="3761139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9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70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059198" y="4213957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5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197517" y="4787288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6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2000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27809" y="1405575"/>
            <a:ext cx="2393835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50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290624" y="1373186"/>
            <a:ext cx="1076983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150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7006" y="2069539"/>
            <a:ext cx="156297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600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420811" y="2682826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8 </a:t>
            </a: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000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428050" y="1406405"/>
            <a:ext cx="156297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160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8719995" y="1868733"/>
            <a:ext cx="176088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1200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8694362" y="2393462"/>
            <a:ext cx="2294323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21000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581789" y="3742019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630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581789" y="4203172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    1500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199917" y="4794709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12 </a:t>
            </a: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000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7892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5" grpId="0"/>
      <p:bldP spid="26" grpId="0"/>
      <p:bldP spid="31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58" y="1116107"/>
            <a:ext cx="8256495" cy="4477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0061" y="2233598"/>
            <a:ext cx="4706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6" y="5429250"/>
            <a:ext cx="3209925" cy="142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190" y="5553637"/>
            <a:ext cx="3133725" cy="130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4" y="161365"/>
            <a:ext cx="1538007" cy="15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4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69796" y="664494"/>
            <a:ext cx="844475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u="sng" dirty="0" err="1">
                <a:solidFill>
                  <a:srgbClr val="FF0000"/>
                </a:solidFill>
                <a:latin typeface="UTM Guanine" panose="02040603050506020204"/>
              </a:rPr>
              <a:t>Bài</a:t>
            </a:r>
            <a:r>
              <a:rPr lang="en-US" altLang="en-US" sz="2400" u="sng" dirty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u="sng" dirty="0" smtClean="0">
                <a:solidFill>
                  <a:srgbClr val="FF0000"/>
                </a:solidFill>
                <a:latin typeface="UTM Guanine" panose="02040603050506020204"/>
              </a:rPr>
              <a:t>3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: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Vận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dụng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các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tính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chất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của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phép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nhân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để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tính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UTM Guanine" panose="02040603050506020204"/>
              </a:rPr>
              <a:t>nhẩm</a:t>
            </a:r>
            <a:r>
              <a:rPr lang="en-US" altLang="en-US" sz="2400" dirty="0" smtClean="0">
                <a:solidFill>
                  <a:srgbClr val="FF0000"/>
                </a:solidFill>
                <a:latin typeface="UTM Guanine" panose="02040603050506020204"/>
              </a:rPr>
              <a:t> </a:t>
            </a:r>
            <a:endParaRPr lang="en-US" altLang="en-US" sz="2400" dirty="0">
              <a:solidFill>
                <a:srgbClr val="FF0000"/>
              </a:solidFill>
              <a:latin typeface="UTM Guanine" panose="02040603050506020204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239576" y="1431991"/>
            <a:ext cx="266533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20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70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073349" y="2013430"/>
            <a:ext cx="298584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40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40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227707" y="1423208"/>
            <a:ext cx="306126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40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348701" y="1857488"/>
            <a:ext cx="306126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600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921912" y="3761139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2000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894993" y="4446413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3000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x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60 </a:t>
            </a: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= </a:t>
            </a:r>
            <a:endParaRPr lang="en-US" altLang="en-US" sz="3600" dirty="0">
              <a:solidFill>
                <a:srgbClr val="0070C0"/>
              </a:solidFill>
              <a:latin typeface="UTM Guanine" panose="02040603050506020204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332171" y="1463855"/>
            <a:ext cx="156297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1400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299236" y="2064021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1600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428050" y="1406405"/>
            <a:ext cx="219348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12000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8719995" y="1868733"/>
            <a:ext cx="176088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18000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842463" y="3732088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60000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473693" y="4430701"/>
            <a:ext cx="256928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    180000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56525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5" grpId="0"/>
      <p:bldP spid="26" grpId="0"/>
      <p:bldP spid="31" grpId="0"/>
      <p:bldP spid="37" grpId="0"/>
      <p:bldP spid="38" grpId="0"/>
      <p:bldP spid="41" grpId="0"/>
      <p:bldP spid="42" grpId="0"/>
      <p:bldP spid="43" grpId="0"/>
      <p:bldP spid="44" grpId="0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176" y="374775"/>
            <a:ext cx="101256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cửa hàng xếp các cuốn sổ ghi chép vào trong các thùng, mỗi thùng chứa được 1 000 cuốn sổ. Hỏi 43 thùng như vậy chứa được tất cả bao nhiêu cuốn sổ ghi chép?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176" y="2837329"/>
            <a:ext cx="4262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... ?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8994" y="2837329"/>
            <a:ext cx="513229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thùng chứa được số cuốn sổ ghi chép là: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x 43 = 43 000 (cuốn)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43 000 cuốn sổ</a:t>
            </a:r>
          </a:p>
          <a:p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cxnSp>
        <p:nvCxnSpPr>
          <p:cNvPr id="8" name="Straight Connector 7"/>
          <p:cNvCxnSpPr>
            <a:stCxn id="4" idx="2"/>
          </p:cNvCxnSpPr>
          <p:nvPr/>
        </p:nvCxnSpPr>
        <p:spPr>
          <a:xfrm>
            <a:off x="5398994" y="2929320"/>
            <a:ext cx="0" cy="28932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13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4035" descr="1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658"/>
            <a:ext cx="11953331" cy="2727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4036" descr="1-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208" y="1180498"/>
            <a:ext cx="7442598" cy="4991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4037" descr="1-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485" y="3416261"/>
            <a:ext cx="3678035" cy="38960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3118232" y="2639464"/>
            <a:ext cx="628659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 smtClean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Vận</a:t>
            </a:r>
            <a:r>
              <a:rPr lang="en-US" sz="11500" b="1" dirty="0" smtClean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 </a:t>
            </a:r>
            <a:r>
              <a:rPr lang="en-US" sz="11500" b="1" dirty="0" err="1" smtClean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dụng</a:t>
            </a:r>
            <a:r>
              <a:rPr lang="en-US" sz="11500" b="1" dirty="0" smtClean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 </a:t>
            </a:r>
            <a:endParaRPr lang="en-US" sz="11500" b="1" dirty="0">
              <a:ln w="38100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AAF24C08-69A9-4A33-B492-6B22F10C3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5637">
            <a:off x="-238253" y="-693086"/>
            <a:ext cx="3771197" cy="377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4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246" y="120588"/>
            <a:ext cx="73331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2888E1"/>
                </a:solidFill>
                <a:latin typeface="+mj-lt"/>
              </a:rPr>
              <a:t>Câu 5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Trò chơi "Tính nhẩm"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3" y="1404937"/>
            <a:ext cx="9749117" cy="49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812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4036" descr="1-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08" y="1180498"/>
            <a:ext cx="7442598" cy="4991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918010" y="2837329"/>
            <a:ext cx="6051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0096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>
            <a:extLst>
              <a:ext uri="{FF2B5EF4-FFF2-40B4-BE49-F238E27FC236}">
                <a16:creationId xmlns:a16="http://schemas.microsoft.com/office/drawing/2014/main" xmlns="" id="{C8F582ED-D10E-4469-BC29-0471D8DF2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94" y="549275"/>
            <a:ext cx="1183341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6600CC"/>
                </a:solidFill>
                <a:cs typeface="Arial" panose="020B0604020202020204" pitchFamily="34" charset="0"/>
              </a:rPr>
              <a:t>	</a:t>
            </a:r>
            <a:r>
              <a:rPr lang="en-US" altLang="en-US" sz="3600" b="1" i="1" dirty="0" err="1" smtClean="0">
                <a:solidFill>
                  <a:srgbClr val="6600CC"/>
                </a:solidFill>
                <a:cs typeface="Arial" panose="020B0604020202020204" pitchFamily="34" charset="0"/>
              </a:rPr>
              <a:t>Khi</a:t>
            </a:r>
            <a:r>
              <a:rPr lang="en-US" altLang="en-US" sz="3600" b="1" i="1" dirty="0" smtClean="0">
                <a:solidFill>
                  <a:srgbClr val="66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rgbClr val="6600CC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3600" b="1" i="1" dirty="0" smtClean="0">
                <a:solidFill>
                  <a:srgbClr val="66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rgbClr val="6600CC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3600" b="1" i="1" dirty="0" smtClean="0">
                <a:solidFill>
                  <a:srgbClr val="6600CC"/>
                </a:solidFill>
                <a:cs typeface="Arial" panose="020B0604020202020204" pitchFamily="34" charset="0"/>
              </a:rPr>
              <a:t> 10, 100, 1000… ta </a:t>
            </a:r>
            <a:r>
              <a:rPr lang="en-US" altLang="en-US" sz="3600" b="1" i="1" dirty="0" err="1" smtClean="0">
                <a:solidFill>
                  <a:srgbClr val="6600CC"/>
                </a:solidFill>
                <a:cs typeface="Arial" panose="020B0604020202020204" pitchFamily="34" charset="0"/>
              </a:rPr>
              <a:t>làm</a:t>
            </a:r>
            <a:r>
              <a:rPr lang="en-US" altLang="en-US" sz="3600" b="1" i="1" dirty="0" smtClean="0">
                <a:solidFill>
                  <a:srgbClr val="66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rgbClr val="6600CC"/>
                </a:solidFill>
                <a:cs typeface="Arial" panose="020B0604020202020204" pitchFamily="34" charset="0"/>
              </a:rPr>
              <a:t>như</a:t>
            </a:r>
            <a:r>
              <a:rPr lang="en-US" altLang="en-US" sz="3600" b="1" i="1" dirty="0" smtClean="0">
                <a:solidFill>
                  <a:srgbClr val="66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rgbClr val="6600CC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3600" b="1" i="1" dirty="0" smtClean="0">
                <a:solidFill>
                  <a:srgbClr val="66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rgbClr val="6600CC"/>
                </a:solidFill>
                <a:cs typeface="Arial" panose="020B0604020202020204" pitchFamily="34" charset="0"/>
              </a:rPr>
              <a:t>nào</a:t>
            </a:r>
            <a:r>
              <a:rPr lang="en-US" altLang="en-US" sz="3600" b="1" i="1" dirty="0" smtClean="0">
                <a:solidFill>
                  <a:srgbClr val="6600CC"/>
                </a:solidFill>
                <a:cs typeface="Arial" panose="020B0604020202020204" pitchFamily="34" charset="0"/>
              </a:rPr>
              <a:t>? </a:t>
            </a:r>
            <a:endParaRPr lang="en-US" altLang="en-US" sz="3600" b="1" i="1" dirty="0">
              <a:solidFill>
                <a:srgbClr val="6600CC"/>
              </a:solidFill>
              <a:cs typeface="Arial" panose="020B0604020202020204" pitchFamily="34" charset="0"/>
            </a:endParaRPr>
          </a:p>
        </p:txBody>
      </p:sp>
      <p:sp>
        <p:nvSpPr>
          <p:cNvPr id="236548" name="Rectangle 4">
            <a:extLst>
              <a:ext uri="{FF2B5EF4-FFF2-40B4-BE49-F238E27FC236}">
                <a16:creationId xmlns:a16="http://schemas.microsoft.com/office/drawing/2014/main" xmlns="" id="{1B5F6B5D-8DA4-49CB-A1F6-5AC9E9CCC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590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u="sng" dirty="0">
                <a:solidFill>
                  <a:srgbClr val="0066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CỦNG CỐ</a:t>
            </a:r>
            <a:r>
              <a:rPr lang="en-US" altLang="en-US" sz="3000" b="1" u="sng" dirty="0">
                <a:solidFill>
                  <a:srgbClr val="0066CC"/>
                </a:solidFill>
                <a:latin typeface="VNI-Avo" pitchFamily="2" charset="0"/>
                <a:cs typeface="Arial" panose="020B0604020202020204" pitchFamily="34" charset="0"/>
              </a:rPr>
              <a:t> :</a:t>
            </a:r>
            <a:endParaRPr lang="en-US" altLang="en-US" sz="1800" b="1" i="1" u="sng" dirty="0">
              <a:solidFill>
                <a:srgbClr val="0066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30940" y="1537447"/>
            <a:ext cx="9753600" cy="5105400"/>
            <a:chOff x="1073523" y="1752600"/>
            <a:chExt cx="9753600" cy="5105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3523" y="1752600"/>
              <a:ext cx="9753600" cy="5105400"/>
            </a:xfrm>
            <a:prstGeom prst="rect">
              <a:avLst/>
            </a:prstGeom>
          </p:spPr>
        </p:pic>
        <p:sp>
          <p:nvSpPr>
            <p:cNvPr id="10" name="TextBox 19"/>
            <p:cNvSpPr txBox="1">
              <a:spLocks noChangeArrowheads="1"/>
            </p:cNvSpPr>
            <p:nvPr/>
          </p:nvSpPr>
          <p:spPr bwMode="auto">
            <a:xfrm>
              <a:off x="1938528" y="1752600"/>
              <a:ext cx="8023590" cy="11966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761" tIns="43881" rIns="87761" bIns="4388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200" b="1" spc="300" dirty="0" err="1" smtClean="0">
                  <a:solidFill>
                    <a:schemeClr val="tx1"/>
                  </a:solidFill>
                  <a:latin typeface="UTM Guanine" panose="02040603050506020204" pitchFamily="18" charset="0"/>
                  <a:ea typeface="义启嘟嘟体" pitchFamily="2" charset="-128"/>
                  <a:cs typeface="义启嘟嘟体" pitchFamily="2" charset="-128"/>
                  <a:sym typeface="+mn-lt"/>
                </a:rPr>
                <a:t>Toán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4000" b="1" spc="300" dirty="0" err="1" smtClean="0">
                  <a:solidFill>
                    <a:srgbClr val="FF0000"/>
                  </a:solidFill>
                  <a:latin typeface="UTM Guanine" panose="02040603050506020204" pitchFamily="18" charset="0"/>
                  <a:ea typeface="义启嘟嘟体" pitchFamily="2" charset="-128"/>
                  <a:cs typeface="义启嘟嘟体" pitchFamily="2" charset="-128"/>
                  <a:sym typeface="+mn-lt"/>
                </a:rPr>
                <a:t>Nhân</a:t>
              </a:r>
              <a:r>
                <a:rPr lang="en-US" altLang="zh-CN" sz="4000" b="1" spc="300" dirty="0" smtClean="0">
                  <a:solidFill>
                    <a:srgbClr val="FF0000"/>
                  </a:solidFill>
                  <a:latin typeface="UTM Guanine" panose="02040603050506020204" pitchFamily="18" charset="0"/>
                  <a:ea typeface="义启嘟嘟体" pitchFamily="2" charset="-128"/>
                  <a:cs typeface="义启嘟嘟体" pitchFamily="2" charset="-128"/>
                  <a:sym typeface="+mn-lt"/>
                </a:rPr>
                <a:t> </a:t>
              </a:r>
              <a:r>
                <a:rPr lang="en-US" altLang="zh-CN" sz="4000" b="1" spc="300" dirty="0" err="1" smtClean="0">
                  <a:solidFill>
                    <a:srgbClr val="FF0000"/>
                  </a:solidFill>
                  <a:latin typeface="UTM Guanine" panose="02040603050506020204" pitchFamily="18" charset="0"/>
                  <a:ea typeface="义启嘟嘟体" pitchFamily="2" charset="-128"/>
                  <a:cs typeface="义启嘟嘟体" pitchFamily="2" charset="-128"/>
                  <a:sym typeface="+mn-lt"/>
                </a:rPr>
                <a:t>với</a:t>
              </a:r>
              <a:r>
                <a:rPr lang="en-US" altLang="zh-CN" sz="4000" b="1" spc="300" dirty="0" smtClean="0">
                  <a:solidFill>
                    <a:srgbClr val="FF0000"/>
                  </a:solidFill>
                  <a:latin typeface="UTM Guanine" panose="02040603050506020204" pitchFamily="18" charset="0"/>
                  <a:ea typeface="义启嘟嘟体" pitchFamily="2" charset="-128"/>
                  <a:cs typeface="义启嘟嘟体" pitchFamily="2" charset="-128"/>
                  <a:sym typeface="+mn-lt"/>
                </a:rPr>
                <a:t> 10, 100,1000</a:t>
              </a:r>
              <a:r>
                <a:rPr lang="en-US" altLang="zh-CN" sz="4000" b="1" spc="300" dirty="0" smtClean="0">
                  <a:solidFill>
                    <a:srgbClr val="FF0000"/>
                  </a:solidFill>
                  <a:latin typeface="UTM Guanine" panose="02040603050506020204" pitchFamily="18" charset="0"/>
                  <a:ea typeface="义启嘟嘟体" pitchFamily="2" charset="-128"/>
                  <a:cs typeface="义启嘟嘟体" pitchFamily="2" charset="-128"/>
                  <a:sym typeface="+mn-lt"/>
                </a:rPr>
                <a:t>...</a:t>
              </a:r>
              <a:endParaRPr lang="en-US" altLang="zh-CN" sz="4000" b="1" spc="300" dirty="0" smtClean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14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5050970" y="1452230"/>
            <a:ext cx="7560129" cy="50409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4053434" y="1299829"/>
            <a:ext cx="8405266" cy="56045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>
            <a:fillRect/>
          </a:stretch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>
            <a:fillRect/>
          </a:stretch>
        </p:blipFill>
        <p:spPr>
          <a:xfrm>
            <a:off x="3037207" y="439427"/>
            <a:ext cx="3293127" cy="22857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3198273" y="2971800"/>
            <a:ext cx="1120727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7342170" y="48865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6008914" y="1682751"/>
            <a:ext cx="966652" cy="9036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4352111" y="1887595"/>
            <a:ext cx="1123405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572149" y="4768422"/>
            <a:ext cx="691491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21" name="图片 19">
            <a:extLst>
              <a:ext uri="{FF2B5EF4-FFF2-40B4-BE49-F238E27FC236}">
                <a16:creationId xmlns:a16="http://schemas.microsoft.com/office/drawing/2014/main" xmlns="" id="{B39A98F1-108D-40DC-8751-4F959B2BD6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>
            <a:fillRect/>
          </a:stretch>
        </p:blipFill>
        <p:spPr>
          <a:xfrm>
            <a:off x="7742223" y="4285410"/>
            <a:ext cx="992777" cy="1227908"/>
          </a:xfrm>
          <a:prstGeom prst="rect">
            <a:avLst/>
          </a:prstGeom>
        </p:spPr>
      </p:pic>
      <p:sp>
        <p:nvSpPr>
          <p:cNvPr id="28" name="TextBox 5">
            <a:extLst>
              <a:ext uri="{FF2B5EF4-FFF2-40B4-BE49-F238E27FC236}">
                <a16:creationId xmlns:a16="http://schemas.microsoft.com/office/drawing/2014/main" xmlns="" id="{A1955FC6-859F-4734-9D4D-DAAB8658E198}"/>
              </a:ext>
            </a:extLst>
          </p:cNvPr>
          <p:cNvSpPr txBox="1"/>
          <p:nvPr/>
        </p:nvSpPr>
        <p:spPr>
          <a:xfrm rot="20613593">
            <a:off x="8252528" y="4448917"/>
            <a:ext cx="2664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6C8D6"/>
                </a:solidFill>
                <a:latin typeface="Times New Roman" panose="02020603050405020304" charset="0"/>
                <a:ea typeface="义启嘟嘟体" pitchFamily="2" charset="-128"/>
                <a:cs typeface="Times New Roman" panose="02020603050405020304" charset="0"/>
                <a:sym typeface="+mn-lt"/>
              </a:rPr>
              <a:t>Edit: Ruby</a:t>
            </a:r>
          </a:p>
        </p:txBody>
      </p:sp>
      <p:pic>
        <p:nvPicPr>
          <p:cNvPr id="29" name="图片 4100" descr="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823" y="2876087"/>
            <a:ext cx="5211574" cy="4046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4205834" y="1452229"/>
            <a:ext cx="8405266" cy="5604509"/>
          </a:xfrm>
          <a:prstGeom prst="rect">
            <a:avLst/>
          </a:prstGeom>
        </p:spPr>
      </p:pic>
      <p:sp>
        <p:nvSpPr>
          <p:cNvPr id="34" name="TextBox 5"/>
          <p:cNvSpPr txBox="1"/>
          <p:nvPr/>
        </p:nvSpPr>
        <p:spPr>
          <a:xfrm rot="20881397">
            <a:off x="6155989" y="3358218"/>
            <a:ext cx="4366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Chúc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các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em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học</a:t>
            </a:r>
            <a:r>
              <a:rPr lang="en-US" altLang="zh-CN" sz="5400" b="1" spc="30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tốt!</a:t>
            </a:r>
            <a:endParaRPr lang="en-US" sz="5400" b="1" spc="300" dirty="0">
              <a:ln w="60325" cmpd="dbl">
                <a:solidFill>
                  <a:srgbClr val="1C4082"/>
                </a:solidFill>
              </a:ln>
              <a:solidFill>
                <a:srgbClr val="1C4082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35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8326972" y="747412"/>
            <a:ext cx="3308804" cy="255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15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Ảnh động Powerpoint CT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117" y="3347836"/>
            <a:ext cx="1010323" cy="15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0" y="3090157"/>
            <a:ext cx="3431799" cy="1310867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202" y="4180286"/>
            <a:ext cx="3505504" cy="140759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48" y="5450267"/>
            <a:ext cx="3328704" cy="1542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91" y="256148"/>
            <a:ext cx="6736541" cy="6736541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66" y="2058001"/>
            <a:ext cx="892791" cy="954012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21" y="3383897"/>
            <a:ext cx="897893" cy="959113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54" y="2231400"/>
            <a:ext cx="897893" cy="954012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21" y="860909"/>
            <a:ext cx="892791" cy="959113"/>
          </a:xfrm>
          <a:prstGeom prst="rect">
            <a:avLst/>
          </a:prstGeom>
        </p:spPr>
      </p:pic>
      <p:pic>
        <p:nvPicPr>
          <p:cNvPr id="14" name="Picture 1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14" y="537261"/>
            <a:ext cx="897893" cy="9591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r="26483"/>
          <a:stretch/>
        </p:blipFill>
        <p:spPr>
          <a:xfrm flipH="1">
            <a:off x="3496961" y="3813204"/>
            <a:ext cx="1655805" cy="2944335"/>
          </a:xfrm>
          <a:prstGeom prst="rect">
            <a:avLst/>
          </a:prstGeom>
        </p:spPr>
      </p:pic>
      <p:pic>
        <p:nvPicPr>
          <p:cNvPr id="20" name="Picture 7" descr="F:\NguyenNgocQuynhTrang\HinhAnh\TIERE128.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27" y="3703682"/>
            <a:ext cx="35814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2019 的 Wooden Hanging With Tropical, Wood, Wood Decoration ...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r="8421" b="22609"/>
          <a:stretch/>
        </p:blipFill>
        <p:spPr bwMode="auto">
          <a:xfrm>
            <a:off x="98692" y="-543697"/>
            <a:ext cx="4324865" cy="435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53472" y="711423"/>
            <a:ext cx="2133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381000" contourW="44450">
              <a:bevelT w="107950" h="82550"/>
              <a:bevelB w="107950"/>
              <a:contourClr>
                <a:srgbClr val="FF0000"/>
              </a:contourClr>
            </a:sp3d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GAME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8110" y="1532946"/>
            <a:ext cx="3046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>
                <a:rot lat="20400000" lon="1200000" rev="0"/>
              </a:camera>
              <a:lightRig rig="harsh" dir="t"/>
            </a:scene3d>
            <a:sp3d extrusionH="330200" contourW="12700" prstMaterial="matte">
              <a:bevelT w="63500" h="12700" prst="relaxedInset"/>
              <a:extrusionClr>
                <a:srgbClr val="FF00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CCFF33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HÁI TÁO</a:t>
            </a:r>
            <a:endParaRPr lang="en-US" sz="5400" b="1" cap="none" spc="0" dirty="0">
              <a:ln/>
              <a:solidFill>
                <a:srgbClr val="CCFF33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1026" name="Picture 2" descr="Ảnh động Powerpoint CTU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97" y="602181"/>
            <a:ext cx="1077248" cy="7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động Powerpoint CTU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1" y="464722"/>
            <a:ext cx="992256" cy="9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Ảnh động Powerpoint CTU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23" y="4771020"/>
            <a:ext cx="904875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-Kkc4Enb-B1s/WsHJ4xMjM8I/AAAAAAAABls/2i_8PTUGO3Mp64J4O-5njByn1TOmDML7wCHMYCw/h136/3-mau_slide_powerpoint_dep_ctu.vn_(210).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9617" y="5491153"/>
            <a:ext cx="2486696" cy="12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630794" y="-43760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61509" y="39273"/>
            <a:ext cx="3719946" cy="895638"/>
          </a:xfrm>
          <a:prstGeom prst="rect">
            <a:avLst/>
          </a:prstGeom>
          <a:blipFill dpi="0" rotWithShape="1">
            <a:blip r:embed="rId2">
              <a:alphaModFix amt="59000"/>
            </a:blip>
            <a:srcRect/>
            <a:stretch>
              <a:fillRect/>
            </a:stretch>
          </a:blipFill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CÁCH CHƠI</a:t>
            </a:r>
            <a:endParaRPr lang="en-US" sz="54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137" y="5385660"/>
            <a:ext cx="1219590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ĐỢI GÌ NỮA CHÚNG TA CÙNG THỰC HIỆN NÀO CÁC EM!!!!!!!!!!!</a:t>
            </a:r>
          </a:p>
        </p:txBody>
      </p:sp>
      <p:pic>
        <p:nvPicPr>
          <p:cNvPr id="9" name="Picture 4" descr="https://lh3.googleusercontent.com/-O_jOpzs4cB4/WsHO0F0eYmI/AAAAAAAACAw/-RG37oWVKt4jSXj_JppqbSv5XgA9hzUCwCHMYCw/h136/6-mau_slide_powerpoint_dep_ctu.vn_(123)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322" y="6120878"/>
            <a:ext cx="1583678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3.googleusercontent.com/-t4zfh-W7mKA/WsOI-SN6GLI/AAAAAAAACZg/waxOxhdIqEkrcH3sYVl8kZu8M506uiZfQCHMYCw/h136/4-ctu.vn_anh_dong_mau_slide_powerpoint_dep_(27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55" y="0"/>
            <a:ext cx="1093522" cy="10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137" y="1098874"/>
            <a:ext cx="11878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2088" y="857076"/>
            <a:ext cx="11874464" cy="46073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11267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1.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táo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đỏ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bổ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sung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dinh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dưỡng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2A2A2A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389F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táo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đỏ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cỡ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trung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bình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kính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7,.6cm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nặng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182g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hàm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dinh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tương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265g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trái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dinh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táo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đỏ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kể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Calo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: 95g; Carb: 25g;Chất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xơ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: 4g;Vitamin C: 14%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mức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nghị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; Kali: 6%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mức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nghị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ngày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2A2A2A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Vitamin K: 5%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mức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nghị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Ngoài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trên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táo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cũng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cung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cấp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2 – 4%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mangan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, vitamin A, E, B1, B2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B6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nghị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hằng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nữa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táo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đỏ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cũng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nguồn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polyphenol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phong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phú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tốt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sức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khỏe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2A2A2A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tận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tối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đa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dinh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táo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vỏ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nửa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xơ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polyphenol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táo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nằm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vỏ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rgbClr val="363636"/>
                </a:solidFill>
                <a:effectLst/>
                <a:latin typeface="Times New Roman" pitchFamily="18" charset="0"/>
                <a:cs typeface="Times New Roman" pitchFamily="18" charset="0"/>
              </a:rPr>
              <a:t>….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2A2A2A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tác dụng của táo đỏ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-2147483648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ác dụng của táo đỏ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-2147483648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ác dụng của táo đỏ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147483647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ác dụng của táo đỏ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147483647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372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1573" r="9882"/>
          <a:stretch/>
        </p:blipFill>
        <p:spPr>
          <a:xfrm>
            <a:off x="6517341" y="161365"/>
            <a:ext cx="5522259" cy="6980842"/>
          </a:xfrm>
          <a:prstGeom prst="rect">
            <a:avLst/>
          </a:prstGeom>
        </p:spPr>
      </p:pic>
      <p:pic>
        <p:nvPicPr>
          <p:cNvPr id="1030" name="Picture 6" descr="Ảnh động Powerpoint CT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704" y="3070246"/>
            <a:ext cx="1010323" cy="15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r="26483"/>
          <a:stretch/>
        </p:blipFill>
        <p:spPr>
          <a:xfrm flipH="1">
            <a:off x="3496961" y="3813204"/>
            <a:ext cx="1655805" cy="2944335"/>
          </a:xfrm>
          <a:prstGeom prst="rect">
            <a:avLst/>
          </a:prstGeom>
        </p:spPr>
      </p:pic>
      <p:pic>
        <p:nvPicPr>
          <p:cNvPr id="38" name="Picture 12" descr="2019 的 Wooden Hanging With Tropical, Wood, Wood Decoration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r="8421" b="22609"/>
          <a:stretch/>
        </p:blipFill>
        <p:spPr bwMode="auto">
          <a:xfrm>
            <a:off x="98692" y="-543697"/>
            <a:ext cx="4324865" cy="435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53472" y="711423"/>
            <a:ext cx="2133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381000" contourW="44450">
              <a:bevelT w="107950" h="82550"/>
              <a:bevelB w="107950"/>
              <a:contourClr>
                <a:srgbClr val="FF0000"/>
              </a:contourClr>
            </a:sp3d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GAME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8110" y="1532946"/>
            <a:ext cx="3046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>
                <a:rot lat="20400000" lon="1200000" rev="0"/>
              </a:camera>
              <a:lightRig rig="harsh" dir="t"/>
            </a:scene3d>
            <a:sp3d extrusionH="330200" contourW="12700" prstMaterial="matte">
              <a:bevelT w="63500" h="12700" prst="relaxedInset"/>
              <a:extrusionClr>
                <a:srgbClr val="FF00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CCFF33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HÁI TÁO</a:t>
            </a:r>
            <a:endParaRPr lang="en-US" sz="5400" b="1" cap="none" spc="0" dirty="0">
              <a:ln/>
              <a:solidFill>
                <a:srgbClr val="CCFF33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1026" name="Picture 2" descr="Ảnh động Powerpoint CT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97" y="602181"/>
            <a:ext cx="1077248" cy="7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động Powerpoint CT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1" y="464722"/>
            <a:ext cx="992256" cy="9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Ảnh động Powerpoint CTU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23" y="4771020"/>
            <a:ext cx="904875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-Kkc4Enb-B1s/WsHJ4xMjM8I/AAAAAAAABls/2i_8PTUGO3Mp64J4O-5njByn1TOmDML7wCHMYCw/h136/3-mau_slide_powerpoint_dep_ctu.vn_(210)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3543" y="5556858"/>
            <a:ext cx="2486696" cy="12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30794" y="-437605"/>
            <a:ext cx="487362" cy="487363"/>
          </a:xfrm>
          <a:prstGeom prst="rect">
            <a:avLst/>
          </a:prstGeom>
        </p:spPr>
      </p:pic>
      <p:pic>
        <p:nvPicPr>
          <p:cNvPr id="22" name="Picture 16" descr="https://lh3.googleusercontent.com/-9W4f5u3ioLM/WsHKY_dQMUI/AAAAAAAABo8/QANNLIyvDH4V1Zou9FEDTwD43fYGpshjQCHMYCw/h136/3-mau_slide_powerpoint_dep_ctu.vn_(262)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8" y="4693234"/>
            <a:ext cx="2416979" cy="16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5" t="12350" r="22609" b="14343"/>
          <a:stretch/>
        </p:blipFill>
        <p:spPr>
          <a:xfrm>
            <a:off x="284833" y="818965"/>
            <a:ext cx="695067" cy="152205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63573" y="1911243"/>
            <a:ext cx="3504668" cy="2398656"/>
            <a:chOff x="3563573" y="1911243"/>
            <a:chExt cx="3504668" cy="239865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9" t="6723" r="7298" b="11790"/>
            <a:stretch/>
          </p:blipFill>
          <p:spPr>
            <a:xfrm rot="11382232">
              <a:off x="3563573" y="1911243"/>
              <a:ext cx="3504668" cy="239865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841850" y="2497893"/>
              <a:ext cx="2839239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3200" b="1" cap="none" spc="0" dirty="0" err="1" smtClean="0">
                  <a:ln/>
                  <a:solidFill>
                    <a:srgbClr val="FF0000"/>
                  </a:solidFill>
                  <a:effectLst/>
                </a:rPr>
                <a:t>Hãy</a:t>
              </a:r>
              <a:r>
                <a:rPr lang="en-US" sz="3200" b="1" cap="none" spc="0" dirty="0" smtClean="0">
                  <a:ln/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3200" b="1" cap="none" spc="0" dirty="0" err="1" smtClean="0">
                  <a:ln/>
                  <a:solidFill>
                    <a:srgbClr val="FF0000"/>
                  </a:solidFill>
                  <a:effectLst/>
                </a:rPr>
                <a:t>giúp</a:t>
              </a:r>
              <a:r>
                <a:rPr lang="en-US" sz="3200" b="1" cap="none" spc="0" dirty="0" smtClean="0">
                  <a:ln/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3200" b="1" cap="none" spc="0" dirty="0" err="1" smtClean="0">
                  <a:ln/>
                  <a:solidFill>
                    <a:srgbClr val="FF0000"/>
                  </a:solidFill>
                  <a:effectLst/>
                </a:rPr>
                <a:t>ông</a:t>
              </a:r>
              <a:endParaRPr lang="en-US" sz="3200" b="1" cap="none" spc="0" dirty="0" smtClean="0">
                <a:ln/>
                <a:solidFill>
                  <a:srgbClr val="FF0000"/>
                </a:solidFill>
                <a:effectLst/>
              </a:endParaRPr>
            </a:p>
            <a:p>
              <a:pPr algn="ctr"/>
              <a:r>
                <a:rPr lang="en-US" sz="3200" b="1" dirty="0" err="1" smtClean="0">
                  <a:ln/>
                  <a:solidFill>
                    <a:srgbClr val="FF0000"/>
                  </a:solidFill>
                </a:rPr>
                <a:t>Hái</a:t>
              </a:r>
              <a:r>
                <a:rPr lang="en-US" sz="3200" b="1" dirty="0" smtClean="0">
                  <a:ln/>
                  <a:solidFill>
                    <a:srgbClr val="FF0000"/>
                  </a:solidFill>
                </a:rPr>
                <a:t> </a:t>
              </a:r>
              <a:r>
                <a:rPr lang="en-US" sz="3200" b="1" dirty="0" err="1" smtClean="0">
                  <a:ln/>
                  <a:solidFill>
                    <a:srgbClr val="FF0000"/>
                  </a:solidFill>
                </a:rPr>
                <a:t>táo</a:t>
              </a:r>
              <a:r>
                <a:rPr lang="en-US" sz="3200" b="1" dirty="0" smtClean="0">
                  <a:ln/>
                  <a:solidFill>
                    <a:srgbClr val="FF0000"/>
                  </a:solidFill>
                </a:rPr>
                <a:t> </a:t>
              </a:r>
              <a:r>
                <a:rPr lang="en-US" sz="3200" b="1" dirty="0" err="1" smtClean="0">
                  <a:ln/>
                  <a:solidFill>
                    <a:srgbClr val="FF0000"/>
                  </a:solidFill>
                </a:rPr>
                <a:t>nhé</a:t>
              </a:r>
              <a:endParaRPr lang="en-US" sz="3200" b="1" cap="none" spc="0" dirty="0">
                <a:ln/>
                <a:solidFill>
                  <a:srgbClr val="FF0000"/>
                </a:solidFill>
                <a:effectLst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t="31271" r="17811" b="25773"/>
          <a:stretch/>
        </p:blipFill>
        <p:spPr>
          <a:xfrm>
            <a:off x="8701045" y="5076147"/>
            <a:ext cx="3475746" cy="1746752"/>
          </a:xfrm>
          <a:prstGeom prst="rect">
            <a:avLst/>
          </a:prstGeom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72" y="1968351"/>
            <a:ext cx="892791" cy="954012"/>
          </a:xfrm>
          <a:prstGeom prst="rect">
            <a:avLst/>
          </a:prstGeom>
        </p:spPr>
      </p:pic>
      <p:pic>
        <p:nvPicPr>
          <p:cNvPr id="7" name="nek 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27" y="3294247"/>
            <a:ext cx="897893" cy="959113"/>
          </a:xfrm>
          <a:prstGeom prst="rect">
            <a:avLst/>
          </a:prstGeom>
        </p:spPr>
      </p:pic>
      <p:pic>
        <p:nvPicPr>
          <p:cNvPr id="12" name="Picture 1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60" y="2141750"/>
            <a:ext cx="897893" cy="954012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27" y="771259"/>
            <a:ext cx="892791" cy="959113"/>
          </a:xfrm>
          <a:prstGeom prst="rect">
            <a:avLst/>
          </a:prstGeom>
        </p:spPr>
      </p:pic>
      <p:pic>
        <p:nvPicPr>
          <p:cNvPr id="14" name="Picture 1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20" y="447611"/>
            <a:ext cx="897893" cy="959113"/>
          </a:xfrm>
          <a:prstGeom prst="rect">
            <a:avLst/>
          </a:prstGeom>
        </p:spPr>
      </p:pic>
      <p:pic>
        <p:nvPicPr>
          <p:cNvPr id="28" name="Picture 27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73" y="5704528"/>
            <a:ext cx="2588072" cy="1199235"/>
          </a:xfrm>
          <a:prstGeom prst="rect">
            <a:avLst/>
          </a:prstGeom>
        </p:spPr>
      </p:pic>
      <p:pic>
        <p:nvPicPr>
          <p:cNvPr id="29" name="Picture 2" descr="Ảnh động Powerpoint CT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000" y="108024"/>
            <a:ext cx="1077248" cy="7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00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8125 0.4537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17643 0.6057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01432 0.654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0655 0.3921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19192 0.2164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80654" y="234778"/>
            <a:ext cx="10992885" cy="3408355"/>
            <a:chOff x="190458" y="234778"/>
            <a:chExt cx="11883082" cy="3408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762895" y="1744016"/>
              <a:ext cx="436876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 x 5 = .... x 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0458" y="3434405"/>
            <a:ext cx="11883082" cy="3408355"/>
            <a:chOff x="190458" y="3434405"/>
            <a:chExt cx="11883082" cy="3408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3434405"/>
              <a:ext cx="11883082" cy="34083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052852" y="4874155"/>
              <a:ext cx="5661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77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0458" y="234778"/>
            <a:ext cx="11883082" cy="3408355"/>
            <a:chOff x="190458" y="234778"/>
            <a:chExt cx="11883082" cy="3408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320598" y="1744016"/>
              <a:ext cx="52533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2189 x 4 = 4 x .....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0458" y="3434405"/>
            <a:ext cx="11883082" cy="3408355"/>
            <a:chOff x="190458" y="3434405"/>
            <a:chExt cx="11883082" cy="3408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3434405"/>
              <a:ext cx="11883082" cy="34083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480586" y="4874155"/>
              <a:ext cx="17107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2189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0458" y="234778"/>
            <a:ext cx="11883082" cy="3408355"/>
            <a:chOff x="190458" y="234778"/>
            <a:chExt cx="11883082" cy="3408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466748" y="1744016"/>
              <a:ext cx="296106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 x 10 = ?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0458" y="3434405"/>
            <a:ext cx="11883082" cy="3408355"/>
            <a:chOff x="190458" y="3434405"/>
            <a:chExt cx="11883082" cy="3408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3434405"/>
              <a:ext cx="11883082" cy="34083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897361" y="4874155"/>
              <a:ext cx="87716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1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0458" y="234778"/>
            <a:ext cx="11883082" cy="3408355"/>
            <a:chOff x="190458" y="234778"/>
            <a:chExt cx="11883082" cy="3408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908313" y="1744016"/>
              <a:ext cx="755318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hoán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94915" y="3459303"/>
            <a:ext cx="11883082" cy="3408355"/>
            <a:chOff x="294915" y="3459303"/>
            <a:chExt cx="11883082" cy="3408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294915" y="3459303"/>
              <a:ext cx="11883082" cy="34083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251880" y="4874155"/>
              <a:ext cx="7806519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thay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en-US" sz="40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33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Drople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1761</TotalTime>
  <Words>709</Words>
  <Application>Microsoft Office PowerPoint</Application>
  <PresentationFormat>Widescreen</PresentationFormat>
  <Paragraphs>190</Paragraphs>
  <Slides>26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SimSun</vt:lpstr>
      <vt:lpstr>UTM Cooper Black</vt:lpstr>
      <vt:lpstr>OpenSans</vt:lpstr>
      <vt:lpstr>HP001 4 hàng</vt:lpstr>
      <vt:lpstr>Calibri</vt:lpstr>
      <vt:lpstr>UTM Guanine</vt:lpstr>
      <vt:lpstr>Times New Roman</vt:lpstr>
      <vt:lpstr>义启嘟嘟体</vt:lpstr>
      <vt:lpstr>Arial</vt:lpstr>
      <vt:lpstr>VNI-Avo</vt:lpstr>
      <vt:lpstr>Tw Cen MT</vt:lpstr>
      <vt:lpstr>Wingdings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156</cp:revision>
  <dcterms:created xsi:type="dcterms:W3CDTF">2019-06-21T06:19:45Z</dcterms:created>
  <dcterms:modified xsi:type="dcterms:W3CDTF">2023-10-07T04:02:40Z</dcterms:modified>
</cp:coreProperties>
</file>