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7"/>
  </p:notesMasterIdLst>
  <p:sldIdLst>
    <p:sldId id="427" r:id="rId6"/>
    <p:sldId id="430" r:id="rId7"/>
    <p:sldId id="441" r:id="rId8"/>
    <p:sldId id="444" r:id="rId9"/>
    <p:sldId id="445" r:id="rId10"/>
    <p:sldId id="442" r:id="rId11"/>
    <p:sldId id="446" r:id="rId12"/>
    <p:sldId id="447" r:id="rId13"/>
    <p:sldId id="443" r:id="rId14"/>
    <p:sldId id="438" r:id="rId15"/>
    <p:sldId id="431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717550" indent="-2603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436688" indent="-5222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154238" indent="-7826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873375" indent="-10445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E181"/>
    <a:srgbClr val="FFCB25"/>
    <a:srgbClr val="FF7C80"/>
    <a:srgbClr val="FF6600"/>
    <a:srgbClr val="6600CC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9290" autoAdjust="0"/>
  </p:normalViewPr>
  <p:slideViewPr>
    <p:cSldViewPr>
      <p:cViewPr varScale="1">
        <p:scale>
          <a:sx n="55" d="100"/>
          <a:sy n="55" d="100"/>
        </p:scale>
        <p:origin x="-504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C3022792-9C30-4E49-A31B-DFA5DFA7C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E50AF55-4CDB-45CA-8683-2BF243A1279F}" type="slidenum">
              <a:rPr lang="en-US" altLang="en-US" smtClean="0">
                <a:cs typeface="Arial" charset="0"/>
              </a:rPr>
              <a:pPr/>
              <a:t>10</a:t>
            </a:fld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43DA7-6553-411D-AAB2-23A9CFCE0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3DEC1-50D6-449A-87B4-300B37BA4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A63F4-F144-4C4C-BCD0-8EEF580CF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537D-6542-4CDB-9DA9-32DDB5A7C1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52AE9-465E-4C96-9CEB-FCD8719D6B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A6FBF-0647-453A-8F6F-EBED16E1E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AADFD-16FD-43F7-A9D7-D696D3EC74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72227-70A0-4159-B7DA-B2696FFE0F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45F58-DD7A-46D5-A41D-FDE7433A42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638B-7122-4BF6-847F-FF32D0CEF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BA5AA-D7B8-4620-A5AA-FA6932E1E7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A4CA5-989B-4F23-AF5B-BA2CA55FF1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2B608-B840-4CF2-90C5-989DEDC1D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F4A03-A0F1-426F-B2FE-BBB67F7E32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833DB-F431-4463-BA9E-36A17E7E1A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23383-7DA7-4EF8-88CE-F6A771E010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C26A4-6512-471C-8724-AB61013D8C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83571-A9BD-4563-AF5B-7957972A99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2415F-17C4-463F-91A8-5A0DA0EB6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73BCF-0D9B-4BDE-ABF4-2BD5080214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2FD39-C8A1-4736-AF6A-D56C2F5D6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4D57-CFB0-4299-89C0-C09394F6A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7B327-A9DF-4EA2-B3D2-1A7FB65CC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8A8E3-5A7F-4E7C-A6C8-9E83D0AC4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1F129-CE6B-4C73-9140-447A1943E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C714D-A6F6-4B04-B8D2-5A8782FF3E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0DDDD-181B-446D-AB99-728F5A85FC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CABD2-0856-43C8-85F1-35D7B8AC3D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712C0-745B-47C1-856F-EC79512800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EC4DD-1377-4AA1-91EB-E1FCD64E4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B7F9-9091-4CA0-9614-6A0860534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4DD76-0F69-4A58-B6FD-BA972122F3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8E550-7DA9-443B-95F6-FD79936C5C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6FD8-E777-4364-B1AD-C53184F2E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85AC-1E41-40F5-8317-9AF83E72E5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9850-4BE5-44E9-883B-1FEDC79893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A12EB-E41D-4412-8D89-E28D8495BD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61BD5-6F55-4730-B735-C925350F7F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259DB-A256-4AA9-8697-F18D904BB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FB953-0DD9-4805-8FC4-2222F79DF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4A0CE-931B-448A-AF8D-91011D4340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CD336-FD03-49B2-B9AB-3522414C9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D2AB6-4942-4ED1-A204-F755815DCC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363F3-1C86-4ABB-B47E-10210168E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6F0C4-6C1D-4941-A381-28E75E598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7C68F-BB28-42C4-A20D-B22D6438F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286A7-E9D8-46E9-91B5-DD3B6D904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D816-6E3E-4034-A73C-4B3118E8A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3A9E1-D68B-4696-995C-2371621DD0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BFFBF-0926-4CE7-9B12-7ADAB1AD8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3F73A-5DC7-45A7-AAB2-064E1AEC7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E4F1B-32C5-464F-B8E6-27DA183FE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F21AF-7DBE-42A6-BB83-B4A5738AE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6293F-C532-48F4-9ECF-3741EBFF0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FFC5B-EF49-44D7-ABA8-BE55CC7FF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cs typeface="+mn-cs"/>
              </a:defRPr>
            </a:lvl1pPr>
          </a:lstStyle>
          <a:p>
            <a:pPr>
              <a:defRPr/>
            </a:pPr>
            <a:fld id="{A8661954-B7F2-4458-8FA6-E315ED4E4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D36D3BEB-DDEA-45A5-9D0C-1A5D58459B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E3822F35-1C7C-40EB-83BE-6B8E5D7808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2D96117E-C5C1-4AA0-801E-111886B385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4388" y="366713"/>
            <a:ext cx="14647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388" y="2133600"/>
            <a:ext cx="14647862" cy="603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4388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13" y="8326438"/>
            <a:ext cx="515461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50" y="8326438"/>
            <a:ext cx="37973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979A5F08-C244-4257-A815-6E1F14DC7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17.jpeg"/><Relationship Id="rId5" Type="http://schemas.openxmlformats.org/officeDocument/2006/relationships/image" Target="../media/image14.jpeg"/><Relationship Id="rId15" Type="http://schemas.openxmlformats.org/officeDocument/2006/relationships/image" Target="../media/image21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16.jpeg"/><Relationship Id="rId1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6.xml"/><Relationship Id="rId1" Type="http://schemas.openxmlformats.org/officeDocument/2006/relationships/video" Target="NULL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204913" y="3962400"/>
            <a:ext cx="13868400" cy="257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10: HOẠT ĐỘNG SẢN XUẤT 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 NGHIỆP VÀ THỦ CÔNG (T3)</a:t>
            </a:r>
          </a:p>
        </p:txBody>
      </p:sp>
      <p:sp>
        <p:nvSpPr>
          <p:cNvPr id="63494" name="Text Box 18"/>
          <p:cNvSpPr txBox="1">
            <a:spLocks noChangeArrowheads="1"/>
          </p:cNvSpPr>
          <p:nvPr/>
        </p:nvSpPr>
        <p:spPr bwMode="auto">
          <a:xfrm>
            <a:off x="4084638" y="8107363"/>
            <a:ext cx="71008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3689" tIns="71844" rIns="143689" bIns="71844">
            <a:spAutoFit/>
          </a:bodyPr>
          <a:lstStyle/>
          <a:p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63495" name="Picture 22" descr="bd2131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0825" y="6729413"/>
            <a:ext cx="5614988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065338" y="1703388"/>
            <a:ext cx="12145962" cy="199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VỀ DỰ GIỜ THĂM LỚP</a:t>
            </a:r>
          </a:p>
        </p:txBody>
      </p:sp>
      <p:pic>
        <p:nvPicPr>
          <p:cNvPr id="63497" name="Picture 7" descr="BƯỚM 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961410">
            <a:off x="13947775" y="388938"/>
            <a:ext cx="119697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8" descr="animal-14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7220" flipH="1">
            <a:off x="2328863" y="6921500"/>
            <a:ext cx="111125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5"/>
          <p:cNvGrpSpPr>
            <a:grpSpLocks/>
          </p:cNvGrpSpPr>
          <p:nvPr/>
        </p:nvGrpSpPr>
        <p:grpSpPr bwMode="auto">
          <a:xfrm>
            <a:off x="5243513" y="0"/>
            <a:ext cx="4889500" cy="990600"/>
            <a:chOff x="5063633" y="164812"/>
            <a:chExt cx="4807015" cy="990070"/>
          </a:xfrm>
        </p:grpSpPr>
        <p:grpSp>
          <p:nvGrpSpPr>
            <p:cNvPr id="72722" name="Group 26"/>
            <p:cNvGrpSpPr>
              <a:grpSpLocks/>
            </p:cNvGrpSpPr>
            <p:nvPr/>
          </p:nvGrpSpPr>
          <p:grpSpPr bwMode="auto">
            <a:xfrm>
              <a:off x="5063633" y="164812"/>
              <a:ext cx="4807015" cy="990070"/>
              <a:chOff x="5063633" y="164812"/>
              <a:chExt cx="4807015" cy="990070"/>
            </a:xfrm>
          </p:grpSpPr>
          <p:sp>
            <p:nvSpPr>
              <p:cNvPr id="72724" name="TextBox 28"/>
              <p:cNvSpPr txBox="1">
                <a:spLocks noChangeArrowheads="1"/>
              </p:cNvSpPr>
              <p:nvPr/>
            </p:nvSpPr>
            <p:spPr bwMode="auto">
              <a:xfrm>
                <a:off x="5063633" y="164812"/>
                <a:ext cx="181043" cy="5489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725" name="TextBox 29"/>
              <p:cNvSpPr txBox="1">
                <a:spLocks noChangeArrowheads="1"/>
              </p:cNvSpPr>
              <p:nvPr/>
            </p:nvSpPr>
            <p:spPr bwMode="auto">
              <a:xfrm>
                <a:off x="5993822" y="636047"/>
                <a:ext cx="3876826" cy="5188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651" y="1135842"/>
              <a:ext cx="359589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707" name="Rectangle 95"/>
          <p:cNvSpPr>
            <a:spLocks noChangeArrowheads="1"/>
          </p:cNvSpPr>
          <p:nvPr/>
        </p:nvSpPr>
        <p:spPr bwMode="auto">
          <a:xfrm>
            <a:off x="4710113" y="12192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/>
          <a:srcRect l="35555" t="50000" r="33215" b="6577"/>
          <a:stretch>
            <a:fillRect/>
          </a:stretch>
        </p:blipFill>
        <p:spPr bwMode="auto">
          <a:xfrm>
            <a:off x="6961188" y="2201863"/>
            <a:ext cx="2209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/>
          <a:srcRect r="7310" b="7814"/>
          <a:stretch>
            <a:fillRect/>
          </a:stretch>
        </p:blipFill>
        <p:spPr bwMode="auto">
          <a:xfrm>
            <a:off x="1427163" y="2232025"/>
            <a:ext cx="2106612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28588" y="2263775"/>
            <a:ext cx="2092325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1"/>
          <a:srcRect t="-2" b="23314"/>
          <a:stretch>
            <a:fillRect/>
          </a:stretch>
        </p:blipFill>
        <p:spPr bwMode="auto">
          <a:xfrm>
            <a:off x="4157663" y="5507038"/>
            <a:ext cx="1965325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57663" y="2230438"/>
            <a:ext cx="21939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796463" y="2200275"/>
            <a:ext cx="22098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>
          <a:blip r:embed="rId14"/>
          <a:srcRect b="47310"/>
          <a:stretch>
            <a:fillRect/>
          </a:stretch>
        </p:blipFill>
        <p:spPr bwMode="auto">
          <a:xfrm>
            <a:off x="1427163" y="5476875"/>
            <a:ext cx="2106612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61188" y="5507038"/>
            <a:ext cx="2209800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>
          <a:blip r:embed="rId16"/>
          <a:srcRect b="40923"/>
          <a:stretch>
            <a:fillRect/>
          </a:stretch>
        </p:blipFill>
        <p:spPr bwMode="auto">
          <a:xfrm>
            <a:off x="9796463" y="5507038"/>
            <a:ext cx="2209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>
          <a:blip r:embed="rId17"/>
          <a:srcRect t="15236"/>
          <a:stretch>
            <a:fillRect/>
          </a:stretch>
        </p:blipFill>
        <p:spPr bwMode="auto">
          <a:xfrm>
            <a:off x="12798425" y="5476875"/>
            <a:ext cx="2122488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75100" y="5303838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700" y="2066925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300163" y="2066925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7775" y="208280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Anh dep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863" y="388938"/>
            <a:ext cx="14920912" cy="875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3313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12"/>
          <p:cNvGrpSpPr>
            <a:grpSpLocks/>
          </p:cNvGrpSpPr>
          <p:nvPr/>
        </p:nvGrpSpPr>
        <p:grpSpPr bwMode="auto">
          <a:xfrm>
            <a:off x="2176463" y="103188"/>
            <a:ext cx="11925300" cy="1570037"/>
            <a:chOff x="2175669" y="103853"/>
            <a:chExt cx="11925300" cy="1569405"/>
          </a:xfrm>
        </p:grpSpPr>
        <p:grpSp>
          <p:nvGrpSpPr>
            <p:cNvPr id="65544" name="Group 13"/>
            <p:cNvGrpSpPr>
              <a:grpSpLocks/>
            </p:cNvGrpSpPr>
            <p:nvPr/>
          </p:nvGrpSpPr>
          <p:grpSpPr bwMode="auto">
            <a:xfrm>
              <a:off x="5199053" y="103853"/>
              <a:ext cx="4926317" cy="994830"/>
              <a:chOff x="5051402" y="164812"/>
              <a:chExt cx="4843195" cy="994830"/>
            </a:xfrm>
          </p:grpSpPr>
          <p:grpSp>
            <p:nvGrpSpPr>
              <p:cNvPr id="65546" name="Group 17"/>
              <p:cNvGrpSpPr>
                <a:grpSpLocks/>
              </p:cNvGrpSpPr>
              <p:nvPr/>
            </p:nvGrpSpPr>
            <p:grpSpPr bwMode="auto">
              <a:xfrm>
                <a:off x="5051402" y="164812"/>
                <a:ext cx="4843195" cy="994830"/>
                <a:chOff x="5051402" y="164812"/>
                <a:chExt cx="4843195" cy="994830"/>
              </a:xfrm>
            </p:grpSpPr>
            <p:sp>
              <p:nvSpPr>
                <p:cNvPr id="65548" name="TextBox 19"/>
                <p:cNvSpPr txBox="1">
                  <a:spLocks noChangeArrowheads="1"/>
                </p:cNvSpPr>
                <p:nvPr/>
              </p:nvSpPr>
              <p:spPr bwMode="auto">
                <a:xfrm>
                  <a:off x="5051402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549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6143131" y="1135971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175669" y="1097228"/>
              <a:ext cx="11925300" cy="576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 10: HOẠT ĐỘNG SẢN XUẤT CÔNG NGHIỆP VÀ THỦ CÔNG (T3)</a:t>
              </a:r>
            </a:p>
          </p:txBody>
        </p:sp>
      </p:grpSp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24350" y="3281363"/>
            <a:ext cx="7627938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281113" y="2057400"/>
            <a:ext cx="14703425" cy="1220788"/>
            <a:chOff x="1280319" y="2057400"/>
            <a:chExt cx="14703489" cy="1221254"/>
          </a:xfrm>
        </p:grpSpPr>
        <p:sp>
          <p:nvSpPr>
            <p:cNvPr id="65542" name="Rectangle 22"/>
            <p:cNvSpPr>
              <a:spLocks noChangeArrowheads="1"/>
            </p:cNvSpPr>
            <p:nvPr/>
          </p:nvSpPr>
          <p:spPr bwMode="auto">
            <a:xfrm>
              <a:off x="2588449" y="2438400"/>
              <a:ext cx="1339535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Em sẽ khuyên bạn điều gì trong tình huống dưới đây? Vì sao?</a:t>
              </a:r>
            </a:p>
          </p:txBody>
        </p:sp>
        <p:pic>
          <p:nvPicPr>
            <p:cNvPr id="65543" name="Picture 2"/>
            <p:cNvPicPr>
              <a:picLocks noChangeAspect="1" noChangeArrowheads="1"/>
            </p:cNvPicPr>
            <p:nvPr/>
          </p:nvPicPr>
          <p:blipFill>
            <a:blip r:embed="rId4"/>
            <a:srcRect l="5029" t="7658" r="82591" b="76974"/>
            <a:stretch>
              <a:fillRect/>
            </a:stretch>
          </p:blipFill>
          <p:spPr bwMode="auto">
            <a:xfrm>
              <a:off x="1280319" y="2057400"/>
              <a:ext cx="1348491" cy="122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81113" y="1676400"/>
            <a:ext cx="1470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 thiệu hoạt động sản xuất công nghiệp hoặc thủ công ở địa phương</a:t>
            </a:r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16"/>
          <p:cNvGrpSpPr>
            <a:grpSpLocks/>
          </p:cNvGrpSpPr>
          <p:nvPr/>
        </p:nvGrpSpPr>
        <p:grpSpPr bwMode="auto">
          <a:xfrm>
            <a:off x="1281113" y="2057400"/>
            <a:ext cx="14703425" cy="1220788"/>
            <a:chOff x="1280319" y="2057400"/>
            <a:chExt cx="14703489" cy="1221254"/>
          </a:xfrm>
        </p:grpSpPr>
        <p:sp>
          <p:nvSpPr>
            <p:cNvPr id="66572" name="Rectangle 22"/>
            <p:cNvSpPr>
              <a:spLocks noChangeArrowheads="1"/>
            </p:cNvSpPr>
            <p:nvPr/>
          </p:nvSpPr>
          <p:spPr bwMode="auto">
            <a:xfrm>
              <a:off x="2588449" y="2438400"/>
              <a:ext cx="1339535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Em sẽ khuyên bạn điều gì trong tình huống dưới đây? Vì sao?</a:t>
              </a:r>
            </a:p>
          </p:txBody>
        </p:sp>
        <p:pic>
          <p:nvPicPr>
            <p:cNvPr id="66573" name="Picture 2"/>
            <p:cNvPicPr>
              <a:picLocks noChangeAspect="1" noChangeArrowheads="1"/>
            </p:cNvPicPr>
            <p:nvPr/>
          </p:nvPicPr>
          <p:blipFill>
            <a:blip r:embed="rId3"/>
            <a:srcRect l="5029" t="7658" r="82591" b="76974"/>
            <a:stretch>
              <a:fillRect/>
            </a:stretch>
          </p:blipFill>
          <p:spPr bwMode="auto">
            <a:xfrm>
              <a:off x="1280319" y="2057400"/>
              <a:ext cx="1348491" cy="122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563" name="Rectangle 25"/>
          <p:cNvSpPr>
            <a:spLocks noChangeArrowheads="1"/>
          </p:cNvSpPr>
          <p:nvPr/>
        </p:nvSpPr>
        <p:spPr bwMode="auto">
          <a:xfrm>
            <a:off x="1281113" y="1676400"/>
            <a:ext cx="1470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 thiệu hoạt động sản xuất công nghiệp hoặc thủ công ở địa phương</a:t>
            </a:r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901950" y="3278188"/>
            <a:ext cx="11569700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3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Cách tiến hành:</a:t>
            </a:r>
          </a:p>
          <a:p>
            <a:pPr algn="just" eaLnBrk="0" hangingPunct="0">
              <a:lnSpc>
                <a:spcPct val="13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- Thảo luận cách xử lí tình huống theo nhóm 4.</a:t>
            </a:r>
          </a:p>
          <a:p>
            <a:pPr algn="just" eaLnBrk="0" hangingPunct="0">
              <a:lnSpc>
                <a:spcPct val="13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- Thực hiện đóng vai thể hiện cách xử lí của nhóm mình.</a:t>
            </a:r>
          </a:p>
          <a:p>
            <a:pPr algn="just" eaLnBrk="0" hangingPunct="0">
              <a:lnSpc>
                <a:spcPct val="13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- Các nhóm nhận xét, góp ý cho nhóm bạn.</a:t>
            </a:r>
          </a:p>
          <a:p>
            <a:pPr algn="just" eaLnBrk="0" hangingPunct="0">
              <a:lnSpc>
                <a:spcPct val="13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- Bình chọn nhóm có cách xử lí hay nhất.</a:t>
            </a:r>
          </a:p>
        </p:txBody>
      </p:sp>
      <p:grpSp>
        <p:nvGrpSpPr>
          <p:cNvPr id="66565" name="Group 21"/>
          <p:cNvGrpSpPr>
            <a:grpSpLocks/>
          </p:cNvGrpSpPr>
          <p:nvPr/>
        </p:nvGrpSpPr>
        <p:grpSpPr bwMode="auto">
          <a:xfrm>
            <a:off x="2176463" y="103188"/>
            <a:ext cx="11925300" cy="1570037"/>
            <a:chOff x="2175669" y="103853"/>
            <a:chExt cx="11925300" cy="1569405"/>
          </a:xfrm>
        </p:grpSpPr>
        <p:grpSp>
          <p:nvGrpSpPr>
            <p:cNvPr id="66566" name="Group 23"/>
            <p:cNvGrpSpPr>
              <a:grpSpLocks/>
            </p:cNvGrpSpPr>
            <p:nvPr/>
          </p:nvGrpSpPr>
          <p:grpSpPr bwMode="auto">
            <a:xfrm>
              <a:off x="5199053" y="103853"/>
              <a:ext cx="4926317" cy="994830"/>
              <a:chOff x="5051402" y="164812"/>
              <a:chExt cx="4843195" cy="994830"/>
            </a:xfrm>
          </p:grpSpPr>
          <p:grpSp>
            <p:nvGrpSpPr>
              <p:cNvPr id="66568" name="Group 27"/>
              <p:cNvGrpSpPr>
                <a:grpSpLocks/>
              </p:cNvGrpSpPr>
              <p:nvPr/>
            </p:nvGrpSpPr>
            <p:grpSpPr bwMode="auto">
              <a:xfrm>
                <a:off x="5051402" y="164812"/>
                <a:ext cx="4843195" cy="994830"/>
                <a:chOff x="5051402" y="164812"/>
                <a:chExt cx="4843195" cy="994830"/>
              </a:xfrm>
            </p:grpSpPr>
            <p:sp>
              <p:nvSpPr>
                <p:cNvPr id="66570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5051402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6571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6143131" y="1135971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2175669" y="1097228"/>
              <a:ext cx="11925300" cy="576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 10: HOẠT ĐỘNG SẢN XUẤT CÔNG NGHIỆP VÀ THỦ CÔNG (T3)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3230563"/>
            <a:ext cx="7275512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7587" name="Group 16"/>
          <p:cNvGrpSpPr>
            <a:grpSpLocks/>
          </p:cNvGrpSpPr>
          <p:nvPr/>
        </p:nvGrpSpPr>
        <p:grpSpPr bwMode="auto">
          <a:xfrm>
            <a:off x="1281113" y="2057400"/>
            <a:ext cx="14703425" cy="1220788"/>
            <a:chOff x="1280319" y="2057400"/>
            <a:chExt cx="14703489" cy="1221254"/>
          </a:xfrm>
        </p:grpSpPr>
        <p:sp>
          <p:nvSpPr>
            <p:cNvPr id="67597" name="Rectangle 22"/>
            <p:cNvSpPr>
              <a:spLocks noChangeArrowheads="1"/>
            </p:cNvSpPr>
            <p:nvPr/>
          </p:nvSpPr>
          <p:spPr bwMode="auto">
            <a:xfrm>
              <a:off x="2588449" y="2438400"/>
              <a:ext cx="1339535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Em sẽ khuyên bạn điều gì trong tình huống dưới đây? Vì sao?</a:t>
              </a:r>
            </a:p>
          </p:txBody>
        </p:sp>
        <p:pic>
          <p:nvPicPr>
            <p:cNvPr id="67598" name="Picture 2"/>
            <p:cNvPicPr>
              <a:picLocks noChangeAspect="1" noChangeArrowheads="1"/>
            </p:cNvPicPr>
            <p:nvPr/>
          </p:nvPicPr>
          <p:blipFill>
            <a:blip r:embed="rId4"/>
            <a:srcRect l="5029" t="7658" r="82591" b="76974"/>
            <a:stretch>
              <a:fillRect/>
            </a:stretch>
          </p:blipFill>
          <p:spPr bwMode="auto">
            <a:xfrm>
              <a:off x="1280319" y="2057400"/>
              <a:ext cx="1348491" cy="122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7588" name="Rectangle 25"/>
          <p:cNvSpPr>
            <a:spLocks noChangeArrowheads="1"/>
          </p:cNvSpPr>
          <p:nvPr/>
        </p:nvSpPr>
        <p:spPr bwMode="auto">
          <a:xfrm>
            <a:off x="1281113" y="1676400"/>
            <a:ext cx="1470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 thiệu hoạt động sản xuất công nghiệp hoặc thủ công ở địa phương</a:t>
            </a:r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205913" y="3317875"/>
            <a:ext cx="6546850" cy="5078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sẽ khuyên bạn là áo của chị Lan còn mới, vẫn sử dụng được. Nếu mua sản phẩm mới và bỏ sản phẩm cũ đi sẽ gây lãng phí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tốn tiền của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và còn gây ô nhiễm môi trường.</a:t>
            </a:r>
          </a:p>
        </p:txBody>
      </p:sp>
      <p:grpSp>
        <p:nvGrpSpPr>
          <p:cNvPr id="67590" name="Group 14"/>
          <p:cNvGrpSpPr>
            <a:grpSpLocks/>
          </p:cNvGrpSpPr>
          <p:nvPr/>
        </p:nvGrpSpPr>
        <p:grpSpPr bwMode="auto">
          <a:xfrm>
            <a:off x="2176463" y="103188"/>
            <a:ext cx="11925300" cy="1570037"/>
            <a:chOff x="2175669" y="103853"/>
            <a:chExt cx="11925300" cy="1569405"/>
          </a:xfrm>
        </p:grpSpPr>
        <p:grpSp>
          <p:nvGrpSpPr>
            <p:cNvPr id="67591" name="Group 21"/>
            <p:cNvGrpSpPr>
              <a:grpSpLocks/>
            </p:cNvGrpSpPr>
            <p:nvPr/>
          </p:nvGrpSpPr>
          <p:grpSpPr bwMode="auto">
            <a:xfrm>
              <a:off x="5199053" y="103853"/>
              <a:ext cx="4926317" cy="994830"/>
              <a:chOff x="5051402" y="164812"/>
              <a:chExt cx="4843195" cy="994830"/>
            </a:xfrm>
          </p:grpSpPr>
          <p:grpSp>
            <p:nvGrpSpPr>
              <p:cNvPr id="67593" name="Group 26"/>
              <p:cNvGrpSpPr>
                <a:grpSpLocks/>
              </p:cNvGrpSpPr>
              <p:nvPr/>
            </p:nvGrpSpPr>
            <p:grpSpPr bwMode="auto">
              <a:xfrm>
                <a:off x="5051402" y="164812"/>
                <a:ext cx="4843195" cy="994830"/>
                <a:chOff x="5051402" y="164812"/>
                <a:chExt cx="4843195" cy="994830"/>
              </a:xfrm>
            </p:grpSpPr>
            <p:sp>
              <p:nvSpPr>
                <p:cNvPr id="67595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5051402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596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143131" y="1135971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2175669" y="1097228"/>
              <a:ext cx="11925300" cy="576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 10: HOẠT ĐỘNG SẢN XUẤT CÔNG NGHIỆP VÀ THỦ CÔNG (T3)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613" y="4297363"/>
            <a:ext cx="774382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1" name="Rectangle 25"/>
          <p:cNvSpPr>
            <a:spLocks noChangeArrowheads="1"/>
          </p:cNvSpPr>
          <p:nvPr/>
        </p:nvSpPr>
        <p:spPr bwMode="auto">
          <a:xfrm>
            <a:off x="1281113" y="1676400"/>
            <a:ext cx="1470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 thiệu hoạt động sản xuất công nghiệp hoặc thủ công ở địa phương</a:t>
            </a:r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671513" y="2284413"/>
            <a:ext cx="15147925" cy="1831975"/>
            <a:chOff x="1280319" y="2283946"/>
            <a:chExt cx="15148719" cy="1832580"/>
          </a:xfrm>
        </p:grpSpPr>
        <p:sp>
          <p:nvSpPr>
            <p:cNvPr id="68620" name="Rectangle 27"/>
            <p:cNvSpPr>
              <a:spLocks noChangeArrowheads="1"/>
            </p:cNvSpPr>
            <p:nvPr/>
          </p:nvSpPr>
          <p:spPr bwMode="auto">
            <a:xfrm>
              <a:off x="2588449" y="2362200"/>
              <a:ext cx="13840589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Viết, vẽ hoặc sưu tầm tranh ảnh về sự cần thiết của việc tiêu dùng sản phẩm công nghiệp và thủ công tiết kiệm, bảo vệ môi trường.</a:t>
              </a:r>
            </a:p>
            <a:p>
              <a:pPr algn="just" eaLnBrk="0" hangingPunct="0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Chia sẻ với những người xung quanh để cùng thực hiện.</a:t>
              </a:r>
            </a:p>
          </p:txBody>
        </p:sp>
        <p:pic>
          <p:nvPicPr>
            <p:cNvPr id="68621" name="Picture 2"/>
            <p:cNvPicPr>
              <a:picLocks noChangeAspect="1" noChangeArrowheads="1"/>
            </p:cNvPicPr>
            <p:nvPr/>
          </p:nvPicPr>
          <p:blipFill>
            <a:blip r:embed="rId4"/>
            <a:srcRect l="5029" t="7658" r="82591" b="76974"/>
            <a:stretch>
              <a:fillRect/>
            </a:stretch>
          </p:blipFill>
          <p:spPr bwMode="auto">
            <a:xfrm>
              <a:off x="1280319" y="2283946"/>
              <a:ext cx="1348491" cy="122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613" name="Group 13"/>
          <p:cNvGrpSpPr>
            <a:grpSpLocks/>
          </p:cNvGrpSpPr>
          <p:nvPr/>
        </p:nvGrpSpPr>
        <p:grpSpPr bwMode="auto">
          <a:xfrm>
            <a:off x="2176463" y="103188"/>
            <a:ext cx="11925300" cy="1570037"/>
            <a:chOff x="2175669" y="103853"/>
            <a:chExt cx="11925300" cy="1569405"/>
          </a:xfrm>
        </p:grpSpPr>
        <p:grpSp>
          <p:nvGrpSpPr>
            <p:cNvPr id="68614" name="Group 14"/>
            <p:cNvGrpSpPr>
              <a:grpSpLocks/>
            </p:cNvGrpSpPr>
            <p:nvPr/>
          </p:nvGrpSpPr>
          <p:grpSpPr bwMode="auto">
            <a:xfrm>
              <a:off x="5199053" y="103853"/>
              <a:ext cx="4926317" cy="994830"/>
              <a:chOff x="5051402" y="164812"/>
              <a:chExt cx="4843195" cy="994830"/>
            </a:xfrm>
          </p:grpSpPr>
          <p:grpSp>
            <p:nvGrpSpPr>
              <p:cNvPr id="68616" name="Group 17"/>
              <p:cNvGrpSpPr>
                <a:grpSpLocks/>
              </p:cNvGrpSpPr>
              <p:nvPr/>
            </p:nvGrpSpPr>
            <p:grpSpPr bwMode="auto">
              <a:xfrm>
                <a:off x="5051402" y="164812"/>
                <a:ext cx="4843195" cy="994830"/>
                <a:chOff x="5051402" y="164812"/>
                <a:chExt cx="4843195" cy="994830"/>
              </a:xfrm>
            </p:grpSpPr>
            <p:sp>
              <p:nvSpPr>
                <p:cNvPr id="68618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5051402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8619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143131" y="1135971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2175669" y="1097228"/>
              <a:ext cx="11925300" cy="576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 10: HOẠT ĐỘNG SẢN XUẤT CÔNG NGHIỆP VÀ THỦ CÔNG (T3)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34" name="Group 15"/>
          <p:cNvGrpSpPr>
            <a:grpSpLocks/>
          </p:cNvGrpSpPr>
          <p:nvPr/>
        </p:nvGrpSpPr>
        <p:grpSpPr bwMode="auto">
          <a:xfrm>
            <a:off x="671513" y="2284413"/>
            <a:ext cx="15147925" cy="1831975"/>
            <a:chOff x="1280319" y="2283946"/>
            <a:chExt cx="15148719" cy="1832580"/>
          </a:xfrm>
        </p:grpSpPr>
        <p:sp>
          <p:nvSpPr>
            <p:cNvPr id="69645" name="Rectangle 17"/>
            <p:cNvSpPr>
              <a:spLocks noChangeArrowheads="1"/>
            </p:cNvSpPr>
            <p:nvPr/>
          </p:nvSpPr>
          <p:spPr bwMode="auto">
            <a:xfrm>
              <a:off x="2588449" y="2362200"/>
              <a:ext cx="13840589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 eaLnBrk="0" hangingPunct="0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Viết, vẽ hoặc sưu tầm tranh ảnh về sự cần thiết của việc tiêu dùng sản phẩm công nghiệp và thủ công tiết kiệm, bảo vệ môi trường.</a:t>
              </a:r>
            </a:p>
            <a:p>
              <a:pPr algn="just" eaLnBrk="0" hangingPunct="0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Chia sẻ với những người xung quanh để cùng thực hiện.</a:t>
              </a:r>
            </a:p>
          </p:txBody>
        </p:sp>
        <p:pic>
          <p:nvPicPr>
            <p:cNvPr id="69646" name="Picture 2"/>
            <p:cNvPicPr>
              <a:picLocks noChangeAspect="1" noChangeArrowheads="1"/>
            </p:cNvPicPr>
            <p:nvPr/>
          </p:nvPicPr>
          <p:blipFill>
            <a:blip r:embed="rId3"/>
            <a:srcRect l="5029" t="7658" r="82591" b="76974"/>
            <a:stretch>
              <a:fillRect/>
            </a:stretch>
          </p:blipFill>
          <p:spPr bwMode="auto">
            <a:xfrm>
              <a:off x="1280319" y="2283946"/>
              <a:ext cx="1348491" cy="1221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9635" name="Rectangle 25"/>
          <p:cNvSpPr>
            <a:spLocks noChangeArrowheads="1"/>
          </p:cNvSpPr>
          <p:nvPr/>
        </p:nvSpPr>
        <p:spPr bwMode="auto">
          <a:xfrm>
            <a:off x="1281113" y="1676400"/>
            <a:ext cx="147034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Giới thiệu hoạt động sản xuất công nghiệp hoặc thủ công ở địa phương</a:t>
            </a:r>
            <a:r>
              <a:rPr lang="en-US" sz="3600" b="1" u="sng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s://tech12h.com/sites/default/files/styles/inbody400/public/12_56.jpg?itok=TMRntqh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9713" y="4549775"/>
            <a:ext cx="610076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tech12h.com/sites/default/files/styles/inbody400/public/14_35.jpg?itok=TQLKRYF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7713" y="4222750"/>
            <a:ext cx="56388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8" name="Group 14"/>
          <p:cNvGrpSpPr>
            <a:grpSpLocks/>
          </p:cNvGrpSpPr>
          <p:nvPr/>
        </p:nvGrpSpPr>
        <p:grpSpPr bwMode="auto">
          <a:xfrm>
            <a:off x="2176463" y="103188"/>
            <a:ext cx="11925300" cy="1570037"/>
            <a:chOff x="2175669" y="103853"/>
            <a:chExt cx="11925300" cy="1569405"/>
          </a:xfrm>
        </p:grpSpPr>
        <p:grpSp>
          <p:nvGrpSpPr>
            <p:cNvPr id="69639" name="Group 23"/>
            <p:cNvGrpSpPr>
              <a:grpSpLocks/>
            </p:cNvGrpSpPr>
            <p:nvPr/>
          </p:nvGrpSpPr>
          <p:grpSpPr bwMode="auto">
            <a:xfrm>
              <a:off x="5199053" y="103853"/>
              <a:ext cx="4926317" cy="994830"/>
              <a:chOff x="5051402" y="164812"/>
              <a:chExt cx="4843195" cy="994830"/>
            </a:xfrm>
          </p:grpSpPr>
          <p:grpSp>
            <p:nvGrpSpPr>
              <p:cNvPr id="69641" name="Group 27"/>
              <p:cNvGrpSpPr>
                <a:grpSpLocks/>
              </p:cNvGrpSpPr>
              <p:nvPr/>
            </p:nvGrpSpPr>
            <p:grpSpPr bwMode="auto">
              <a:xfrm>
                <a:off x="5051402" y="164812"/>
                <a:ext cx="4843195" cy="994830"/>
                <a:chOff x="5051402" y="164812"/>
                <a:chExt cx="4843195" cy="994830"/>
              </a:xfrm>
            </p:grpSpPr>
            <p:sp>
              <p:nvSpPr>
                <p:cNvPr id="69643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5051402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9644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9" name="Straight Connector 28"/>
              <p:cNvCxnSpPr/>
              <p:nvPr/>
            </p:nvCxnSpPr>
            <p:spPr>
              <a:xfrm>
                <a:off x="6143131" y="1135971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2175669" y="1097228"/>
              <a:ext cx="11925300" cy="576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 10: HOẠT ĐỘNG SẢN XUẤT CÔNG NGHIỆP VÀ THỦ CÔNG (T3)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-1588"/>
            <a:ext cx="16276638" cy="914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039938" y="3108325"/>
            <a:ext cx="12266612" cy="2911475"/>
            <a:chOff x="2004077" y="4248834"/>
            <a:chExt cx="12266895" cy="2340038"/>
          </a:xfrm>
        </p:grpSpPr>
        <p:sp>
          <p:nvSpPr>
            <p:cNvPr id="26" name="Rounded Rectangle 1"/>
            <p:cNvSpPr/>
            <p:nvPr/>
          </p:nvSpPr>
          <p:spPr>
            <a:xfrm>
              <a:off x="2004077" y="4800032"/>
              <a:ext cx="12266895" cy="1788840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0" hangingPunct="0">
                <a:defRPr/>
              </a:pPr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691" name="Rectangle 26"/>
            <p:cNvSpPr>
              <a:spLocks noChangeArrowheads="1"/>
            </p:cNvSpPr>
            <p:nvPr/>
          </p:nvSpPr>
          <p:spPr bwMode="auto">
            <a:xfrm>
              <a:off x="3260725" y="5094570"/>
              <a:ext cx="10858358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 nhớ nhắc nhở bản thân và mọi người tiêu dùng tiết kiệm, bảo vệ môi trường nhé!</a:t>
              </a:r>
            </a:p>
          </p:txBody>
        </p:sp>
        <p:pic>
          <p:nvPicPr>
            <p:cNvPr id="71692" name="Picture 2"/>
            <p:cNvPicPr>
              <a:picLocks noChangeAspect="1" noChangeArrowheads="1"/>
            </p:cNvPicPr>
            <p:nvPr/>
          </p:nvPicPr>
          <p:blipFill>
            <a:blip r:embed="rId3"/>
            <a:srcRect r="90901" b="41125"/>
            <a:stretch>
              <a:fillRect/>
            </a:stretch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683" name="Group 14"/>
          <p:cNvGrpSpPr>
            <a:grpSpLocks/>
          </p:cNvGrpSpPr>
          <p:nvPr/>
        </p:nvGrpSpPr>
        <p:grpSpPr bwMode="auto">
          <a:xfrm>
            <a:off x="2176463" y="103188"/>
            <a:ext cx="11925300" cy="1570037"/>
            <a:chOff x="2175669" y="103853"/>
            <a:chExt cx="11925300" cy="1569405"/>
          </a:xfrm>
        </p:grpSpPr>
        <p:grpSp>
          <p:nvGrpSpPr>
            <p:cNvPr id="71684" name="Group 19"/>
            <p:cNvGrpSpPr>
              <a:grpSpLocks/>
            </p:cNvGrpSpPr>
            <p:nvPr/>
          </p:nvGrpSpPr>
          <p:grpSpPr bwMode="auto">
            <a:xfrm>
              <a:off x="5199053" y="103853"/>
              <a:ext cx="4926317" cy="994830"/>
              <a:chOff x="5051402" y="164812"/>
              <a:chExt cx="4843195" cy="994830"/>
            </a:xfrm>
          </p:grpSpPr>
          <p:grpSp>
            <p:nvGrpSpPr>
              <p:cNvPr id="71686" name="Group 21"/>
              <p:cNvGrpSpPr>
                <a:grpSpLocks/>
              </p:cNvGrpSpPr>
              <p:nvPr/>
            </p:nvGrpSpPr>
            <p:grpSpPr bwMode="auto">
              <a:xfrm>
                <a:off x="5051402" y="164812"/>
                <a:ext cx="4843195" cy="994830"/>
                <a:chOff x="5051402" y="164812"/>
                <a:chExt cx="4843195" cy="994830"/>
              </a:xfrm>
            </p:grpSpPr>
            <p:sp>
              <p:nvSpPr>
                <p:cNvPr id="71688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5051402" y="164812"/>
                  <a:ext cx="180995" cy="548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endPara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689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3" name="Straight Connector 22"/>
              <p:cNvCxnSpPr/>
              <p:nvPr/>
            </p:nvCxnSpPr>
            <p:spPr>
              <a:xfrm>
                <a:off x="6143131" y="1135971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2175669" y="1097228"/>
              <a:ext cx="11925300" cy="576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 10: HOẠT ĐỘNG SẢN XUẤT CÔNG NGHIỆP VÀ THỦ CÔNG (T3)</a:t>
              </a:r>
            </a:p>
          </p:txBody>
        </p:sp>
      </p:grp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10049</TotalTime>
  <Words>445</Words>
  <Application>Microsoft Office PowerPoint</Application>
  <PresentationFormat>Custom</PresentationFormat>
  <Paragraphs>41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Sky123.Org</cp:lastModifiedBy>
  <cp:revision>1165</cp:revision>
  <dcterms:created xsi:type="dcterms:W3CDTF">2008-09-09T22:52:10Z</dcterms:created>
  <dcterms:modified xsi:type="dcterms:W3CDTF">2022-11-23T23:35:19Z</dcterms:modified>
</cp:coreProperties>
</file>