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05" r:id="rId2"/>
    <p:sldId id="347" r:id="rId3"/>
    <p:sldId id="447" r:id="rId4"/>
    <p:sldId id="452" r:id="rId5"/>
    <p:sldId id="451" r:id="rId6"/>
    <p:sldId id="439" r:id="rId7"/>
    <p:sldId id="454" r:id="rId8"/>
    <p:sldId id="453" r:id="rId9"/>
    <p:sldId id="438" r:id="rId10"/>
    <p:sldId id="442" r:id="rId11"/>
    <p:sldId id="443" r:id="rId12"/>
    <p:sldId id="444" r:id="rId13"/>
    <p:sldId id="449" r:id="rId14"/>
    <p:sldId id="267" r:id="rId15"/>
    <p:sldId id="446" r:id="rId16"/>
  </p:sldIdLst>
  <p:sldSz cx="12192000" cy="6858000"/>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29D"/>
    <a:srgbClr val="0000CC"/>
    <a:srgbClr val="6600FF"/>
    <a:srgbClr val="BEF488"/>
    <a:srgbClr val="FF99CC"/>
    <a:srgbClr val="CBF9C5"/>
    <a:srgbClr val="DAE91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74" autoAdjust="0"/>
    <p:restoredTop sz="85063" autoAdjust="0"/>
  </p:normalViewPr>
  <p:slideViewPr>
    <p:cSldViewPr>
      <p:cViewPr varScale="1">
        <p:scale>
          <a:sx n="98" d="100"/>
          <a:sy n="98" d="100"/>
        </p:scale>
        <p:origin x="816" y="8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0E74-5C63-4567-9E1D-85990305E9E2}" type="slidenum">
              <a:rPr lang="en-US" altLang="en-US" smtClean="0"/>
              <a:pPr/>
              <a:t>8</a:t>
            </a:fld>
            <a:endParaRPr lang="en-US" altLang="en-US"/>
          </a:p>
        </p:txBody>
      </p:sp>
    </p:spTree>
    <p:extLst>
      <p:ext uri="{BB962C8B-B14F-4D97-AF65-F5344CB8AC3E}">
        <p14:creationId xmlns:p14="http://schemas.microsoft.com/office/powerpoint/2010/main" val="2305244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695400" y="1844824"/>
            <a:ext cx="10801200"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Tuần </a:t>
            </a:r>
            <a:r>
              <a:rPr lang="en-US" sz="4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12</a:t>
            </a:r>
            <a:endPar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eaLnBrk="1" hangingPunct="1">
              <a:spcBef>
                <a:spcPts val="1350"/>
              </a:spcBef>
              <a:defRPr/>
            </a:pPr>
            <a:r>
              <a:rPr lang="en-US" sz="48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từ và câu: </a:t>
            </a:r>
            <a:r>
              <a:rPr lang="en-US" sz="4800"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Tính từ</a:t>
            </a:r>
            <a:endParaRPr lang="en-US" sz="48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5" descr="POINSET2">
            <a:extLst>
              <a:ext uri="{FF2B5EF4-FFF2-40B4-BE49-F238E27FC236}">
                <a16:creationId xmlns=""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3D06C3B2-B4B7-FBDD-AABF-B9F11CFFB21E}"/>
              </a:ext>
            </a:extLst>
          </p:cNvPr>
          <p:cNvSpPr txBox="1"/>
          <p:nvPr/>
        </p:nvSpPr>
        <p:spPr>
          <a:xfrm>
            <a:off x="839416" y="1268760"/>
            <a:ext cx="11017224" cy="3876574"/>
          </a:xfrm>
          <a:prstGeom prst="rect">
            <a:avLst/>
          </a:prstGeom>
          <a:noFill/>
        </p:spPr>
        <p:txBody>
          <a:bodyPr wrap="square">
            <a:spAutoFit/>
          </a:bodyPr>
          <a:lstStyle/>
          <a:p>
            <a:pPr>
              <a:lnSpc>
                <a:spcPct val="150000"/>
              </a:lnSpc>
              <a:spcAft>
                <a:spcPts val="0"/>
              </a:spcAft>
            </a:pPr>
            <a:r>
              <a:rPr lang="en-US" sz="3000" kern="100" dirty="0">
                <a:solidFill>
                  <a:srgbClr val="FF0000"/>
                </a:solidFill>
                <a:effectLst/>
                <a:ea typeface="Calibri" panose="020F0502020204030204" pitchFamily="34" charset="0"/>
                <a:cs typeface="Times New Roman" panose="02020603050405020304" pitchFamily="18" charset="0"/>
              </a:rPr>
              <a:t>III. </a:t>
            </a:r>
            <a:r>
              <a:rPr lang="en-US" sz="3000" kern="100" dirty="0" err="1">
                <a:solidFill>
                  <a:srgbClr val="FF0000"/>
                </a:solidFill>
                <a:effectLst/>
                <a:ea typeface="Calibri" panose="020F0502020204030204" pitchFamily="34" charset="0"/>
                <a:cs typeface="Times New Roman" panose="02020603050405020304" pitchFamily="18" charset="0"/>
              </a:rPr>
              <a:t>Luyện</a:t>
            </a:r>
            <a:r>
              <a:rPr lang="en-US" sz="3000" kern="100" dirty="0">
                <a:solidFill>
                  <a:srgbClr val="FF0000"/>
                </a:solidFill>
                <a:effectLst/>
                <a:ea typeface="Calibri" panose="020F0502020204030204" pitchFamily="34" charset="0"/>
                <a:cs typeface="Times New Roman" panose="02020603050405020304" pitchFamily="18" charset="0"/>
              </a:rPr>
              <a:t> </a:t>
            </a:r>
            <a:r>
              <a:rPr lang="en-US" sz="3000" kern="100" dirty="0" err="1">
                <a:solidFill>
                  <a:srgbClr val="FF0000"/>
                </a:solidFill>
                <a:effectLst/>
                <a:ea typeface="Calibri" panose="020F0502020204030204" pitchFamily="34" charset="0"/>
                <a:cs typeface="Times New Roman" panose="02020603050405020304" pitchFamily="18" charset="0"/>
              </a:rPr>
              <a:t>tập</a:t>
            </a:r>
            <a:endParaRPr lang="en-US" sz="3000" kern="100" dirty="0">
              <a:solidFill>
                <a:srgbClr val="FF0000"/>
              </a:solidFill>
              <a:effectLst/>
              <a:ea typeface="Calibri" panose="020F0502020204030204" pitchFamily="34" charset="0"/>
              <a:cs typeface="Times New Roman" panose="02020603050405020304" pitchFamily="18" charset="0"/>
            </a:endParaRPr>
          </a:p>
          <a:p>
            <a:pPr>
              <a:lnSpc>
                <a:spcPct val="107000"/>
              </a:lnSpc>
              <a:spcAft>
                <a:spcPts val="800"/>
              </a:spcAft>
            </a:pPr>
            <a:r>
              <a:rPr lang="vi-VN" sz="3200" kern="100" dirty="0">
                <a:solidFill>
                  <a:srgbClr val="FF0000"/>
                </a:solidFill>
                <a:effectLst/>
                <a:ea typeface="Calibri" panose="020F0502020204030204" pitchFamily="34" charset="0"/>
                <a:cs typeface="Times New Roman" panose="02020603050405020304" pitchFamily="18" charset="0"/>
              </a:rPr>
              <a:t>1. </a:t>
            </a:r>
            <a:r>
              <a:rPr lang="en-US" sz="3200" dirty="0" smtClean="0">
                <a:solidFill>
                  <a:srgbClr val="FF0000"/>
                </a:solidFill>
                <a:ea typeface="Arial" panose="020B0604020202020204" pitchFamily="34" charset="0"/>
                <a:cs typeface="Times New Roman" panose="02020603050405020304" pitchFamily="18" charset="0"/>
              </a:rPr>
              <a:t>Tìm tính từ trong hai khổ thơ sau:</a:t>
            </a:r>
            <a:endParaRPr lang="vi-VN" sz="3200" dirty="0">
              <a:solidFill>
                <a:srgbClr val="FF0000"/>
              </a:solidFill>
              <a:ea typeface="Arial" panose="020B0604020202020204" pitchFamily="34" charset="0"/>
              <a:cs typeface="Times New Roman" panose="02020603050405020304" pitchFamily="18" charset="0"/>
            </a:endParaRPr>
          </a:p>
          <a:p>
            <a:pPr algn="just"/>
            <a:r>
              <a:rPr lang="vi-VN" sz="3200" dirty="0" smtClean="0">
                <a:solidFill>
                  <a:srgbClr val="0070C0"/>
                </a:solidFill>
                <a:ea typeface="Arial" panose="020B0604020202020204" pitchFamily="34" charset="0"/>
                <a:cs typeface="Times New Roman" panose="02020603050405020304" pitchFamily="18" charset="0"/>
              </a:rPr>
              <a:t>T</a:t>
            </a:r>
            <a:r>
              <a:rPr lang="en-US" sz="3200" dirty="0" smtClean="0">
                <a:solidFill>
                  <a:srgbClr val="0070C0"/>
                </a:solidFill>
                <a:ea typeface="Arial" panose="020B0604020202020204" pitchFamily="34" charset="0"/>
                <a:cs typeface="Times New Roman" panose="02020603050405020304" pitchFamily="18" charset="0"/>
              </a:rPr>
              <a:t>iếng ngọc trong veo        Chim bay chim sà</a:t>
            </a:r>
          </a:p>
          <a:p>
            <a:pPr algn="just"/>
            <a:r>
              <a:rPr lang="en-US" sz="3200" dirty="0" smtClean="0">
                <a:solidFill>
                  <a:srgbClr val="0070C0"/>
                </a:solidFill>
                <a:cs typeface="Times New Roman" panose="02020603050405020304" pitchFamily="18" charset="0"/>
              </a:rPr>
              <a:t>Chim reo từng chuỗi          Lúa tròn bụng sữa</a:t>
            </a:r>
          </a:p>
          <a:p>
            <a:pPr algn="just"/>
            <a:r>
              <a:rPr lang="en-US" sz="3200" dirty="0" smtClean="0">
                <a:solidFill>
                  <a:srgbClr val="0070C0"/>
                </a:solidFill>
                <a:cs typeface="Times New Roman" panose="02020603050405020304" pitchFamily="18" charset="0"/>
              </a:rPr>
              <a:t>Lòng chim vui nhiều            Đồng quê chan chứa</a:t>
            </a:r>
          </a:p>
          <a:p>
            <a:pPr algn="just"/>
            <a:r>
              <a:rPr lang="en-US" sz="3200" dirty="0" smtClean="0">
                <a:solidFill>
                  <a:srgbClr val="0070C0"/>
                </a:solidFill>
                <a:cs typeface="Times New Roman" panose="02020603050405020304" pitchFamily="18" charset="0"/>
              </a:rPr>
              <a:t>Hát không biết mỏi             Những lời chim ca</a:t>
            </a:r>
          </a:p>
          <a:p>
            <a:pPr algn="just"/>
            <a:r>
              <a:rPr lang="en-US" sz="3200" dirty="0" smtClean="0">
                <a:solidFill>
                  <a:srgbClr val="0070C0"/>
                </a:solidFill>
                <a:cs typeface="Times New Roman" panose="02020603050405020304" pitchFamily="18" charset="0"/>
              </a:rPr>
              <a:t>                                                             </a:t>
            </a:r>
            <a:r>
              <a:rPr lang="en-US" sz="3200" i="1" dirty="0" smtClean="0">
                <a:solidFill>
                  <a:srgbClr val="FF0000"/>
                </a:solidFill>
                <a:cs typeface="Times New Roman" panose="02020603050405020304" pitchFamily="18" charset="0"/>
              </a:rPr>
              <a:t>Huy Cận</a:t>
            </a:r>
            <a:endParaRPr lang="vi-VN" sz="3200" i="1" dirty="0">
              <a:solidFill>
                <a:srgbClr val="FF0000"/>
              </a:solidFill>
              <a:cs typeface="Times New Roman" panose="02020603050405020304" pitchFamily="18" charset="0"/>
            </a:endParaRPr>
          </a:p>
        </p:txBody>
      </p:sp>
      <p:cxnSp>
        <p:nvCxnSpPr>
          <p:cNvPr id="3" name="Straight Connector 2"/>
          <p:cNvCxnSpPr/>
          <p:nvPr/>
        </p:nvCxnSpPr>
        <p:spPr bwMode="auto">
          <a:xfrm>
            <a:off x="2783632" y="3140968"/>
            <a:ext cx="1728192"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bwMode="auto">
          <a:xfrm>
            <a:off x="2783632" y="4078255"/>
            <a:ext cx="648072"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bwMode="auto">
          <a:xfrm>
            <a:off x="7248128" y="4078255"/>
            <a:ext cx="1872208"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bwMode="auto">
          <a:xfrm>
            <a:off x="6023992" y="3573016"/>
            <a:ext cx="720080"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bwMode="auto">
          <a:xfrm>
            <a:off x="3503712" y="4078255"/>
            <a:ext cx="864096" cy="0"/>
          </a:xfrm>
          <a:prstGeom prst="line">
            <a:avLst/>
          </a:prstGeom>
          <a:ln>
            <a:solidFill>
              <a:srgbClr val="FF000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1775520" y="5373216"/>
            <a:ext cx="8640960" cy="646331"/>
          </a:xfrm>
          <a:prstGeom prst="rect">
            <a:avLst/>
          </a:prstGeom>
          <a:noFill/>
        </p:spPr>
        <p:txBody>
          <a:bodyPr wrap="square" rtlCol="0">
            <a:spAutoFit/>
          </a:bodyPr>
          <a:lstStyle/>
          <a:p>
            <a:r>
              <a:rPr lang="en-US" sz="3600" dirty="0" smtClean="0">
                <a:solidFill>
                  <a:srgbClr val="CE229D"/>
                </a:solidFill>
                <a:cs typeface="Times New Roman" panose="02020603050405020304" pitchFamily="18" charset="0"/>
              </a:rPr>
              <a:t>Tính từ là những từ như thế nào?</a:t>
            </a:r>
            <a:endParaRPr lang="en-US" sz="3600" dirty="0">
              <a:solidFill>
                <a:srgbClr val="CE229D"/>
              </a:solidFill>
              <a:cs typeface="Times New Roman" panose="02020603050405020304" pitchFamily="18" charset="0"/>
            </a:endParaRPr>
          </a:p>
        </p:txBody>
      </p:sp>
    </p:spTree>
    <p:extLst>
      <p:ext uri="{BB962C8B-B14F-4D97-AF65-F5344CB8AC3E}">
        <p14:creationId xmlns:p14="http://schemas.microsoft.com/office/powerpoint/2010/main" val="420278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BD19B416-8328-C841-102D-2D06C89DC94D}"/>
              </a:ext>
            </a:extLst>
          </p:cNvPr>
          <p:cNvSpPr txBox="1"/>
          <p:nvPr/>
        </p:nvSpPr>
        <p:spPr>
          <a:xfrm>
            <a:off x="479376" y="836712"/>
            <a:ext cx="11089232" cy="2203745"/>
          </a:xfrm>
          <a:prstGeom prst="rect">
            <a:avLst/>
          </a:prstGeom>
          <a:noFill/>
        </p:spPr>
        <p:txBody>
          <a:bodyPr wrap="square">
            <a:spAutoFit/>
          </a:bodyPr>
          <a:lstStyle/>
          <a:p>
            <a:pPr indent="270510" algn="just">
              <a:lnSpc>
                <a:spcPct val="150000"/>
              </a:lnSpc>
            </a:pPr>
            <a:r>
              <a:rPr lang="en-US" sz="3200" b="1" dirty="0" smtClean="0">
                <a:solidFill>
                  <a:srgbClr val="FF0000"/>
                </a:solidFill>
                <a:ea typeface="Arial" panose="020B0604020202020204" pitchFamily="34" charset="0"/>
                <a:cs typeface="Times New Roman" panose="02020603050405020304" pitchFamily="18" charset="0"/>
              </a:rPr>
              <a:t>Bài 2: Đặt câu tả một cây hoa (hoặc một đồ vật, con vật, ...). Cho biết trong câu đó, từ nào là tính từ, việc sử dụng tính từ ấy có tác dụng gì?</a:t>
            </a:r>
            <a:endParaRPr lang="en-US" sz="3200" b="1" dirty="0">
              <a:solidFill>
                <a:srgbClr val="FF0000"/>
              </a:solidFill>
              <a:effectLst/>
              <a:ea typeface="Times New Roman" panose="02020603050405020304" pitchFamily="18" charset="0"/>
              <a:cs typeface="Times New Roman" panose="02020603050405020304" pitchFamily="18" charset="0"/>
            </a:endParaRPr>
          </a:p>
        </p:txBody>
      </p:sp>
      <p:sp>
        <p:nvSpPr>
          <p:cNvPr id="2" name="TextBox 1"/>
          <p:cNvSpPr txBox="1"/>
          <p:nvPr/>
        </p:nvSpPr>
        <p:spPr>
          <a:xfrm>
            <a:off x="839416" y="3939083"/>
            <a:ext cx="10369152" cy="1569660"/>
          </a:xfrm>
          <a:prstGeom prst="rect">
            <a:avLst/>
          </a:prstGeom>
          <a:noFill/>
        </p:spPr>
        <p:txBody>
          <a:bodyPr wrap="square" rtlCol="0">
            <a:spAutoFit/>
          </a:bodyPr>
          <a:lstStyle/>
          <a:p>
            <a:r>
              <a:rPr lang="en-US" sz="3200" b="1" dirty="0" smtClean="0">
                <a:solidFill>
                  <a:srgbClr val="00B050"/>
                </a:solidFill>
                <a:cs typeface="Times New Roman" panose="02020603050405020304" pitchFamily="18" charset="0"/>
              </a:rPr>
              <a:t>Ví dụ: Con mèo nhà em rất tinh nghịch</a:t>
            </a:r>
          </a:p>
          <a:p>
            <a:r>
              <a:rPr lang="en-US" sz="3200" b="1" dirty="0" smtClean="0">
                <a:solidFill>
                  <a:srgbClr val="00B050"/>
                </a:solidFill>
                <a:cs typeface="Times New Roman" panose="02020603050405020304" pitchFamily="18" charset="0"/>
              </a:rPr>
              <a:t>Tính từ: tinh nghịch</a:t>
            </a:r>
          </a:p>
          <a:p>
            <a:r>
              <a:rPr lang="en-US" sz="3200" b="1" dirty="0" smtClean="0">
                <a:solidFill>
                  <a:srgbClr val="00B050"/>
                </a:solidFill>
                <a:cs typeface="Times New Roman" panose="02020603050405020304" pitchFamily="18" charset="0"/>
              </a:rPr>
              <a:t>Tác dụng: Miêu tả đặc điểm của con mèo.</a:t>
            </a:r>
            <a:endParaRPr lang="en-US" sz="3200" b="1" dirty="0">
              <a:solidFill>
                <a:srgbClr val="00B050"/>
              </a:solidFill>
              <a:cs typeface="Times New Roman" panose="02020603050405020304" pitchFamily="18" charset="0"/>
            </a:endParaRPr>
          </a:p>
        </p:txBody>
      </p:sp>
    </p:spTree>
    <p:extLst>
      <p:ext uri="{BB962C8B-B14F-4D97-AF65-F5344CB8AC3E}">
        <p14:creationId xmlns:p14="http://schemas.microsoft.com/office/powerpoint/2010/main" val="326402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9" y="-243408"/>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9244DAC6-0360-E348-2F57-3546809C3095}"/>
              </a:ext>
            </a:extLst>
          </p:cNvPr>
          <p:cNvSpPr txBox="1"/>
          <p:nvPr/>
        </p:nvSpPr>
        <p:spPr>
          <a:xfrm>
            <a:off x="-21461" y="476672"/>
            <a:ext cx="11377264" cy="768031"/>
          </a:xfrm>
          <a:prstGeom prst="rect">
            <a:avLst/>
          </a:prstGeom>
          <a:noFill/>
        </p:spPr>
        <p:txBody>
          <a:bodyPr wrap="square">
            <a:spAutoFit/>
          </a:bodyPr>
          <a:lstStyle/>
          <a:p>
            <a:pPr algn="ctr">
              <a:lnSpc>
                <a:spcPct val="107000"/>
              </a:lnSpc>
              <a:spcAft>
                <a:spcPts val="800"/>
              </a:spcAft>
            </a:pPr>
            <a:r>
              <a:rPr lang="en-US" sz="4400" b="1" kern="100" dirty="0" smtClean="0">
                <a:solidFill>
                  <a:srgbClr val="FF0000"/>
                </a:solidFill>
                <a:ea typeface="Calibri" panose="020F0502020204030204" pitchFamily="34" charset="0"/>
                <a:cs typeface="Times New Roman" panose="02020603050405020304" pitchFamily="18" charset="0"/>
              </a:rPr>
              <a:t>VẬN DỤNG</a:t>
            </a:r>
            <a:endParaRPr lang="en-US" sz="4400" b="1" kern="100" dirty="0">
              <a:effectLst/>
              <a:ea typeface="Calibri" panose="020F0502020204030204" pitchFamily="34" charset="0"/>
              <a:cs typeface="Times New Roman" panose="02020603050405020304" pitchFamily="18" charset="0"/>
            </a:endParaRPr>
          </a:p>
        </p:txBody>
      </p:sp>
      <p:sp>
        <p:nvSpPr>
          <p:cNvPr id="2" name="TextBox 1"/>
          <p:cNvSpPr txBox="1"/>
          <p:nvPr/>
        </p:nvSpPr>
        <p:spPr>
          <a:xfrm>
            <a:off x="1362776" y="1484784"/>
            <a:ext cx="10009112" cy="1446550"/>
          </a:xfrm>
          <a:prstGeom prst="rect">
            <a:avLst/>
          </a:prstGeom>
          <a:noFill/>
        </p:spPr>
        <p:txBody>
          <a:bodyPr wrap="square" rtlCol="0">
            <a:spAutoFit/>
          </a:bodyPr>
          <a:lstStyle/>
          <a:p>
            <a:r>
              <a:rPr lang="en-US" sz="4400" b="1" dirty="0" smtClean="0">
                <a:solidFill>
                  <a:schemeClr val="accent2">
                    <a:lumMod val="60000"/>
                    <a:lumOff val="40000"/>
                  </a:schemeClr>
                </a:solidFill>
              </a:rPr>
              <a:t>Em hãy dùng một tính từ để nói về người bạn của em?</a:t>
            </a:r>
            <a:endParaRPr lang="en-US" sz="4400" b="1" dirty="0">
              <a:solidFill>
                <a:schemeClr val="accent2">
                  <a:lumMod val="60000"/>
                  <a:lumOff val="40000"/>
                </a:schemeClr>
              </a:solidFill>
            </a:endParaRPr>
          </a:p>
        </p:txBody>
      </p:sp>
    </p:spTree>
    <p:extLst>
      <p:ext uri="{BB962C8B-B14F-4D97-AF65-F5344CB8AC3E}">
        <p14:creationId xmlns:p14="http://schemas.microsoft.com/office/powerpoint/2010/main" val="10490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9244DAC6-0360-E348-2F57-3546809C3095}"/>
              </a:ext>
            </a:extLst>
          </p:cNvPr>
          <p:cNvSpPr txBox="1"/>
          <p:nvPr/>
        </p:nvSpPr>
        <p:spPr>
          <a:xfrm>
            <a:off x="623392" y="1583117"/>
            <a:ext cx="11377264" cy="590033"/>
          </a:xfrm>
          <a:prstGeom prst="rect">
            <a:avLst/>
          </a:prstGeom>
          <a:noFill/>
        </p:spPr>
        <p:txBody>
          <a:bodyPr wrap="square">
            <a:spAutoFit/>
          </a:bodyPr>
          <a:lstStyle/>
          <a:p>
            <a:pPr algn="just">
              <a:lnSpc>
                <a:spcPct val="107000"/>
              </a:lnSpc>
              <a:spcAft>
                <a:spcPts val="800"/>
              </a:spcAft>
            </a:pPr>
            <a:r>
              <a:rPr lang="en-US" sz="3200" kern="100" dirty="0">
                <a:solidFill>
                  <a:schemeClr val="accent6">
                    <a:lumMod val="60000"/>
                    <a:lumOff val="40000"/>
                  </a:schemeClr>
                </a:solidFill>
                <a:effectLst>
                  <a:outerShdw blurRad="38100" dist="38100" dir="2700000" algn="tl">
                    <a:srgbClr val="000000">
                      <a:alpha val="43137"/>
                    </a:srgbClr>
                  </a:outerShdw>
                </a:effectLst>
                <a:latin typeface="UTM Avo" panose="02040603050506020204" pitchFamily="18" charset="0"/>
                <a:ea typeface="Calibri" panose="020F0502020204030204" pitchFamily="34" charset="0"/>
                <a:cs typeface="Times New Roman" panose="02020603050405020304" pitchFamily="18" charset="0"/>
              </a:rPr>
              <a:t>LÀM VIỆC CÁ  NHÂN VÀ BÁO CÁO KẾT QUẢ TRƯỚC LỚP</a:t>
            </a:r>
            <a:endParaRPr lang="en-US" sz="3600" kern="100" dirty="0">
              <a:solidFill>
                <a:schemeClr val="accent6">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stationary&#10;&#10;Description automatically generated">
            <a:extLst>
              <a:ext uri="{FF2B5EF4-FFF2-40B4-BE49-F238E27FC236}">
                <a16:creationId xmlns="" xmlns:a16="http://schemas.microsoft.com/office/drawing/2014/main" id="{1E2813FB-EF52-4C16-A031-A507D66583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flipH="1">
            <a:off x="3503712" y="2506865"/>
            <a:ext cx="4392488" cy="3333251"/>
          </a:xfrm>
          <a:prstGeom prst="rect">
            <a:avLst/>
          </a:prstGeom>
        </p:spPr>
      </p:pic>
    </p:spTree>
    <p:extLst>
      <p:ext uri="{BB962C8B-B14F-4D97-AF65-F5344CB8AC3E}">
        <p14:creationId xmlns:p14="http://schemas.microsoft.com/office/powerpoint/2010/main" val="14053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19007CB7-1726-63B3-4E47-89037625B803}"/>
              </a:ext>
            </a:extLst>
          </p:cNvPr>
          <p:cNvPicPr>
            <a:picLocks noChangeAspect="1"/>
          </p:cNvPicPr>
          <p:nvPr/>
        </p:nvPicPr>
        <p:blipFill>
          <a:blip r:embed="rId3"/>
          <a:stretch>
            <a:fillRect/>
          </a:stretch>
        </p:blipFill>
        <p:spPr>
          <a:xfrm>
            <a:off x="0" y="0"/>
            <a:ext cx="12192000" cy="6774639"/>
          </a:xfrm>
          <a:prstGeom prst="rect">
            <a:avLst/>
          </a:prstGeom>
        </p:spPr>
      </p:pic>
      <p:sp>
        <p:nvSpPr>
          <p:cNvPr id="3" name="TextBox 2">
            <a:extLst>
              <a:ext uri="{FF2B5EF4-FFF2-40B4-BE49-F238E27FC236}">
                <a16:creationId xmlns="" xmlns:a16="http://schemas.microsoft.com/office/drawing/2014/main" id="{6A45511E-7F7E-0148-0DF7-9298AA058478}"/>
              </a:ext>
            </a:extLst>
          </p:cNvPr>
          <p:cNvSpPr txBox="1"/>
          <p:nvPr/>
        </p:nvSpPr>
        <p:spPr>
          <a:xfrm>
            <a:off x="2409481" y="3025693"/>
            <a:ext cx="7569406" cy="1323439"/>
          </a:xfrm>
          <a:prstGeom prst="rect">
            <a:avLst/>
          </a:prstGeom>
          <a:noFill/>
        </p:spPr>
        <p:txBody>
          <a:bodyPr wrap="square" rtlCol="0">
            <a:spAutoFit/>
          </a:bodyPr>
          <a:lstStyle/>
          <a:p>
            <a:pPr algn="ctr">
              <a:spcAft>
                <a:spcPts val="1800"/>
              </a:spcAft>
            </a:pPr>
            <a:r>
              <a:rPr lang="en-US" sz="4000" dirty="0" err="1">
                <a:solidFill>
                  <a:srgbClr val="FFFF00"/>
                </a:solidFill>
                <a:latin typeface="UTM Avo" panose="02040603050506020204" pitchFamily="18" charset="0"/>
              </a:rPr>
              <a:t>Em</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hãy</a:t>
            </a:r>
            <a:r>
              <a:rPr lang="en-US" sz="4000" dirty="0">
                <a:solidFill>
                  <a:srgbClr val="FFFF00"/>
                </a:solidFill>
                <a:latin typeface="UTM Avo" panose="02040603050506020204" pitchFamily="18" charset="0"/>
              </a:rPr>
              <a:t> chia </a:t>
            </a:r>
            <a:r>
              <a:rPr lang="en-US" sz="4000" dirty="0" err="1">
                <a:solidFill>
                  <a:srgbClr val="FFFF00"/>
                </a:solidFill>
                <a:latin typeface="UTM Avo" panose="02040603050506020204" pitchFamily="18" charset="0"/>
              </a:rPr>
              <a:t>sẻ</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những</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điều</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học</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được</a:t>
            </a:r>
            <a:r>
              <a:rPr lang="en-US" sz="4000" dirty="0">
                <a:solidFill>
                  <a:srgbClr val="FFFF00"/>
                </a:solidFill>
                <a:latin typeface="UTM Avo" panose="02040603050506020204" pitchFamily="18" charset="0"/>
              </a:rPr>
              <a:t> qua </a:t>
            </a:r>
            <a:r>
              <a:rPr lang="en-US" sz="4000" dirty="0" err="1">
                <a:solidFill>
                  <a:srgbClr val="FFFF00"/>
                </a:solidFill>
                <a:latin typeface="UTM Avo" panose="02040603050506020204" pitchFamily="18" charset="0"/>
              </a:rPr>
              <a:t>bài</a:t>
            </a:r>
            <a:r>
              <a:rPr lang="en-US" sz="4000" dirty="0">
                <a:solidFill>
                  <a:srgbClr val="FFFF00"/>
                </a:solidFill>
                <a:latin typeface="UTM Avo" panose="02040603050506020204" pitchFamily="18" charset="0"/>
              </a:rPr>
              <a:t> </a:t>
            </a:r>
            <a:r>
              <a:rPr lang="en-US" sz="4000" dirty="0" err="1">
                <a:solidFill>
                  <a:srgbClr val="FFFF00"/>
                </a:solidFill>
                <a:latin typeface="UTM Avo" panose="02040603050506020204" pitchFamily="18" charset="0"/>
              </a:rPr>
              <a:t>này</a:t>
            </a:r>
            <a:r>
              <a:rPr lang="en-US" sz="4000"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22614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ACC0C0EB-BDF5-9E72-E291-300F55E6803F}"/>
              </a:ext>
            </a:extLst>
          </p:cNvPr>
          <p:cNvSpPr txBox="1"/>
          <p:nvPr/>
        </p:nvSpPr>
        <p:spPr>
          <a:xfrm>
            <a:off x="1199456" y="2875001"/>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3868140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1F4723D-21CE-475E-B551-FBCCA70FD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7"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4EA4CF2-02E8-40B6-A22E-C5D1668D4DC8}"/>
              </a:ext>
            </a:extLst>
          </p:cNvPr>
          <p:cNvSpPr txBox="1"/>
          <p:nvPr/>
        </p:nvSpPr>
        <p:spPr>
          <a:xfrm>
            <a:off x="767409" y="1412776"/>
            <a:ext cx="10729192" cy="2175596"/>
          </a:xfrm>
          <a:prstGeom prst="rect">
            <a:avLst/>
          </a:prstGeom>
          <a:noFill/>
        </p:spPr>
        <p:txBody>
          <a:bodyPr wrap="square">
            <a:spAutoFit/>
          </a:bodyPr>
          <a:lstStyle/>
          <a:p>
            <a:pPr algn="just">
              <a:lnSpc>
                <a:spcPct val="150000"/>
              </a:lnSpc>
              <a:spcAft>
                <a:spcPts val="0"/>
              </a:spcAft>
            </a:pPr>
            <a:r>
              <a:rPr lang="en-US" sz="4800" kern="100" dirty="0" smtClean="0">
                <a:solidFill>
                  <a:srgbClr val="FF0000"/>
                </a:solidFill>
                <a:ea typeface="Calibri" panose="020F0502020204030204" pitchFamily="34" charset="0"/>
                <a:cs typeface="Times New Roman" panose="02020603050405020304" pitchFamily="18" charset="0"/>
              </a:rPr>
              <a:t>Đặt câu có sử dụng từ bổ sung ý nghĩa cho động từ</a:t>
            </a:r>
            <a:r>
              <a:rPr lang="en-US" sz="4800" kern="100" dirty="0" smtClean="0">
                <a:solidFill>
                  <a:srgbClr val="FF0000"/>
                </a:solidFill>
                <a:effectLst/>
                <a:ea typeface="Calibri" panose="020F0502020204030204" pitchFamily="34" charset="0"/>
                <a:cs typeface="Times New Roman" panose="02020603050405020304" pitchFamily="18" charset="0"/>
              </a:rPr>
              <a:t>?</a:t>
            </a:r>
            <a:endParaRPr lang="en-US" sz="4800" kern="1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3046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1F4723D-21CE-475E-B551-FBCCA70FD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7"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4EA4CF2-02E8-40B6-A22E-C5D1668D4DC8}"/>
              </a:ext>
            </a:extLst>
          </p:cNvPr>
          <p:cNvSpPr txBox="1"/>
          <p:nvPr/>
        </p:nvSpPr>
        <p:spPr>
          <a:xfrm>
            <a:off x="767409" y="1412776"/>
            <a:ext cx="10729192" cy="2175596"/>
          </a:xfrm>
          <a:prstGeom prst="rect">
            <a:avLst/>
          </a:prstGeom>
          <a:noFill/>
        </p:spPr>
        <p:txBody>
          <a:bodyPr wrap="square">
            <a:spAutoFit/>
          </a:bodyPr>
          <a:lstStyle/>
          <a:p>
            <a:pPr algn="just">
              <a:lnSpc>
                <a:spcPct val="150000"/>
              </a:lnSpc>
              <a:spcAft>
                <a:spcPts val="0"/>
              </a:spcAft>
            </a:pPr>
            <a:r>
              <a:rPr lang="en-US" sz="4800" kern="100" dirty="0" smtClean="0">
                <a:solidFill>
                  <a:srgbClr val="FF0000"/>
                </a:solidFill>
                <a:ea typeface="Calibri" panose="020F0502020204030204" pitchFamily="34" charset="0"/>
                <a:cs typeface="Times New Roman" panose="02020603050405020304" pitchFamily="18" charset="0"/>
              </a:rPr>
              <a:t>Em hãy đặt một câu và chỉ ra động từ có trong câu đó</a:t>
            </a:r>
            <a:r>
              <a:rPr lang="en-US" sz="4800" kern="100" dirty="0" smtClean="0">
                <a:solidFill>
                  <a:srgbClr val="FF0000"/>
                </a:solidFill>
                <a:effectLst/>
                <a:ea typeface="Calibri" panose="020F0502020204030204" pitchFamily="34" charset="0"/>
                <a:cs typeface="Times New Roman" panose="02020603050405020304" pitchFamily="18" charset="0"/>
              </a:rPr>
              <a:t>?</a:t>
            </a:r>
            <a:endParaRPr lang="en-US" sz="4800" kern="1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155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1F4723D-21CE-475E-B551-FBCCA70FD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7"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24EA4CF2-02E8-40B6-A22E-C5D1668D4DC8}"/>
              </a:ext>
            </a:extLst>
          </p:cNvPr>
          <p:cNvSpPr txBox="1"/>
          <p:nvPr/>
        </p:nvSpPr>
        <p:spPr>
          <a:xfrm>
            <a:off x="2569" y="1340768"/>
            <a:ext cx="11273377" cy="1481175"/>
          </a:xfrm>
          <a:prstGeom prst="rect">
            <a:avLst/>
          </a:prstGeom>
          <a:noFill/>
        </p:spPr>
        <p:txBody>
          <a:bodyPr wrap="square">
            <a:spAutoFit/>
          </a:bodyPr>
          <a:lstStyle/>
          <a:p>
            <a:pPr algn="ctr">
              <a:lnSpc>
                <a:spcPct val="150000"/>
              </a:lnSpc>
              <a:spcAft>
                <a:spcPts val="0"/>
              </a:spcAft>
            </a:pPr>
            <a:r>
              <a:rPr lang="en-US" sz="3200" kern="100" dirty="0" err="1" smtClean="0">
                <a:solidFill>
                  <a:srgbClr val="FF0000"/>
                </a:solidFill>
                <a:ea typeface="Calibri" panose="020F0502020204030204" pitchFamily="34" charset="0"/>
                <a:cs typeface="Times New Roman" panose="02020603050405020304" pitchFamily="18" charset="0"/>
              </a:rPr>
              <a:t>Luyện</a:t>
            </a:r>
            <a:r>
              <a:rPr lang="en-US" sz="3200" kern="100" dirty="0" smtClean="0">
                <a:solidFill>
                  <a:srgbClr val="FF0000"/>
                </a:solidFill>
                <a:ea typeface="Calibri" panose="020F0502020204030204" pitchFamily="34" charset="0"/>
                <a:cs typeface="Times New Roman" panose="02020603050405020304" pitchFamily="18" charset="0"/>
              </a:rPr>
              <a:t> từ và câu</a:t>
            </a:r>
          </a:p>
          <a:p>
            <a:pPr algn="ctr">
              <a:lnSpc>
                <a:spcPct val="150000"/>
              </a:lnSpc>
              <a:spcAft>
                <a:spcPts val="0"/>
              </a:spcAft>
            </a:pPr>
            <a:r>
              <a:rPr lang="en-US" sz="3200" kern="100" dirty="0" smtClean="0">
                <a:solidFill>
                  <a:srgbClr val="FF0000"/>
                </a:solidFill>
                <a:effectLst/>
                <a:ea typeface="Calibri" panose="020F0502020204030204" pitchFamily="34" charset="0"/>
                <a:cs typeface="Times New Roman" panose="02020603050405020304" pitchFamily="18" charset="0"/>
              </a:rPr>
              <a:t>Tính từ</a:t>
            </a:r>
            <a:endParaRPr lang="en-US" sz="3200" kern="1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6943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3A5F7FBD-720F-57E4-1A61-AD9CAA147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61"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3372" y="2780928"/>
            <a:ext cx="11269252" cy="3385542"/>
          </a:xfrm>
          <a:prstGeom prst="rect">
            <a:avLst/>
          </a:prstGeom>
          <a:noFill/>
        </p:spPr>
        <p:txBody>
          <a:bodyPr wrap="square" rtlCol="0">
            <a:spAutoFit/>
          </a:bodyPr>
          <a:lstStyle/>
          <a:p>
            <a:pPr algn="just"/>
            <a:r>
              <a:rPr lang="en-US" sz="2800" dirty="0" smtClean="0">
                <a:latin typeface="Arial" panose="020B0604020202020204" pitchFamily="34" charset="0"/>
                <a:cs typeface="Arial" panose="020B0604020202020204" pitchFamily="34" charset="0"/>
              </a:rPr>
              <a:t>    </a:t>
            </a:r>
            <a:r>
              <a:rPr lang="vi-VN" sz="2800" dirty="0" smtClean="0">
                <a:latin typeface="Arial" panose="020B0604020202020204" pitchFamily="34" charset="0"/>
                <a:cs typeface="Arial" panose="020B0604020202020204" pitchFamily="34" charset="0"/>
              </a:rPr>
              <a:t>Ngôi </a:t>
            </a:r>
            <a:r>
              <a:rPr lang="vi-VN" sz="2800" dirty="0">
                <a:latin typeface="Arial" panose="020B0604020202020204" pitchFamily="34" charset="0"/>
                <a:cs typeface="Arial" panose="020B0604020202020204" pitchFamily="34" charset="0"/>
              </a:rPr>
              <a:t>nhà </a:t>
            </a:r>
            <a:r>
              <a:rPr lang="vi-VN" sz="2800" b="1" dirty="0">
                <a:solidFill>
                  <a:srgbClr val="FF0000"/>
                </a:solidFill>
                <a:latin typeface="Arial" panose="020B0604020202020204" pitchFamily="34" charset="0"/>
                <a:cs typeface="Arial" panose="020B0604020202020204" pitchFamily="34" charset="0"/>
              </a:rPr>
              <a:t>cũ</a:t>
            </a:r>
            <a:r>
              <a:rPr lang="vi-VN" sz="2800" dirty="0">
                <a:latin typeface="Arial" panose="020B0604020202020204" pitchFamily="34" charset="0"/>
                <a:cs typeface="Arial" panose="020B0604020202020204" pitchFamily="34" charset="0"/>
              </a:rPr>
              <a:t> của ông bà nội tôi nằm giữa một khu vườn </a:t>
            </a:r>
            <a:r>
              <a:rPr lang="vi-VN" sz="2800" b="1" dirty="0">
                <a:solidFill>
                  <a:srgbClr val="FF0000"/>
                </a:solidFill>
                <a:latin typeface="Arial" panose="020B0604020202020204" pitchFamily="34" charset="0"/>
                <a:cs typeface="Arial" panose="020B0604020202020204" pitchFamily="34" charset="0"/>
              </a:rPr>
              <a:t>rộng</a:t>
            </a:r>
            <a:r>
              <a:rPr lang="vi-VN" sz="2800" dirty="0">
                <a:latin typeface="Arial" panose="020B0604020202020204" pitchFamily="34" charset="0"/>
                <a:cs typeface="Arial" panose="020B0604020202020204" pitchFamily="34" charset="0"/>
              </a:rPr>
              <a:t>. Tôi nhớ mãi về căn nhà </a:t>
            </a:r>
            <a:r>
              <a:rPr lang="vi-VN" sz="2800" b="1" dirty="0">
                <a:solidFill>
                  <a:srgbClr val="FF0000"/>
                </a:solidFill>
                <a:latin typeface="Arial" panose="020B0604020202020204" pitchFamily="34" charset="0"/>
                <a:cs typeface="Arial" panose="020B0604020202020204" pitchFamily="34" charset="0"/>
              </a:rPr>
              <a:t>nhỏ</a:t>
            </a:r>
            <a:r>
              <a:rPr lang="vi-VN" sz="2800" dirty="0">
                <a:latin typeface="Arial" panose="020B0604020202020204" pitchFamily="34" charset="0"/>
                <a:cs typeface="Arial" panose="020B0604020202020204" pitchFamily="34" charset="0"/>
              </a:rPr>
              <a:t> này, nơi lưu giữ tuổi thơ yêu dấu. Ngôi nhà khung gỗ, có những cột lim lên nước </a:t>
            </a:r>
            <a:r>
              <a:rPr lang="vi-VN" sz="2800" b="1" dirty="0">
                <a:solidFill>
                  <a:srgbClr val="FF0000"/>
                </a:solidFill>
                <a:latin typeface="Arial" panose="020B0604020202020204" pitchFamily="34" charset="0"/>
                <a:cs typeface="Arial" panose="020B0604020202020204" pitchFamily="34" charset="0"/>
              </a:rPr>
              <a:t>đen bóng</a:t>
            </a:r>
            <a:r>
              <a:rPr lang="vi-VN" sz="2800" dirty="0">
                <a:latin typeface="Arial" panose="020B0604020202020204" pitchFamily="34" charset="0"/>
                <a:cs typeface="Arial" panose="020B0604020202020204" pitchFamily="34" charset="0"/>
              </a:rPr>
              <a:t>. Trong ngôi nhà </a:t>
            </a:r>
            <a:r>
              <a:rPr lang="vi-VN" sz="2800" b="1" dirty="0">
                <a:solidFill>
                  <a:srgbClr val="FF0000"/>
                </a:solidFill>
                <a:latin typeface="Arial" panose="020B0604020202020204" pitchFamily="34" charset="0"/>
                <a:cs typeface="Arial" panose="020B0604020202020204" pitchFamily="34" charset="0"/>
              </a:rPr>
              <a:t>mát </a:t>
            </a:r>
            <a:r>
              <a:rPr lang="en-US" sz="2800" b="1" dirty="0" smtClean="0">
                <a:solidFill>
                  <a:srgbClr val="FF0000"/>
                </a:solidFill>
                <a:latin typeface="Arial" panose="020B0604020202020204" pitchFamily="34" charset="0"/>
                <a:cs typeface="Arial" panose="020B0604020202020204" pitchFamily="34" charset="0"/>
              </a:rPr>
              <a:t>dịu</a:t>
            </a:r>
            <a:r>
              <a:rPr lang="vi-VN" sz="2800" dirty="0" smtClean="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ông nội tôi hay ngồi sau án thư bên cửa sổ bắt mạch, kê đơn, châm cứu và bốc </a:t>
            </a:r>
            <a:r>
              <a:rPr lang="vi-VN" sz="2800" dirty="0" smtClean="0">
                <a:latin typeface="Arial" panose="020B0604020202020204" pitchFamily="34" charset="0"/>
                <a:cs typeface="Arial" panose="020B0604020202020204" pitchFamily="34" charset="0"/>
              </a:rPr>
              <a:t>thuốc</a:t>
            </a:r>
            <a:r>
              <a:rPr lang="en-US" sz="2800" dirty="0" smtClean="0">
                <a:latin typeface="Arial" panose="020B0604020202020204" pitchFamily="34" charset="0"/>
                <a:cs typeface="Arial" panose="020B0604020202020204" pitchFamily="34" charset="0"/>
              </a:rPr>
              <a:t>. [ ] </a:t>
            </a:r>
            <a:r>
              <a:rPr lang="vi-VN" sz="2800" dirty="0" smtClean="0">
                <a:latin typeface="Arial" panose="020B0604020202020204" pitchFamily="34" charset="0"/>
                <a:cs typeface="Arial" panose="020B0604020202020204" pitchFamily="34" charset="0"/>
              </a:rPr>
              <a:t>Ba </a:t>
            </a:r>
            <a:r>
              <a:rPr lang="vi-VN" sz="2800" dirty="0">
                <a:latin typeface="Arial" panose="020B0604020202020204" pitchFamily="34" charset="0"/>
                <a:cs typeface="Arial" panose="020B0604020202020204" pitchFamily="34" charset="0"/>
              </a:rPr>
              <a:t>anh</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em đánh nhau </a:t>
            </a:r>
            <a:r>
              <a:rPr lang="vi-VN" sz="2800" b="1" dirty="0">
                <a:solidFill>
                  <a:srgbClr val="FF0000"/>
                </a:solidFill>
                <a:latin typeface="Arial" panose="020B0604020202020204" pitchFamily="34" charset="0"/>
                <a:cs typeface="Arial" panose="020B0604020202020204" pitchFamily="34" charset="0"/>
              </a:rPr>
              <a:t>tít mù </a:t>
            </a:r>
            <a:r>
              <a:rPr lang="vi-VN" sz="2800" dirty="0">
                <a:latin typeface="Arial" panose="020B0604020202020204" pitchFamily="34" charset="0"/>
                <a:cs typeface="Arial" panose="020B0604020202020204" pitchFamily="34" charset="0"/>
              </a:rPr>
              <a:t>khiến lá cây rơi </a:t>
            </a:r>
            <a:r>
              <a:rPr lang="vi-VN" sz="2800" b="1" dirty="0">
                <a:solidFill>
                  <a:srgbClr val="FF0000"/>
                </a:solidFill>
                <a:latin typeface="Arial" panose="020B0604020202020204" pitchFamily="34" charset="0"/>
                <a:cs typeface="Arial" panose="020B0604020202020204" pitchFamily="34" charset="0"/>
              </a:rPr>
              <a:t>lả tả</a:t>
            </a:r>
            <a:r>
              <a:rPr lang="vi-VN" sz="2800" dirty="0">
                <a:latin typeface="Arial" panose="020B0604020202020204" pitchFamily="34" charset="0"/>
                <a:cs typeface="Arial" panose="020B0604020202020204" pitchFamily="34" charset="0"/>
              </a:rPr>
              <a:t>. Thường là đến phần bất phân thắng bại thì ông nội thò đầu ra cửa sổ, quát </a:t>
            </a:r>
            <a:r>
              <a:rPr lang="vi-VN" sz="2800" b="1" dirty="0">
                <a:solidFill>
                  <a:srgbClr val="FF0000"/>
                </a:solidFill>
                <a:latin typeface="Arial" panose="020B0604020202020204" pitchFamily="34" charset="0"/>
                <a:cs typeface="Arial" panose="020B0604020202020204" pitchFamily="34" charset="0"/>
              </a:rPr>
              <a:t>to</a:t>
            </a:r>
            <a:r>
              <a:rPr lang="vi-VN" sz="2800" dirty="0">
                <a:latin typeface="Arial" panose="020B0604020202020204" pitchFamily="34" charset="0"/>
                <a:cs typeface="Arial" panose="020B0604020202020204" pitchFamily="34" charset="0"/>
              </a:rPr>
              <a:t>: “Nghịch </a:t>
            </a:r>
            <a:r>
              <a:rPr lang="vi-VN" sz="2800" b="1" dirty="0">
                <a:solidFill>
                  <a:srgbClr val="FF0000"/>
                </a:solidFill>
                <a:latin typeface="Arial" panose="020B0604020202020204" pitchFamily="34" charset="0"/>
                <a:cs typeface="Arial" panose="020B0604020202020204" pitchFamily="34" charset="0"/>
              </a:rPr>
              <a:t>vừa vừa</a:t>
            </a:r>
            <a:r>
              <a:rPr lang="vi-VN" sz="2800" dirty="0">
                <a:latin typeface="Arial" panose="020B0604020202020204" pitchFamily="34" charset="0"/>
                <a:cs typeface="Arial" panose="020B0604020202020204" pitchFamily="34" charset="0"/>
              </a:rPr>
              <a:t> thôi</a:t>
            </a:r>
            <a:r>
              <a:rPr lang="vi-VN" sz="2800"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a:t>
            </a:r>
            <a:endParaRPr lang="vi-VN" sz="2800" dirty="0">
              <a:latin typeface="Arial" panose="020B0604020202020204" pitchFamily="34" charset="0"/>
              <a:cs typeface="Arial" panose="020B0604020202020204" pitchFamily="34" charset="0"/>
            </a:endParaRPr>
          </a:p>
          <a:p>
            <a:endParaRPr lang="en-US" dirty="0"/>
          </a:p>
        </p:txBody>
      </p:sp>
      <p:sp>
        <p:nvSpPr>
          <p:cNvPr id="3" name="TextBox 2"/>
          <p:cNvSpPr txBox="1"/>
          <p:nvPr/>
        </p:nvSpPr>
        <p:spPr>
          <a:xfrm>
            <a:off x="695400" y="1052736"/>
            <a:ext cx="10009112" cy="1384995"/>
          </a:xfrm>
          <a:prstGeom prst="rect">
            <a:avLst/>
          </a:prstGeom>
          <a:noFill/>
        </p:spPr>
        <p:txBody>
          <a:bodyPr wrap="square" rtlCol="0">
            <a:spAutoFit/>
          </a:bodyPr>
          <a:lstStyle/>
          <a:p>
            <a:pPr marL="400050" indent="-400050">
              <a:buAutoNum type="romanUcPeriod"/>
            </a:pPr>
            <a:r>
              <a:rPr lang="en-US" sz="2800" dirty="0" smtClean="0">
                <a:latin typeface="Times" panose="020B0500000000000000" pitchFamily="34" charset="-93"/>
                <a:ea typeface="Times" panose="020B0500000000000000" pitchFamily="34" charset="-93"/>
                <a:cs typeface="Times" panose="020B0500000000000000" pitchFamily="34" charset="-93"/>
              </a:rPr>
              <a:t>Nhận xét</a:t>
            </a:r>
          </a:p>
          <a:p>
            <a:r>
              <a:rPr lang="en-US" sz="2800" dirty="0" smtClean="0">
                <a:cs typeface="Times New Roman" panose="02020603050405020304" pitchFamily="18" charset="0"/>
              </a:rPr>
              <a:t>Các từ in đậm dưới đây miêu tả đặc điểm của những sự vật, hoạt động, trạng thái ....nào?</a:t>
            </a:r>
          </a:p>
        </p:txBody>
      </p:sp>
    </p:spTree>
    <p:extLst>
      <p:ext uri="{BB962C8B-B14F-4D97-AF65-F5344CB8AC3E}">
        <p14:creationId xmlns:p14="http://schemas.microsoft.com/office/powerpoint/2010/main" val="15621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0698649"/>
              </p:ext>
            </p:extLst>
          </p:nvPr>
        </p:nvGraphicFramePr>
        <p:xfrm>
          <a:off x="839416" y="245262"/>
          <a:ext cx="10585177" cy="6525344"/>
        </p:xfrm>
        <a:graphic>
          <a:graphicData uri="http://schemas.openxmlformats.org/drawingml/2006/table">
            <a:tbl>
              <a:tblPr firstRow="1" firstCol="1" bandRow="1">
                <a:tableStyleId>{5C22544A-7EE6-4342-B048-85BDC9FD1C3A}</a:tableStyleId>
              </a:tblPr>
              <a:tblGrid>
                <a:gridCol w="4320481">
                  <a:extLst>
                    <a:ext uri="{9D8B030D-6E8A-4147-A177-3AD203B41FA5}">
                      <a16:colId xmlns="" xmlns:a16="http://schemas.microsoft.com/office/drawing/2014/main" val="30634230"/>
                    </a:ext>
                  </a:extLst>
                </a:gridCol>
                <a:gridCol w="6264696">
                  <a:extLst>
                    <a:ext uri="{9D8B030D-6E8A-4147-A177-3AD203B41FA5}">
                      <a16:colId xmlns="" xmlns:a16="http://schemas.microsoft.com/office/drawing/2014/main" val="3702274612"/>
                    </a:ext>
                  </a:extLst>
                </a:gridCol>
              </a:tblGrid>
              <a:tr h="1148180">
                <a:tc>
                  <a:txBody>
                    <a:bodyPr/>
                    <a:lstStyle/>
                    <a:p>
                      <a:pPr marL="0" marR="0" algn="just">
                        <a:lnSpc>
                          <a:spcPct val="100000"/>
                        </a:lnSpc>
                        <a:spcBef>
                          <a:spcPts val="0"/>
                        </a:spcBef>
                        <a:spcAft>
                          <a:spcPts val="0"/>
                        </a:spcAft>
                      </a:pP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đậm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00000"/>
                        </a:lnSpc>
                        <a:spcBef>
                          <a:spcPts val="0"/>
                        </a:spcBef>
                        <a:spcAft>
                          <a:spcPts val="0"/>
                        </a:spcAft>
                      </a:pP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 </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 hoạt động</a:t>
                      </a: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trạng</a:t>
                      </a:r>
                      <a:r>
                        <a:rPr lang="nl-NL" sz="3200" baseline="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miêu </a:t>
                      </a:r>
                      <a:r>
                        <a:rPr lang="nl-NL" sz="3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549814251"/>
                  </a:ext>
                </a:extLst>
              </a:tr>
              <a:tr h="5377164">
                <a:tc>
                  <a:txBody>
                    <a:bodyPr/>
                    <a:lstStyle/>
                    <a:p>
                      <a:pPr marL="0" marR="0" algn="just">
                        <a:lnSpc>
                          <a:spcPct val="150000"/>
                        </a:lnSpc>
                        <a:spcBef>
                          <a:spcPts val="0"/>
                        </a:spcBef>
                        <a:spcAft>
                          <a:spcPts val="0"/>
                        </a:spcAft>
                      </a:pP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nl-NL"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150000"/>
                        </a:lnSpc>
                        <a:spcBef>
                          <a:spcPts val="0"/>
                        </a:spcBef>
                        <a:spcAft>
                          <a:spcPts val="0"/>
                        </a:spcAft>
                      </a:pPr>
                      <a:r>
                        <a:rPr lang="nl-NL"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nl-NL" sz="3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459060995"/>
                  </a:ext>
                </a:extLst>
              </a:tr>
            </a:tbl>
          </a:graphicData>
        </a:graphic>
      </p:graphicFrame>
      <p:sp>
        <p:nvSpPr>
          <p:cNvPr id="3" name="TextBox 2"/>
          <p:cNvSpPr txBox="1"/>
          <p:nvPr/>
        </p:nvSpPr>
        <p:spPr>
          <a:xfrm>
            <a:off x="2375810" y="1464471"/>
            <a:ext cx="2160240"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Cũ</a:t>
            </a:r>
            <a:endParaRPr lang="en-US" sz="3600" dirty="0">
              <a:solidFill>
                <a:srgbClr val="FF0000"/>
              </a:solidFill>
              <a:latin typeface="UTM Avo" panose="02040603050506020204" pitchFamily="18" charset="0"/>
            </a:endParaRPr>
          </a:p>
        </p:txBody>
      </p:sp>
      <p:sp>
        <p:nvSpPr>
          <p:cNvPr id="4" name="TextBox 3"/>
          <p:cNvSpPr txBox="1"/>
          <p:nvPr/>
        </p:nvSpPr>
        <p:spPr>
          <a:xfrm>
            <a:off x="7448437" y="1514424"/>
            <a:ext cx="3168352"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Ngôi nhà</a:t>
            </a:r>
            <a:endParaRPr lang="en-US" sz="3600" dirty="0">
              <a:solidFill>
                <a:srgbClr val="FF0000"/>
              </a:solidFill>
              <a:latin typeface="UTM Avo" panose="02040603050506020204" pitchFamily="18" charset="0"/>
            </a:endParaRPr>
          </a:p>
        </p:txBody>
      </p:sp>
      <p:sp>
        <p:nvSpPr>
          <p:cNvPr id="5" name="TextBox 4"/>
          <p:cNvSpPr txBox="1"/>
          <p:nvPr/>
        </p:nvSpPr>
        <p:spPr>
          <a:xfrm>
            <a:off x="2375810" y="2160755"/>
            <a:ext cx="2160240"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Rộng</a:t>
            </a:r>
            <a:endParaRPr lang="en-US" sz="3600" dirty="0">
              <a:solidFill>
                <a:srgbClr val="FF0000"/>
              </a:solidFill>
              <a:latin typeface="UTM Avo" panose="02040603050506020204" pitchFamily="18" charset="0"/>
            </a:endParaRPr>
          </a:p>
        </p:txBody>
      </p:sp>
      <p:sp>
        <p:nvSpPr>
          <p:cNvPr id="6" name="TextBox 5"/>
          <p:cNvSpPr txBox="1"/>
          <p:nvPr/>
        </p:nvSpPr>
        <p:spPr>
          <a:xfrm>
            <a:off x="7448437" y="2185460"/>
            <a:ext cx="3168352"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Khu vườn </a:t>
            </a:r>
            <a:endParaRPr lang="en-US" sz="3600" dirty="0">
              <a:solidFill>
                <a:srgbClr val="FF0000"/>
              </a:solidFill>
              <a:latin typeface="UTM Avo" panose="02040603050506020204" pitchFamily="18" charset="0"/>
            </a:endParaRPr>
          </a:p>
        </p:txBody>
      </p:sp>
      <p:sp>
        <p:nvSpPr>
          <p:cNvPr id="7" name="TextBox 6"/>
          <p:cNvSpPr txBox="1"/>
          <p:nvPr/>
        </p:nvSpPr>
        <p:spPr>
          <a:xfrm>
            <a:off x="2396872" y="2751187"/>
            <a:ext cx="2160240"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Nhỏ</a:t>
            </a:r>
            <a:endParaRPr lang="en-US" sz="3600" dirty="0">
              <a:solidFill>
                <a:srgbClr val="FF0000"/>
              </a:solidFill>
              <a:latin typeface="UTM Avo" panose="02040603050506020204" pitchFamily="18" charset="0"/>
            </a:endParaRPr>
          </a:p>
        </p:txBody>
      </p:sp>
      <p:sp>
        <p:nvSpPr>
          <p:cNvPr id="8" name="TextBox 7"/>
          <p:cNvSpPr txBox="1"/>
          <p:nvPr/>
        </p:nvSpPr>
        <p:spPr>
          <a:xfrm>
            <a:off x="7448437" y="2759859"/>
            <a:ext cx="3168352"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Căn nhà</a:t>
            </a:r>
            <a:endParaRPr lang="en-US" sz="3600" dirty="0">
              <a:solidFill>
                <a:srgbClr val="FF0000"/>
              </a:solidFill>
              <a:latin typeface="UTM Avo" panose="02040603050506020204" pitchFamily="18" charset="0"/>
            </a:endParaRPr>
          </a:p>
        </p:txBody>
      </p:sp>
      <p:sp>
        <p:nvSpPr>
          <p:cNvPr id="9" name="TextBox 8"/>
          <p:cNvSpPr txBox="1"/>
          <p:nvPr/>
        </p:nvSpPr>
        <p:spPr>
          <a:xfrm>
            <a:off x="1892816" y="3274626"/>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Đen bóng</a:t>
            </a:r>
            <a:endParaRPr lang="en-US" sz="3600" dirty="0">
              <a:solidFill>
                <a:srgbClr val="FF0000"/>
              </a:solidFill>
              <a:latin typeface="UTM Avo" panose="02040603050506020204" pitchFamily="18" charset="0"/>
            </a:endParaRPr>
          </a:p>
        </p:txBody>
      </p:sp>
      <p:sp>
        <p:nvSpPr>
          <p:cNvPr id="10" name="TextBox 9"/>
          <p:cNvSpPr txBox="1"/>
          <p:nvPr/>
        </p:nvSpPr>
        <p:spPr>
          <a:xfrm>
            <a:off x="6471564" y="3374957"/>
            <a:ext cx="4691835"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Cột gỗ lim lên nước</a:t>
            </a:r>
            <a:endParaRPr lang="en-US" sz="3600" dirty="0">
              <a:solidFill>
                <a:srgbClr val="FF0000"/>
              </a:solidFill>
              <a:latin typeface="UTM Avo" panose="02040603050506020204" pitchFamily="18" charset="0"/>
            </a:endParaRPr>
          </a:p>
        </p:txBody>
      </p:sp>
      <p:sp>
        <p:nvSpPr>
          <p:cNvPr id="11" name="TextBox 10"/>
          <p:cNvSpPr txBox="1"/>
          <p:nvPr/>
        </p:nvSpPr>
        <p:spPr>
          <a:xfrm>
            <a:off x="1892816" y="3908116"/>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  Mát dịu</a:t>
            </a:r>
            <a:endParaRPr lang="en-US" sz="3600" dirty="0">
              <a:solidFill>
                <a:srgbClr val="FF0000"/>
              </a:solidFill>
              <a:latin typeface="UTM Avo" panose="02040603050506020204" pitchFamily="18" charset="0"/>
            </a:endParaRPr>
          </a:p>
        </p:txBody>
      </p:sp>
      <p:sp>
        <p:nvSpPr>
          <p:cNvPr id="12" name="TextBox 11"/>
          <p:cNvSpPr txBox="1"/>
          <p:nvPr/>
        </p:nvSpPr>
        <p:spPr>
          <a:xfrm>
            <a:off x="7447409" y="3981144"/>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Ngôi nhà</a:t>
            </a:r>
            <a:endParaRPr lang="en-US" sz="3600" dirty="0">
              <a:solidFill>
                <a:srgbClr val="FF0000"/>
              </a:solidFill>
              <a:latin typeface="UTM Avo" panose="02040603050506020204" pitchFamily="18" charset="0"/>
            </a:endParaRPr>
          </a:p>
        </p:txBody>
      </p:sp>
      <p:sp>
        <p:nvSpPr>
          <p:cNvPr id="13" name="TextBox 12"/>
          <p:cNvSpPr txBox="1"/>
          <p:nvPr/>
        </p:nvSpPr>
        <p:spPr>
          <a:xfrm>
            <a:off x="1840178" y="4574290"/>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    Tít mù</a:t>
            </a:r>
            <a:endParaRPr lang="en-US" sz="3600" dirty="0">
              <a:solidFill>
                <a:srgbClr val="FF0000"/>
              </a:solidFill>
              <a:latin typeface="UTM Avo" panose="02040603050506020204" pitchFamily="18" charset="0"/>
            </a:endParaRPr>
          </a:p>
        </p:txBody>
      </p:sp>
      <p:sp>
        <p:nvSpPr>
          <p:cNvPr id="14" name="TextBox 13"/>
          <p:cNvSpPr txBox="1"/>
          <p:nvPr/>
        </p:nvSpPr>
        <p:spPr>
          <a:xfrm>
            <a:off x="5972273" y="4523737"/>
            <a:ext cx="6120680"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Ba anh em đánh nhau</a:t>
            </a:r>
            <a:endParaRPr lang="en-US" sz="3600" dirty="0">
              <a:solidFill>
                <a:srgbClr val="FF0000"/>
              </a:solidFill>
              <a:latin typeface="UTM Avo" panose="02040603050506020204" pitchFamily="18" charset="0"/>
            </a:endParaRPr>
          </a:p>
        </p:txBody>
      </p:sp>
      <p:sp>
        <p:nvSpPr>
          <p:cNvPr id="15" name="TextBox 14"/>
          <p:cNvSpPr txBox="1"/>
          <p:nvPr/>
        </p:nvSpPr>
        <p:spPr>
          <a:xfrm>
            <a:off x="2375810" y="5178555"/>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Lả tả</a:t>
            </a:r>
            <a:endParaRPr lang="en-US" sz="3600" dirty="0">
              <a:solidFill>
                <a:srgbClr val="FF0000"/>
              </a:solidFill>
              <a:latin typeface="UTM Avo" panose="02040603050506020204" pitchFamily="18" charset="0"/>
            </a:endParaRPr>
          </a:p>
        </p:txBody>
      </p:sp>
      <p:sp>
        <p:nvSpPr>
          <p:cNvPr id="16" name="TextBox 15"/>
          <p:cNvSpPr txBox="1"/>
          <p:nvPr/>
        </p:nvSpPr>
        <p:spPr>
          <a:xfrm>
            <a:off x="7447409" y="5060200"/>
            <a:ext cx="6120680"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Lá cây rơi</a:t>
            </a:r>
            <a:endParaRPr lang="en-US" sz="3600" dirty="0">
              <a:solidFill>
                <a:srgbClr val="FF0000"/>
              </a:solidFill>
              <a:latin typeface="UTM Avo" panose="02040603050506020204" pitchFamily="18" charset="0"/>
            </a:endParaRPr>
          </a:p>
        </p:txBody>
      </p:sp>
      <p:sp>
        <p:nvSpPr>
          <p:cNvPr id="17" name="TextBox 16"/>
          <p:cNvSpPr txBox="1"/>
          <p:nvPr/>
        </p:nvSpPr>
        <p:spPr>
          <a:xfrm>
            <a:off x="2538205" y="5658436"/>
            <a:ext cx="2664296"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to</a:t>
            </a:r>
            <a:endParaRPr lang="en-US" sz="3600" dirty="0">
              <a:solidFill>
                <a:srgbClr val="FF0000"/>
              </a:solidFill>
              <a:latin typeface="UTM Avo" panose="02040603050506020204" pitchFamily="18" charset="0"/>
            </a:endParaRPr>
          </a:p>
        </p:txBody>
      </p:sp>
      <p:sp>
        <p:nvSpPr>
          <p:cNvPr id="18" name="TextBox 17"/>
          <p:cNvSpPr txBox="1"/>
          <p:nvPr/>
        </p:nvSpPr>
        <p:spPr>
          <a:xfrm>
            <a:off x="7514575" y="5592237"/>
            <a:ext cx="2488873" cy="646331"/>
          </a:xfrm>
          <a:prstGeom prst="rect">
            <a:avLst/>
          </a:prstGeom>
          <a:noFill/>
        </p:spPr>
        <p:txBody>
          <a:bodyPr wrap="square" rtlCol="0">
            <a:spAutoFit/>
          </a:bodyPr>
          <a:lstStyle/>
          <a:p>
            <a:r>
              <a:rPr lang="en-US" sz="3600" dirty="0" smtClean="0">
                <a:solidFill>
                  <a:srgbClr val="FF0000"/>
                </a:solidFill>
                <a:latin typeface="UTM Avo" panose="02040603050506020204" pitchFamily="18" charset="0"/>
              </a:rPr>
              <a:t>    quát</a:t>
            </a:r>
            <a:endParaRPr lang="en-US" sz="3600" dirty="0">
              <a:solidFill>
                <a:srgbClr val="FF0000"/>
              </a:solidFill>
              <a:latin typeface="UTM Avo" panose="02040603050506020204" pitchFamily="18" charset="0"/>
            </a:endParaRPr>
          </a:p>
        </p:txBody>
      </p:sp>
      <p:sp>
        <p:nvSpPr>
          <p:cNvPr id="19" name="TextBox 18"/>
          <p:cNvSpPr txBox="1"/>
          <p:nvPr/>
        </p:nvSpPr>
        <p:spPr>
          <a:xfrm>
            <a:off x="2123782" y="6185831"/>
            <a:ext cx="2664296" cy="584775"/>
          </a:xfrm>
          <a:prstGeom prst="rect">
            <a:avLst/>
          </a:prstGeom>
          <a:noFill/>
        </p:spPr>
        <p:txBody>
          <a:bodyPr wrap="square" rtlCol="0">
            <a:spAutoFit/>
          </a:bodyPr>
          <a:lstStyle/>
          <a:p>
            <a:r>
              <a:rPr lang="en-US" sz="3200" dirty="0" smtClean="0">
                <a:solidFill>
                  <a:srgbClr val="FF0000"/>
                </a:solidFill>
                <a:latin typeface="UTM Avo" panose="02040603050506020204" pitchFamily="18" charset="0"/>
              </a:rPr>
              <a:t>Vừa vừa</a:t>
            </a:r>
            <a:endParaRPr lang="en-US" sz="3200" dirty="0">
              <a:solidFill>
                <a:srgbClr val="FF0000"/>
              </a:solidFill>
              <a:latin typeface="UTM Avo" panose="02040603050506020204" pitchFamily="18" charset="0"/>
            </a:endParaRPr>
          </a:p>
        </p:txBody>
      </p:sp>
      <p:sp>
        <p:nvSpPr>
          <p:cNvPr id="20" name="TextBox 19"/>
          <p:cNvSpPr txBox="1"/>
          <p:nvPr/>
        </p:nvSpPr>
        <p:spPr>
          <a:xfrm>
            <a:off x="7898495" y="6084501"/>
            <a:ext cx="2488873" cy="646331"/>
          </a:xfrm>
          <a:prstGeom prst="rect">
            <a:avLst/>
          </a:prstGeom>
          <a:noFill/>
        </p:spPr>
        <p:txBody>
          <a:bodyPr wrap="square" rtlCol="0">
            <a:spAutoFit/>
          </a:bodyPr>
          <a:lstStyle/>
          <a:p>
            <a:r>
              <a:rPr lang="en-US" sz="3600" dirty="0">
                <a:solidFill>
                  <a:srgbClr val="FF0000"/>
                </a:solidFill>
                <a:latin typeface="UTM Avo" panose="02040603050506020204" pitchFamily="18" charset="0"/>
              </a:rPr>
              <a:t>n</a:t>
            </a:r>
            <a:r>
              <a:rPr lang="en-US" sz="3600" dirty="0" smtClean="0">
                <a:solidFill>
                  <a:srgbClr val="FF0000"/>
                </a:solidFill>
                <a:latin typeface="UTM Avo" panose="02040603050506020204" pitchFamily="18" charset="0"/>
              </a:rPr>
              <a:t>ghịch</a:t>
            </a:r>
            <a:endParaRPr lang="en-US" sz="3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269940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barn(inVertic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barn(inVertical)">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barn(inVertical)">
                                      <p:cBhvr>
                                        <p:cTn id="92" dur="5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barn(inVertical)">
                                      <p:cBhvr>
                                        <p:cTn id="97" dur="500"/>
                                        <p:tgtEl>
                                          <p:spTgt spid="19"/>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0"/>
                                        </p:tgtEl>
                                        <p:attrNameLst>
                                          <p:attrName>style.visibility</p:attrName>
                                        </p:attrNameLst>
                                      </p:cBhvr>
                                      <p:to>
                                        <p:strVal val="visible"/>
                                      </p:to>
                                    </p:set>
                                    <p:animEffect transition="in" filter="fade">
                                      <p:cBhvr>
                                        <p:cTn id="10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30537891"/>
              </p:ext>
            </p:extLst>
          </p:nvPr>
        </p:nvGraphicFramePr>
        <p:xfrm>
          <a:off x="911423" y="1628800"/>
          <a:ext cx="10153128" cy="3136352"/>
        </p:xfrm>
        <a:graphic>
          <a:graphicData uri="http://schemas.openxmlformats.org/drawingml/2006/table">
            <a:tbl>
              <a:tblPr firstRow="1" firstCol="1" bandRow="1">
                <a:tableStyleId>{5C22544A-7EE6-4342-B048-85BDC9FD1C3A}</a:tableStyleId>
              </a:tblPr>
              <a:tblGrid>
                <a:gridCol w="3384376">
                  <a:extLst>
                    <a:ext uri="{9D8B030D-6E8A-4147-A177-3AD203B41FA5}">
                      <a16:colId xmlns="" xmlns:a16="http://schemas.microsoft.com/office/drawing/2014/main" val="30634230"/>
                    </a:ext>
                  </a:extLst>
                </a:gridCol>
                <a:gridCol w="3240361">
                  <a:extLst>
                    <a:ext uri="{9D8B030D-6E8A-4147-A177-3AD203B41FA5}">
                      <a16:colId xmlns="" xmlns:a16="http://schemas.microsoft.com/office/drawing/2014/main" val="3702274612"/>
                    </a:ext>
                  </a:extLst>
                </a:gridCol>
                <a:gridCol w="3528391">
                  <a:extLst>
                    <a:ext uri="{9D8B030D-6E8A-4147-A177-3AD203B41FA5}">
                      <a16:colId xmlns="" xmlns:a16="http://schemas.microsoft.com/office/drawing/2014/main" val="3252674642"/>
                    </a:ext>
                  </a:extLst>
                </a:gridCol>
              </a:tblGrid>
              <a:tr h="864096">
                <a:tc>
                  <a:txBody>
                    <a:bodyPr/>
                    <a:lstStyle/>
                    <a:p>
                      <a:pPr marL="0" marR="0" algn="just">
                        <a:lnSpc>
                          <a:spcPct val="150000"/>
                        </a:lnSpc>
                        <a:spcBef>
                          <a:spcPts val="0"/>
                        </a:spcBef>
                        <a:spcAft>
                          <a:spcPts val="0"/>
                        </a:spcAft>
                      </a:pPr>
                      <a:r>
                        <a:rPr lang="nl-NL" sz="3200" dirty="0" smtClean="0">
                          <a:solidFill>
                            <a:srgbClr val="FF0000"/>
                          </a:solidFill>
                          <a:effectLst/>
                          <a:latin typeface="Times New Roman" panose="02020603050405020304" pitchFamily="18" charset="0"/>
                          <a:cs typeface="Times New Roman" panose="02020603050405020304" pitchFamily="18" charset="0"/>
                        </a:rPr>
                        <a:t>    Chỉ </a:t>
                      </a:r>
                      <a:r>
                        <a:rPr lang="nl-NL" sz="3200" dirty="0">
                          <a:solidFill>
                            <a:srgbClr val="FF0000"/>
                          </a:solidFill>
                          <a:effectLst/>
                          <a:latin typeface="Times New Roman" panose="02020603050405020304" pitchFamily="18" charset="0"/>
                          <a:cs typeface="Times New Roman" panose="02020603050405020304" pitchFamily="18" charset="0"/>
                        </a:rPr>
                        <a:t>hình dáng</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nl-NL" sz="3200" dirty="0" smtClean="0">
                          <a:solidFill>
                            <a:srgbClr val="FF0000"/>
                          </a:solidFill>
                          <a:effectLst/>
                          <a:latin typeface="Times New Roman" panose="02020603050405020304" pitchFamily="18" charset="0"/>
                          <a:cs typeface="Times New Roman" panose="02020603050405020304" pitchFamily="18" charset="0"/>
                        </a:rPr>
                        <a:t>     Chỉ </a:t>
                      </a:r>
                      <a:r>
                        <a:rPr lang="nl-NL" sz="3200" dirty="0">
                          <a:solidFill>
                            <a:srgbClr val="FF0000"/>
                          </a:solidFill>
                          <a:effectLst/>
                          <a:latin typeface="Times New Roman" panose="02020603050405020304" pitchFamily="18" charset="0"/>
                          <a:cs typeface="Times New Roman" panose="02020603050405020304" pitchFamily="18" charset="0"/>
                        </a:rPr>
                        <a:t>màu sắc</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nl-NL" sz="3200" dirty="0" smtClean="0">
                          <a:solidFill>
                            <a:srgbClr val="FF0000"/>
                          </a:solidFill>
                          <a:effectLst/>
                          <a:latin typeface="Times New Roman" panose="02020603050405020304" pitchFamily="18" charset="0"/>
                          <a:cs typeface="Times New Roman" panose="02020603050405020304" pitchFamily="18" charset="0"/>
                        </a:rPr>
                        <a:t>     Chỉ </a:t>
                      </a:r>
                      <a:r>
                        <a:rPr lang="nl-NL" sz="3200" dirty="0">
                          <a:solidFill>
                            <a:srgbClr val="FF0000"/>
                          </a:solidFill>
                          <a:effectLst/>
                          <a:latin typeface="Times New Roman" panose="02020603050405020304" pitchFamily="18" charset="0"/>
                          <a:cs typeface="Times New Roman" panose="02020603050405020304" pitchFamily="18" charset="0"/>
                        </a:rPr>
                        <a:t>tính chất</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549814251"/>
                  </a:ext>
                </a:extLst>
              </a:tr>
              <a:tr h="2272256">
                <a:tc>
                  <a:txBody>
                    <a:bodyPr/>
                    <a:lstStyle/>
                    <a:p>
                      <a:pPr marL="0" marR="0" algn="just">
                        <a:lnSpc>
                          <a:spcPct val="150000"/>
                        </a:lnSpc>
                        <a:spcBef>
                          <a:spcPts val="0"/>
                        </a:spcBef>
                        <a:spcAft>
                          <a:spcPts val="0"/>
                        </a:spcAft>
                      </a:pP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459060995"/>
                  </a:ext>
                </a:extLst>
              </a:tr>
            </a:tbl>
          </a:graphicData>
        </a:graphic>
      </p:graphicFrame>
      <p:sp>
        <p:nvSpPr>
          <p:cNvPr id="3" name="TextBox 2"/>
          <p:cNvSpPr txBox="1"/>
          <p:nvPr/>
        </p:nvSpPr>
        <p:spPr>
          <a:xfrm>
            <a:off x="623392" y="548680"/>
            <a:ext cx="11568608" cy="523220"/>
          </a:xfrm>
          <a:prstGeom prst="rect">
            <a:avLst/>
          </a:prstGeom>
          <a:noFill/>
        </p:spPr>
        <p:txBody>
          <a:bodyPr wrap="square" rtlCol="0">
            <a:spAutoFit/>
          </a:bodyPr>
          <a:lstStyle/>
          <a:p>
            <a:r>
              <a:rPr lang="en-US" sz="2800" b="1" dirty="0" smtClean="0">
                <a:latin typeface="Times" panose="020B0500000000000000" pitchFamily="34" charset="-93"/>
                <a:ea typeface="Times" panose="020B0500000000000000" pitchFamily="34" charset="-93"/>
                <a:cs typeface="Times" panose="020B0500000000000000" pitchFamily="34" charset="-93"/>
              </a:rPr>
              <a:t>Câu 2: Xếp các từ in đậm ở bài tập 1 vào nhóm thích hợp.</a:t>
            </a:r>
            <a:endParaRPr lang="en-US" sz="2800" b="1" dirty="0">
              <a:latin typeface="Times" panose="020B0500000000000000" pitchFamily="34" charset="-93"/>
              <a:ea typeface="Times" panose="020B0500000000000000" pitchFamily="34" charset="-93"/>
              <a:cs typeface="Times" panose="020B0500000000000000" pitchFamily="34" charset="-93"/>
            </a:endParaRPr>
          </a:p>
        </p:txBody>
      </p:sp>
      <p:sp>
        <p:nvSpPr>
          <p:cNvPr id="4" name="TextBox 3"/>
          <p:cNvSpPr txBox="1"/>
          <p:nvPr/>
        </p:nvSpPr>
        <p:spPr>
          <a:xfrm>
            <a:off x="1199456" y="2996952"/>
            <a:ext cx="2592288" cy="769441"/>
          </a:xfrm>
          <a:prstGeom prst="rect">
            <a:avLst/>
          </a:prstGeom>
          <a:noFill/>
        </p:spPr>
        <p:txBody>
          <a:bodyPr wrap="square" rtlCol="0">
            <a:spAutoFit/>
          </a:bodyPr>
          <a:lstStyle/>
          <a:p>
            <a:r>
              <a:rPr lang="nl-NL" sz="4400" dirty="0">
                <a:solidFill>
                  <a:srgbClr val="7030A0"/>
                </a:solidFill>
                <a:cs typeface="Times New Roman" panose="02020603050405020304" pitchFamily="18" charset="0"/>
              </a:rPr>
              <a:t> nhỏ, rộng</a:t>
            </a:r>
            <a:endParaRPr lang="en-US" sz="4400" dirty="0">
              <a:solidFill>
                <a:srgbClr val="7030A0"/>
              </a:solidFill>
            </a:endParaRPr>
          </a:p>
        </p:txBody>
      </p:sp>
      <p:sp>
        <p:nvSpPr>
          <p:cNvPr id="5" name="TextBox 4"/>
          <p:cNvSpPr txBox="1"/>
          <p:nvPr/>
        </p:nvSpPr>
        <p:spPr>
          <a:xfrm>
            <a:off x="4511824" y="2996952"/>
            <a:ext cx="2592288" cy="769441"/>
          </a:xfrm>
          <a:prstGeom prst="rect">
            <a:avLst/>
          </a:prstGeom>
          <a:noFill/>
        </p:spPr>
        <p:txBody>
          <a:bodyPr wrap="square" rtlCol="0">
            <a:spAutoFit/>
          </a:bodyPr>
          <a:lstStyle/>
          <a:p>
            <a:r>
              <a:rPr lang="nl-NL" sz="4400" b="1" dirty="0">
                <a:cs typeface="Times New Roman" panose="02020603050405020304" pitchFamily="18" charset="0"/>
              </a:rPr>
              <a:t> đen bóng</a:t>
            </a:r>
            <a:endParaRPr lang="en-US" sz="4400" dirty="0">
              <a:solidFill>
                <a:srgbClr val="7030A0"/>
              </a:solidFill>
            </a:endParaRPr>
          </a:p>
        </p:txBody>
      </p:sp>
      <p:sp>
        <p:nvSpPr>
          <p:cNvPr id="6" name="TextBox 5"/>
          <p:cNvSpPr txBox="1"/>
          <p:nvPr/>
        </p:nvSpPr>
        <p:spPr>
          <a:xfrm>
            <a:off x="7824192" y="2293607"/>
            <a:ext cx="3240359" cy="2585323"/>
          </a:xfrm>
          <a:prstGeom prst="rect">
            <a:avLst/>
          </a:prstGeom>
          <a:noFill/>
        </p:spPr>
        <p:txBody>
          <a:bodyPr wrap="square" rtlCol="0">
            <a:spAutoFit/>
          </a:bodyPr>
          <a:lstStyle/>
          <a:p>
            <a:pPr marL="0" marR="0">
              <a:lnSpc>
                <a:spcPct val="150000"/>
              </a:lnSpc>
              <a:spcBef>
                <a:spcPts val="0"/>
              </a:spcBef>
              <a:spcAft>
                <a:spcPts val="0"/>
              </a:spcAft>
            </a:pPr>
            <a:r>
              <a:rPr lang="nl-NL" sz="3600" b="1" dirty="0">
                <a:cs typeface="Times New Roman" panose="02020603050405020304" pitchFamily="18" charset="0"/>
              </a:rPr>
              <a:t>cũ, mát dịu, tít mù, to, lả tả, vừa vừa</a:t>
            </a:r>
            <a:endParaRPr lang="en-US" sz="3600" b="1" dirty="0">
              <a:ea typeface="Times New Roman" panose="02020603050405020304" pitchFamily="18" charset="0"/>
              <a:cs typeface="Times New Roman" panose="02020603050405020304" pitchFamily="18" charset="0"/>
            </a:endParaRPr>
          </a:p>
        </p:txBody>
      </p:sp>
      <p:sp>
        <p:nvSpPr>
          <p:cNvPr id="7" name="TextBox 6"/>
          <p:cNvSpPr txBox="1"/>
          <p:nvPr/>
        </p:nvSpPr>
        <p:spPr>
          <a:xfrm>
            <a:off x="1178799" y="4878930"/>
            <a:ext cx="10369152" cy="923330"/>
          </a:xfrm>
          <a:prstGeom prst="rect">
            <a:avLst/>
          </a:prstGeom>
          <a:noFill/>
        </p:spPr>
        <p:txBody>
          <a:bodyPr wrap="square" rtlCol="0">
            <a:spAutoFit/>
          </a:bodyPr>
          <a:lstStyle/>
          <a:p>
            <a:r>
              <a:rPr lang="nl-NL" sz="3600" b="1" dirty="0">
                <a:solidFill>
                  <a:srgbClr val="FF0000"/>
                </a:solidFill>
                <a:latin typeface="UNI Tap Viet 0" panose="030306020405070D0405" pitchFamily="66" charset="-93"/>
              </a:rPr>
              <a:t>Những từ chỉ hình dáng, màu sắc, tính chất của sự vật, hoạt động, trạng thái gọi là gì?</a:t>
            </a:r>
            <a:endParaRPr lang="en-US" sz="3600" b="1" dirty="0">
              <a:solidFill>
                <a:srgbClr val="FF0000"/>
              </a:solidFill>
              <a:latin typeface="UNI Tap Viet 0" panose="030306020405070D0405" pitchFamily="66" charset="-93"/>
            </a:endParaRPr>
          </a:p>
          <a:p>
            <a:endParaRPr lang="en-US" dirty="0">
              <a:latin typeface="UNI Tap Viet 0" panose="030306020405070D0405" pitchFamily="66" charset="-93"/>
            </a:endParaRPr>
          </a:p>
        </p:txBody>
      </p:sp>
    </p:spTree>
    <p:extLst>
      <p:ext uri="{BB962C8B-B14F-4D97-AF65-F5344CB8AC3E}">
        <p14:creationId xmlns:p14="http://schemas.microsoft.com/office/powerpoint/2010/main" val="397222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7455"/>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3432003D-8E1C-29FC-417E-D35B938FA4F8}"/>
              </a:ext>
            </a:extLst>
          </p:cNvPr>
          <p:cNvSpPr txBox="1"/>
          <p:nvPr/>
        </p:nvSpPr>
        <p:spPr>
          <a:xfrm>
            <a:off x="551384" y="1772816"/>
            <a:ext cx="11233248" cy="2862322"/>
          </a:xfrm>
          <a:prstGeom prst="rect">
            <a:avLst/>
          </a:prstGeom>
          <a:noFill/>
        </p:spPr>
        <p:txBody>
          <a:bodyPr wrap="square">
            <a:spAutoFit/>
          </a:bodyPr>
          <a:lstStyle/>
          <a:p>
            <a:pPr indent="270510" algn="just">
              <a:lnSpc>
                <a:spcPct val="150000"/>
              </a:lnSpc>
            </a:pPr>
            <a:r>
              <a:rPr lang="pt-BR" sz="3200" dirty="0" smtClean="0">
                <a:solidFill>
                  <a:srgbClr val="FF0000"/>
                </a:solidFill>
                <a:effectLst/>
                <a:latin typeface="UNI Tap Viet 0" panose="030306020405070D0405" pitchFamily="66" charset="-93"/>
                <a:ea typeface="Times New Roman" panose="02020603050405020304" pitchFamily="18" charset="0"/>
              </a:rPr>
              <a:t> </a:t>
            </a:r>
            <a:r>
              <a:rPr lang="pt-BR" sz="3200" dirty="0">
                <a:solidFill>
                  <a:srgbClr val="FF0000"/>
                </a:solidFill>
                <a:effectLst/>
                <a:latin typeface="UNI Tap Viet 0" panose="030306020405070D0405" pitchFamily="66" charset="-93"/>
                <a:ea typeface="Times New Roman" panose="02020603050405020304" pitchFamily="18" charset="0"/>
              </a:rPr>
              <a:t>Bài học: </a:t>
            </a:r>
          </a:p>
          <a:p>
            <a:pPr algn="just">
              <a:lnSpc>
                <a:spcPct val="150000"/>
              </a:lnSpc>
            </a:pPr>
            <a:r>
              <a:rPr lang="en-US" sz="4400" dirty="0">
                <a:solidFill>
                  <a:srgbClr val="0000CC"/>
                </a:solidFill>
                <a:latin typeface="UTM Avo" panose="02040603050506020204" pitchFamily="18" charset="0"/>
              </a:rPr>
              <a:t>	</a:t>
            </a:r>
            <a:r>
              <a:rPr lang="en-US" sz="4400" dirty="0" smtClean="0">
                <a:solidFill>
                  <a:srgbClr val="0000CC"/>
                </a:solidFill>
                <a:cs typeface="Times New Roman" panose="02020603050405020304" pitchFamily="18" charset="0"/>
              </a:rPr>
              <a:t>Tính từ là từ chỉ đặc điểm của sự vật, hoạt động, trạng thái, ....</a:t>
            </a:r>
            <a:endParaRPr lang="en-US" sz="3200" dirty="0">
              <a:solidFill>
                <a:srgbClr val="0000CC"/>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48211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3806</TotalTime>
  <Words>497</Words>
  <Application>Microsoft Office PowerPoint</Application>
  <PresentationFormat>Widescreen</PresentationFormat>
  <Paragraphs>61</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Times</vt:lpstr>
      <vt:lpstr>Times New Roman</vt:lpstr>
      <vt:lpstr>UNI Tap Viet 0</vt:lpstr>
      <vt:lpstr>UTM Avo</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XP-PRO-2011</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Microsoft account</cp:lastModifiedBy>
  <cp:revision>251</cp:revision>
  <dcterms:created xsi:type="dcterms:W3CDTF">2013-10-28T09:13:32Z</dcterms:created>
  <dcterms:modified xsi:type="dcterms:W3CDTF">2024-11-26T09:22:38Z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