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59" r:id="rId6"/>
    <p:sldId id="273" r:id="rId7"/>
    <p:sldId id="263" r:id="rId8"/>
    <p:sldId id="274" r:id="rId9"/>
    <p:sldId id="264" r:id="rId10"/>
    <p:sldId id="276" r:id="rId11"/>
    <p:sldId id="278" r:id="rId12"/>
    <p:sldId id="277" r:id="rId13"/>
    <p:sldId id="269" r:id="rId14"/>
    <p:sldId id="272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6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7242" y="3313882"/>
            <a:ext cx="16375421" cy="3494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8000" b="1" spc="400" dirty="0">
                <a:solidFill>
                  <a:srgbClr val="BB5265"/>
                </a:solidFill>
              </a:rPr>
              <a:t>CHÀO MỪNG CÁC EM ĐẾN VỚI BÀI HỌC NGÀY HÔM NAY!</a:t>
            </a:r>
            <a:endParaRPr lang="en-US" sz="8000" b="1" u="none" spc="400" dirty="0">
              <a:solidFill>
                <a:srgbClr val="BB5265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067544">
            <a:off x="-1791653" y="-480016"/>
            <a:ext cx="5266807" cy="38447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120164" y="1022477"/>
            <a:ext cx="1409900" cy="14223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2357"/>
          <a:stretch>
            <a:fillRect/>
          </a:stretch>
        </p:blipFill>
        <p:spPr>
          <a:xfrm rot="-2908495">
            <a:off x="15076799" y="7980143"/>
            <a:ext cx="4136093" cy="2647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r="8415"/>
          <a:stretch>
            <a:fillRect/>
          </a:stretch>
        </p:blipFill>
        <p:spPr>
          <a:xfrm>
            <a:off x="13346878" y="9100071"/>
            <a:ext cx="4955409" cy="1023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002000" y="7734300"/>
            <a:ext cx="823042" cy="8484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8610598" y="2247900"/>
            <a:ext cx="1068707" cy="771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6" t="6189"/>
          <a:stretch>
            <a:fillRect/>
          </a:stretch>
        </p:blipFill>
        <p:spPr>
          <a:xfrm rot="-8480059">
            <a:off x="-1343292" y="7806038"/>
            <a:ext cx="4266407" cy="32397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575243">
            <a:off x="15250399" y="7943671"/>
            <a:ext cx="4444035" cy="324414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24000" y="2857500"/>
            <a:ext cx="15925800" cy="6173882"/>
            <a:chOff x="0" y="0"/>
            <a:chExt cx="2070688" cy="2978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0688" cy="2978539"/>
            </a:xfrm>
            <a:custGeom>
              <a:avLst/>
              <a:gdLst/>
              <a:ahLst/>
              <a:cxnLst/>
              <a:rect l="l" t="t" r="r" b="b"/>
              <a:pathLst>
                <a:path w="2070688" h="2978539">
                  <a:moveTo>
                    <a:pt x="1946228" y="2978539"/>
                  </a:moveTo>
                  <a:lnTo>
                    <a:pt x="124460" y="2978539"/>
                  </a:lnTo>
                  <a:cubicBezTo>
                    <a:pt x="55880" y="2978539"/>
                    <a:pt x="0" y="2922659"/>
                    <a:pt x="0" y="28540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46228" y="0"/>
                  </a:lnTo>
                  <a:cubicBezTo>
                    <a:pt x="2014808" y="0"/>
                    <a:pt x="2070688" y="55880"/>
                    <a:pt x="2070688" y="124460"/>
                  </a:cubicBezTo>
                  <a:lnTo>
                    <a:pt x="2070688" y="2854079"/>
                  </a:lnTo>
                  <a:cubicBezTo>
                    <a:pt x="2070688" y="2922659"/>
                    <a:pt x="2014808" y="2978539"/>
                    <a:pt x="1946228" y="29785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92380" y="2465514"/>
            <a:ext cx="1081512" cy="1091058"/>
          </a:xfrm>
          <a:prstGeom prst="rect">
            <a:avLst/>
          </a:prstGeom>
        </p:spPr>
      </p:pic>
      <p:grpSp>
        <p:nvGrpSpPr>
          <p:cNvPr id="18" name="Group 6"/>
          <p:cNvGrpSpPr/>
          <p:nvPr/>
        </p:nvGrpSpPr>
        <p:grpSpPr>
          <a:xfrm>
            <a:off x="3797202" y="549338"/>
            <a:ext cx="11214899" cy="1433513"/>
            <a:chOff x="0" y="0"/>
            <a:chExt cx="7385826" cy="1195732"/>
          </a:xfrm>
        </p:grpSpPr>
        <p:sp>
          <p:nvSpPr>
            <p:cNvPr id="19" name="Freeform 7"/>
            <p:cNvSpPr/>
            <p:nvPr/>
          </p:nvSpPr>
          <p:spPr>
            <a:xfrm>
              <a:off x="0" y="0"/>
              <a:ext cx="7387096" cy="1195732"/>
            </a:xfrm>
            <a:custGeom>
              <a:avLst/>
              <a:gdLst/>
              <a:ahLst/>
              <a:cxnLst/>
              <a:rect l="l" t="t" r="r" b="b"/>
              <a:pathLst>
                <a:path w="7387096" h="1195732">
                  <a:moveTo>
                    <a:pt x="6833376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6833376" y="0"/>
                  </a:lnTo>
                  <a:cubicBezTo>
                    <a:pt x="7139446" y="0"/>
                    <a:pt x="7387096" y="267705"/>
                    <a:pt x="7387096" y="598561"/>
                  </a:cubicBezTo>
                  <a:cubicBezTo>
                    <a:pt x="7385826" y="928044"/>
                    <a:pt x="7138176" y="1195732"/>
                    <a:pt x="6833376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20" name="TextBox 16"/>
          <p:cNvSpPr txBox="1"/>
          <p:nvPr/>
        </p:nvSpPr>
        <p:spPr>
          <a:xfrm>
            <a:off x="7073410" y="647700"/>
            <a:ext cx="46624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u="none" dirty="0">
              <a:solidFill>
                <a:srgbClr val="8615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0079" y="3208604"/>
            <a:ext cx="4152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7" y="4158879"/>
            <a:ext cx="5317309" cy="4038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65246" y="3916021"/>
            <a:ext cx="92242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vi-VN" sz="3200" b="1" dirty="0">
                <a:ea typeface="Arial" panose="020B0604020202020204" pitchFamily="34" charset="0"/>
                <a:cs typeface="Times New Roman" panose="02020603050405020304" pitchFamily="18" charset="0"/>
              </a:rPr>
              <a:t>Nét 3: </a:t>
            </a:r>
            <a:r>
              <a:rPr lang="vi-VN" sz="3200" dirty="0">
                <a:ea typeface="Arial" panose="020B0604020202020204" pitchFamily="34" charset="0"/>
                <a:cs typeface="Times New Roman" panose="02020603050405020304" pitchFamily="18" charset="0"/>
              </a:rPr>
              <a:t>Đặt bút tại giao điểm đường kẻ ngang 5 và đường kẻ dọc 5, vòng bút viết nét cong bé, đưa bút hơi thẳng xuống quãng giữa của chữ để tạo nét thắt nhỏ ở giữa; tiếp theo, viết nét móc ngược phải. Điểm dừng bút là giao điểm giữa đường kẻ ngang 2 và đường kẻ dọc 6</a:t>
            </a:r>
            <a:r>
              <a:rPr lang="en-US" sz="3200" dirty="0"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556" t="6189"/>
          <a:stretch>
            <a:fillRect/>
          </a:stretch>
        </p:blipFill>
        <p:spPr>
          <a:xfrm rot="-8480059">
            <a:off x="-1343292" y="7806038"/>
            <a:ext cx="4266407" cy="323979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24000" y="2171700"/>
            <a:ext cx="15925800" cy="7543800"/>
            <a:chOff x="0" y="0"/>
            <a:chExt cx="2070688" cy="2978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0688" cy="2978539"/>
            </a:xfrm>
            <a:custGeom>
              <a:avLst/>
              <a:gdLst/>
              <a:ahLst/>
              <a:cxnLst/>
              <a:rect l="l" t="t" r="r" b="b"/>
              <a:pathLst>
                <a:path w="2070688" h="2978539">
                  <a:moveTo>
                    <a:pt x="1946228" y="2978539"/>
                  </a:moveTo>
                  <a:lnTo>
                    <a:pt x="124460" y="2978539"/>
                  </a:lnTo>
                  <a:cubicBezTo>
                    <a:pt x="55880" y="2978539"/>
                    <a:pt x="0" y="2922659"/>
                    <a:pt x="0" y="28540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46228" y="0"/>
                  </a:lnTo>
                  <a:cubicBezTo>
                    <a:pt x="2014808" y="0"/>
                    <a:pt x="2070688" y="55880"/>
                    <a:pt x="2070688" y="124460"/>
                  </a:cubicBezTo>
                  <a:lnTo>
                    <a:pt x="2070688" y="2854079"/>
                  </a:lnTo>
                  <a:cubicBezTo>
                    <a:pt x="2070688" y="2922659"/>
                    <a:pt x="2014808" y="2978539"/>
                    <a:pt x="1946228" y="29785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3000" y="1794939"/>
            <a:ext cx="1081512" cy="1091058"/>
          </a:xfrm>
          <a:prstGeom prst="rect">
            <a:avLst/>
          </a:prstGeom>
        </p:spPr>
      </p:pic>
      <p:grpSp>
        <p:nvGrpSpPr>
          <p:cNvPr id="18" name="Group 6"/>
          <p:cNvGrpSpPr/>
          <p:nvPr/>
        </p:nvGrpSpPr>
        <p:grpSpPr>
          <a:xfrm>
            <a:off x="3797201" y="322183"/>
            <a:ext cx="11214899" cy="1433513"/>
            <a:chOff x="0" y="0"/>
            <a:chExt cx="7385826" cy="1195732"/>
          </a:xfrm>
        </p:grpSpPr>
        <p:sp>
          <p:nvSpPr>
            <p:cNvPr id="19" name="Freeform 7"/>
            <p:cNvSpPr/>
            <p:nvPr/>
          </p:nvSpPr>
          <p:spPr>
            <a:xfrm>
              <a:off x="0" y="0"/>
              <a:ext cx="7387096" cy="1195732"/>
            </a:xfrm>
            <a:custGeom>
              <a:avLst/>
              <a:gdLst/>
              <a:ahLst/>
              <a:cxnLst/>
              <a:rect l="l" t="t" r="r" b="b"/>
              <a:pathLst>
                <a:path w="7387096" h="1195732">
                  <a:moveTo>
                    <a:pt x="6833376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6833376" y="0"/>
                  </a:lnTo>
                  <a:cubicBezTo>
                    <a:pt x="7139446" y="0"/>
                    <a:pt x="7387096" y="267705"/>
                    <a:pt x="7387096" y="598561"/>
                  </a:cubicBezTo>
                  <a:cubicBezTo>
                    <a:pt x="7385826" y="928044"/>
                    <a:pt x="7138176" y="1195732"/>
                    <a:pt x="6833376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20" name="TextBox 16"/>
          <p:cNvSpPr txBox="1"/>
          <p:nvPr/>
        </p:nvSpPr>
        <p:spPr>
          <a:xfrm>
            <a:off x="7074372" y="448611"/>
            <a:ext cx="46624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u="none" dirty="0">
              <a:solidFill>
                <a:srgbClr val="8615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05512" y="2465514"/>
            <a:ext cx="4152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575243">
            <a:off x="15227782" y="8093427"/>
            <a:ext cx="4444035" cy="3244146"/>
          </a:xfrm>
          <a:prstGeom prst="rect">
            <a:avLst/>
          </a:prstGeom>
        </p:spPr>
      </p:pic>
      <p:pic>
        <p:nvPicPr>
          <p:cNvPr id="4" name="l235L6AO2edsZue1N3ueP5bomOSDMDwr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57213" y="3530051"/>
            <a:ext cx="12496800" cy="546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8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6" t="6189"/>
          <a:stretch>
            <a:fillRect/>
          </a:stretch>
        </p:blipFill>
        <p:spPr>
          <a:xfrm rot="-8480059">
            <a:off x="-1343292" y="7806038"/>
            <a:ext cx="4266407" cy="32397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575243">
            <a:off x="15250399" y="7943671"/>
            <a:ext cx="4444035" cy="324414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24000" y="2857500"/>
            <a:ext cx="15925800" cy="6173882"/>
            <a:chOff x="0" y="0"/>
            <a:chExt cx="2070688" cy="2978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0688" cy="2978539"/>
            </a:xfrm>
            <a:custGeom>
              <a:avLst/>
              <a:gdLst/>
              <a:ahLst/>
              <a:cxnLst/>
              <a:rect l="l" t="t" r="r" b="b"/>
              <a:pathLst>
                <a:path w="2070688" h="2978539">
                  <a:moveTo>
                    <a:pt x="1946228" y="2978539"/>
                  </a:moveTo>
                  <a:lnTo>
                    <a:pt x="124460" y="2978539"/>
                  </a:lnTo>
                  <a:cubicBezTo>
                    <a:pt x="55880" y="2978539"/>
                    <a:pt x="0" y="2922659"/>
                    <a:pt x="0" y="28540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46228" y="0"/>
                  </a:lnTo>
                  <a:cubicBezTo>
                    <a:pt x="2014808" y="0"/>
                    <a:pt x="2070688" y="55880"/>
                    <a:pt x="2070688" y="124460"/>
                  </a:cubicBezTo>
                  <a:lnTo>
                    <a:pt x="2070688" y="2854079"/>
                  </a:lnTo>
                  <a:cubicBezTo>
                    <a:pt x="2070688" y="2922659"/>
                    <a:pt x="2014808" y="2978539"/>
                    <a:pt x="1946228" y="29785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92380" y="2465514"/>
            <a:ext cx="1081512" cy="1091058"/>
          </a:xfrm>
          <a:prstGeom prst="rect">
            <a:avLst/>
          </a:prstGeom>
        </p:spPr>
      </p:pic>
      <p:grpSp>
        <p:nvGrpSpPr>
          <p:cNvPr id="18" name="Group 6"/>
          <p:cNvGrpSpPr/>
          <p:nvPr/>
        </p:nvGrpSpPr>
        <p:grpSpPr>
          <a:xfrm>
            <a:off x="3797202" y="549338"/>
            <a:ext cx="11214899" cy="1433513"/>
            <a:chOff x="0" y="0"/>
            <a:chExt cx="7385826" cy="1195732"/>
          </a:xfrm>
        </p:grpSpPr>
        <p:sp>
          <p:nvSpPr>
            <p:cNvPr id="19" name="Freeform 7"/>
            <p:cNvSpPr/>
            <p:nvPr/>
          </p:nvSpPr>
          <p:spPr>
            <a:xfrm>
              <a:off x="0" y="0"/>
              <a:ext cx="7387096" cy="1195732"/>
            </a:xfrm>
            <a:custGeom>
              <a:avLst/>
              <a:gdLst/>
              <a:ahLst/>
              <a:cxnLst/>
              <a:rect l="l" t="t" r="r" b="b"/>
              <a:pathLst>
                <a:path w="7387096" h="1195732">
                  <a:moveTo>
                    <a:pt x="6833376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6833376" y="0"/>
                  </a:lnTo>
                  <a:cubicBezTo>
                    <a:pt x="7139446" y="0"/>
                    <a:pt x="7387096" y="267705"/>
                    <a:pt x="7387096" y="598561"/>
                  </a:cubicBezTo>
                  <a:cubicBezTo>
                    <a:pt x="7385826" y="928044"/>
                    <a:pt x="7138176" y="1195732"/>
                    <a:pt x="6833376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20" name="TextBox 16"/>
          <p:cNvSpPr txBox="1"/>
          <p:nvPr/>
        </p:nvSpPr>
        <p:spPr>
          <a:xfrm>
            <a:off x="7073410" y="647700"/>
            <a:ext cx="46624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u="none" dirty="0">
              <a:solidFill>
                <a:srgbClr val="8615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3289705"/>
            <a:ext cx="4152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6300" y="4447226"/>
            <a:ext cx="9601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Khiêm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tốn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536138" y="5830601"/>
            <a:ext cx="1066800" cy="7620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97202" y="5873047"/>
            <a:ext cx="1239153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800" dirty="0">
                <a:solidFill>
                  <a:srgbClr val="000000"/>
                </a:solidFill>
                <a:ea typeface="PMingLiU"/>
              </a:rPr>
              <a:t>Đây là một trong 5 điều Bác Hồ dạy thiếu niên, nhi đồng.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6219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6" t="6189"/>
          <a:stretch>
            <a:fillRect/>
          </a:stretch>
        </p:blipFill>
        <p:spPr>
          <a:xfrm rot="-8480059">
            <a:off x="15126096" y="-733160"/>
            <a:ext cx="4266407" cy="32397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76208" y="2004016"/>
            <a:ext cx="14935581" cy="6471883"/>
            <a:chOff x="0" y="0"/>
            <a:chExt cx="5706310" cy="10664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06311" cy="1066414"/>
            </a:xfrm>
            <a:custGeom>
              <a:avLst/>
              <a:gdLst/>
              <a:ahLst/>
              <a:cxnLst/>
              <a:rect l="l" t="t" r="r" b="b"/>
              <a:pathLst>
                <a:path w="5706311" h="1066414">
                  <a:moveTo>
                    <a:pt x="5581850" y="1066414"/>
                  </a:moveTo>
                  <a:lnTo>
                    <a:pt x="124460" y="1066414"/>
                  </a:lnTo>
                  <a:cubicBezTo>
                    <a:pt x="55880" y="1066414"/>
                    <a:pt x="0" y="1010534"/>
                    <a:pt x="0" y="9419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581850" y="0"/>
                  </a:lnTo>
                  <a:cubicBezTo>
                    <a:pt x="5650431" y="0"/>
                    <a:pt x="5706311" y="55880"/>
                    <a:pt x="5706311" y="124460"/>
                  </a:cubicBezTo>
                  <a:lnTo>
                    <a:pt x="5706311" y="941954"/>
                  </a:lnTo>
                  <a:cubicBezTo>
                    <a:pt x="5706311" y="1010534"/>
                    <a:pt x="5650431" y="1066414"/>
                    <a:pt x="5581850" y="10664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495800" y="1051516"/>
            <a:ext cx="9374535" cy="1905000"/>
            <a:chOff x="0" y="0"/>
            <a:chExt cx="6149410" cy="11957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49410" cy="1195732"/>
            </a:xfrm>
            <a:custGeom>
              <a:avLst/>
              <a:gdLst/>
              <a:ahLst/>
              <a:cxnLst/>
              <a:rect l="l" t="t" r="r" b="b"/>
              <a:pathLst>
                <a:path w="6149410" h="1195732">
                  <a:moveTo>
                    <a:pt x="5595690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5595690" y="0"/>
                  </a:lnTo>
                  <a:cubicBezTo>
                    <a:pt x="5901760" y="0"/>
                    <a:pt x="6149410" y="267705"/>
                    <a:pt x="6149410" y="598561"/>
                  </a:cubicBezTo>
                  <a:cubicBezTo>
                    <a:pt x="6148140" y="928044"/>
                    <a:pt x="5900490" y="1195732"/>
                    <a:pt x="5595690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185605" y="2042116"/>
            <a:ext cx="8045697" cy="494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00"/>
              </a:lnSpc>
              <a:spcBef>
                <a:spcPct val="0"/>
              </a:spcBef>
            </a:pPr>
            <a:r>
              <a:rPr lang="en-US" sz="6400" b="1" spc="160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46297" t="2990" b="25329"/>
          <a:stretch>
            <a:fillRect/>
          </a:stretch>
        </p:blipFill>
        <p:spPr>
          <a:xfrm rot="-5400000">
            <a:off x="416670" y="7194337"/>
            <a:ext cx="2675993" cy="35093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9960"/>
          <a:stretch>
            <a:fillRect/>
          </a:stretch>
        </p:blipFill>
        <p:spPr>
          <a:xfrm>
            <a:off x="1336531" y="9073894"/>
            <a:ext cx="4179830" cy="1213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6531" y="1028700"/>
            <a:ext cx="946057" cy="97531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91001" y="8356379"/>
            <a:ext cx="1174878" cy="1185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7242" y="3313882"/>
            <a:ext cx="16375421" cy="3494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8000" b="1" spc="400" dirty="0">
                <a:solidFill>
                  <a:srgbClr val="BB5265"/>
                </a:solidFill>
              </a:rPr>
              <a:t>HẸN GẶP LẠI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8000" b="1" spc="400" dirty="0">
                <a:solidFill>
                  <a:srgbClr val="BB5265"/>
                </a:solidFill>
              </a:rPr>
              <a:t>TRONG BÀI HỌC SAU!</a:t>
            </a:r>
            <a:endParaRPr lang="en-US" sz="8000" b="1" u="none" spc="400" dirty="0">
              <a:solidFill>
                <a:srgbClr val="BB5265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067544">
            <a:off x="-1791653" y="-480016"/>
            <a:ext cx="5266807" cy="38447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120164" y="1022477"/>
            <a:ext cx="1409900" cy="14223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2357"/>
          <a:stretch>
            <a:fillRect/>
          </a:stretch>
        </p:blipFill>
        <p:spPr>
          <a:xfrm rot="-2908495">
            <a:off x="15076799" y="7980143"/>
            <a:ext cx="4136093" cy="2647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r="8415"/>
          <a:stretch>
            <a:fillRect/>
          </a:stretch>
        </p:blipFill>
        <p:spPr>
          <a:xfrm>
            <a:off x="13346878" y="9100071"/>
            <a:ext cx="4955409" cy="1023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002000" y="7734300"/>
            <a:ext cx="823042" cy="8484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8610598" y="2247900"/>
            <a:ext cx="1068707" cy="77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600" y="5182232"/>
            <a:ext cx="17678400" cy="1771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600" b="1" dirty="0">
                <a:solidFill>
                  <a:srgbClr val="BB5265"/>
                </a:solidFill>
              </a:rPr>
              <a:t>ÔNG VÀ CHÁU – CHỮ HOA K</a:t>
            </a:r>
            <a:endParaRPr lang="en-US" sz="8600" b="1" dirty="0">
              <a:solidFill>
                <a:srgbClr val="BB5265"/>
              </a:solidFill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724917" y="1917172"/>
            <a:ext cx="9030854" cy="1030840"/>
            <a:chOff x="-634" y="42478"/>
            <a:chExt cx="11040117" cy="1195732"/>
          </a:xfrm>
        </p:grpSpPr>
        <p:sp>
          <p:nvSpPr>
            <p:cNvPr id="4" name="Freeform 4"/>
            <p:cNvSpPr/>
            <p:nvPr/>
          </p:nvSpPr>
          <p:spPr>
            <a:xfrm>
              <a:off x="-634" y="42478"/>
              <a:ext cx="11040117" cy="1195732"/>
            </a:xfrm>
            <a:custGeom>
              <a:avLst/>
              <a:gdLst/>
              <a:ahLst/>
              <a:cxnLst/>
              <a:rect l="l" t="t" r="r" b="b"/>
              <a:pathLst>
                <a:path w="11040117" h="1195732">
                  <a:moveTo>
                    <a:pt x="10486397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10486397" y="0"/>
                  </a:lnTo>
                  <a:cubicBezTo>
                    <a:pt x="10792467" y="0"/>
                    <a:pt x="11040117" y="267705"/>
                    <a:pt x="11040117" y="598561"/>
                  </a:cubicBezTo>
                  <a:cubicBezTo>
                    <a:pt x="11038847" y="928044"/>
                    <a:pt x="10791197" y="1195732"/>
                    <a:pt x="10486397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921056" y="2376719"/>
            <a:ext cx="10638577" cy="621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vi-VN" sz="7200" spc="216" dirty="0">
                <a:solidFill>
                  <a:srgbClr val="861524"/>
                </a:solidFill>
              </a:rPr>
              <a:t>Bài 12</a:t>
            </a:r>
            <a:endParaRPr lang="en-US" sz="7200" spc="216" dirty="0">
              <a:solidFill>
                <a:srgbClr val="861524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892" b="44845"/>
          <a:stretch>
            <a:fillRect/>
          </a:stretch>
        </p:blipFill>
        <p:spPr>
          <a:xfrm>
            <a:off x="0" y="8548081"/>
            <a:ext cx="4572000" cy="17389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8175404"/>
            <a:ext cx="1326546" cy="13382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60919" y="8429976"/>
            <a:ext cx="1075732" cy="11090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5892" r="6901"/>
          <a:stretch>
            <a:fillRect/>
          </a:stretch>
        </p:blipFill>
        <p:spPr>
          <a:xfrm rot="-10800000">
            <a:off x="0" y="0"/>
            <a:ext cx="6662513" cy="11319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10744"/>
          <a:stretch>
            <a:fillRect/>
          </a:stretch>
        </p:blipFill>
        <p:spPr>
          <a:xfrm rot="-10800000">
            <a:off x="595908" y="565983"/>
            <a:ext cx="5700360" cy="8941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 l="1453" r="15934" b="68653"/>
          <a:stretch>
            <a:fillRect/>
          </a:stretch>
        </p:blipFill>
        <p:spPr>
          <a:xfrm>
            <a:off x="10565481" y="8429976"/>
            <a:ext cx="7722519" cy="18570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668646" y="7855754"/>
            <a:ext cx="671557" cy="692327"/>
          </a:xfrm>
          <a:prstGeom prst="rect">
            <a:avLst/>
          </a:prstGeom>
        </p:spPr>
      </p:pic>
      <p:sp>
        <p:nvSpPr>
          <p:cNvPr id="15" name="TextBox 5"/>
          <p:cNvSpPr txBox="1"/>
          <p:nvPr/>
        </p:nvSpPr>
        <p:spPr>
          <a:xfrm>
            <a:off x="3161772" y="4211208"/>
            <a:ext cx="12157144" cy="595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vi-VN" sz="6400" b="1" i="1" spc="216" dirty="0">
                <a:solidFill>
                  <a:srgbClr val="861524"/>
                </a:solidFill>
              </a:rPr>
              <a:t>Bài viết 1 – Chính tả, tập viết</a:t>
            </a:r>
            <a:endParaRPr lang="en-US" sz="6400" b="1" i="1" spc="216" dirty="0">
              <a:solidFill>
                <a:srgbClr val="861524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29000"/>
          </a:blip>
          <a:srcRect l="21975" b="35237"/>
          <a:stretch>
            <a:fillRect/>
          </a:stretch>
        </p:blipFill>
        <p:spPr>
          <a:xfrm>
            <a:off x="0" y="7843069"/>
            <a:ext cx="3200400" cy="244393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99104" y="266700"/>
            <a:ext cx="14288696" cy="1878559"/>
            <a:chOff x="0" y="0"/>
            <a:chExt cx="7385826" cy="11957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87096" cy="1195732"/>
            </a:xfrm>
            <a:custGeom>
              <a:avLst/>
              <a:gdLst/>
              <a:ahLst/>
              <a:cxnLst/>
              <a:rect l="l" t="t" r="r" b="b"/>
              <a:pathLst>
                <a:path w="7387096" h="1195732">
                  <a:moveTo>
                    <a:pt x="6833376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6833376" y="0"/>
                  </a:lnTo>
                  <a:cubicBezTo>
                    <a:pt x="7139446" y="0"/>
                    <a:pt x="7387096" y="267705"/>
                    <a:pt x="7387096" y="598561"/>
                  </a:cubicBezTo>
                  <a:cubicBezTo>
                    <a:pt x="7385826" y="928044"/>
                    <a:pt x="7138176" y="1195732"/>
                    <a:pt x="6833376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1453" r="15934" b="68653"/>
          <a:stretch>
            <a:fillRect/>
          </a:stretch>
        </p:blipFill>
        <p:spPr>
          <a:xfrm>
            <a:off x="10565481" y="8429976"/>
            <a:ext cx="7722519" cy="18570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b="12923"/>
          <a:stretch>
            <a:fillRect/>
          </a:stretch>
        </p:blipFill>
        <p:spPr>
          <a:xfrm>
            <a:off x="0" y="0"/>
            <a:ext cx="2399103" cy="202202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758289" y="1100435"/>
            <a:ext cx="957278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4800" b="1" i="1" spc="179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spc="179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i="1" spc="179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b="1" i="1" spc="179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spc="179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ÔNG VÀ CHÁU</a:t>
            </a:r>
            <a:endParaRPr lang="en-US" sz="4800" b="1" i="1" u="none" spc="179" dirty="0">
              <a:solidFill>
                <a:srgbClr val="8615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51" y="3314699"/>
            <a:ext cx="6024306" cy="5057322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194957" y="7802727"/>
            <a:ext cx="990600" cy="11385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48671" y="2193679"/>
            <a:ext cx="5714837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5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5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5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vỗ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75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>
              <a:lnSpc>
                <a:spcPct val="175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75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75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5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r">
              <a:lnSpc>
                <a:spcPct val="175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PHẠM CÚC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6297" t="2990" b="25329"/>
          <a:stretch>
            <a:fillRect/>
          </a:stretch>
        </p:blipFill>
        <p:spPr>
          <a:xfrm rot="-5400000">
            <a:off x="15195337" y="7194337"/>
            <a:ext cx="2675993" cy="350933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9960"/>
          <a:stretch>
            <a:fillRect/>
          </a:stretch>
        </p:blipFill>
        <p:spPr>
          <a:xfrm flipH="1">
            <a:off x="11918654" y="9073894"/>
            <a:ext cx="4179830" cy="12131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 l="18140" t="52369" r="11307"/>
          <a:stretch>
            <a:fillRect/>
          </a:stretch>
        </p:blipFill>
        <p:spPr>
          <a:xfrm>
            <a:off x="0" y="0"/>
            <a:ext cx="5503271" cy="17043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 t="14233" r="45191"/>
          <a:stretch>
            <a:fillRect/>
          </a:stretch>
        </p:blipFill>
        <p:spPr>
          <a:xfrm>
            <a:off x="-12331" y="0"/>
            <a:ext cx="1228113" cy="2781880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>
          <a:xfrm>
            <a:off x="4114800" y="1390940"/>
            <a:ext cx="10515600" cy="2497546"/>
          </a:xfrm>
          <a:prstGeom prst="wedgeRoundRectCallout">
            <a:avLst>
              <a:gd name="adj1" fmla="val -44450"/>
              <a:gd name="adj2" fmla="val 81375"/>
              <a:gd name="adj3" fmla="val 16667"/>
            </a:avLst>
          </a:prstGeom>
          <a:solidFill>
            <a:srgbClr val="F7E67D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707039" y="5305208"/>
            <a:ext cx="10383484" cy="2362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chemeClr val="tx1"/>
                </a:solidFill>
              </a:rPr>
              <a:t>Bài thơ thể hiện tình cảm của ông dành cho cháu.</a:t>
            </a:r>
            <a:endParaRPr lang="en-US" sz="3500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1" t="3038" r="13180" b="4551"/>
          <a:stretch/>
        </p:blipFill>
        <p:spPr>
          <a:xfrm>
            <a:off x="685800" y="3916350"/>
            <a:ext cx="45720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1" t="33702" r="28634"/>
          <a:stretch>
            <a:fillRect/>
          </a:stretch>
        </p:blipFill>
        <p:spPr>
          <a:xfrm rot="-5400000">
            <a:off x="2202486" y="6433821"/>
            <a:ext cx="1650692" cy="60556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23" t="77532" r="4960" b="7553"/>
          <a:stretch>
            <a:fillRect/>
          </a:stretch>
        </p:blipFill>
        <p:spPr>
          <a:xfrm rot="-10800000">
            <a:off x="3668203" y="9009210"/>
            <a:ext cx="14619797" cy="12777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89921" y="8489624"/>
            <a:ext cx="942867" cy="972028"/>
          </a:xfrm>
          <a:prstGeom prst="rect">
            <a:avLst/>
          </a:prstGeom>
        </p:spPr>
      </p:pic>
      <p:grpSp>
        <p:nvGrpSpPr>
          <p:cNvPr id="20" name="Group 6"/>
          <p:cNvGrpSpPr/>
          <p:nvPr/>
        </p:nvGrpSpPr>
        <p:grpSpPr>
          <a:xfrm>
            <a:off x="2258115" y="471497"/>
            <a:ext cx="14288696" cy="2081203"/>
            <a:chOff x="0" y="0"/>
            <a:chExt cx="7385826" cy="1195732"/>
          </a:xfrm>
        </p:grpSpPr>
        <p:sp>
          <p:nvSpPr>
            <p:cNvPr id="21" name="Freeform 7"/>
            <p:cNvSpPr/>
            <p:nvPr/>
          </p:nvSpPr>
          <p:spPr>
            <a:xfrm>
              <a:off x="0" y="0"/>
              <a:ext cx="7387096" cy="1195732"/>
            </a:xfrm>
            <a:custGeom>
              <a:avLst/>
              <a:gdLst/>
              <a:ahLst/>
              <a:cxnLst/>
              <a:rect l="l" t="t" r="r" b="b"/>
              <a:pathLst>
                <a:path w="7387096" h="1195732">
                  <a:moveTo>
                    <a:pt x="6833376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6833376" y="0"/>
                  </a:lnTo>
                  <a:cubicBezTo>
                    <a:pt x="7139446" y="0"/>
                    <a:pt x="7387096" y="267705"/>
                    <a:pt x="7387096" y="598561"/>
                  </a:cubicBezTo>
                  <a:cubicBezTo>
                    <a:pt x="7385826" y="928044"/>
                    <a:pt x="7138176" y="1195732"/>
                    <a:pt x="6833376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22" name="TextBox 16"/>
          <p:cNvSpPr txBox="1"/>
          <p:nvPr/>
        </p:nvSpPr>
        <p:spPr>
          <a:xfrm>
            <a:off x="3261355" y="419100"/>
            <a:ext cx="1228467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i="1" u="none" dirty="0">
              <a:solidFill>
                <a:srgbClr val="8615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/>
          <a:stretch/>
        </p:blipFill>
        <p:spPr>
          <a:xfrm>
            <a:off x="11658600" y="3821472"/>
            <a:ext cx="5962650" cy="46681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05000" y="2870198"/>
            <a:ext cx="8920701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vơi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uyện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  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uyện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NINH ĐỨC HẬU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27832" y="5829300"/>
            <a:ext cx="704956" cy="704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27832" y="6819900"/>
            <a:ext cx="704956" cy="704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39000" y="5850073"/>
            <a:ext cx="704956" cy="704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915400" y="5857256"/>
            <a:ext cx="704956" cy="704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895600" y="5829300"/>
            <a:ext cx="837188" cy="704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39000" y="5850073"/>
            <a:ext cx="704956" cy="704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915400" y="5857256"/>
            <a:ext cx="704956" cy="704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95600" y="6820961"/>
            <a:ext cx="837188" cy="704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1" t="33702" r="28634"/>
          <a:stretch>
            <a:fillRect/>
          </a:stretch>
        </p:blipFill>
        <p:spPr>
          <a:xfrm rot="-5400000">
            <a:off x="2202486" y="6433821"/>
            <a:ext cx="1650692" cy="60556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23" t="77532" r="4960" b="7553"/>
          <a:stretch>
            <a:fillRect/>
          </a:stretch>
        </p:blipFill>
        <p:spPr>
          <a:xfrm rot="-10800000">
            <a:off x="3668203" y="9009210"/>
            <a:ext cx="14619797" cy="12777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89921" y="8489624"/>
            <a:ext cx="942867" cy="972028"/>
          </a:xfrm>
          <a:prstGeom prst="rect">
            <a:avLst/>
          </a:prstGeom>
        </p:spPr>
      </p:pic>
      <p:grpSp>
        <p:nvGrpSpPr>
          <p:cNvPr id="20" name="Group 6"/>
          <p:cNvGrpSpPr/>
          <p:nvPr/>
        </p:nvGrpSpPr>
        <p:grpSpPr>
          <a:xfrm>
            <a:off x="2258115" y="471497"/>
            <a:ext cx="14288696" cy="2081203"/>
            <a:chOff x="0" y="0"/>
            <a:chExt cx="7385826" cy="1195732"/>
          </a:xfrm>
        </p:grpSpPr>
        <p:sp>
          <p:nvSpPr>
            <p:cNvPr id="21" name="Freeform 7"/>
            <p:cNvSpPr/>
            <p:nvPr/>
          </p:nvSpPr>
          <p:spPr>
            <a:xfrm>
              <a:off x="0" y="0"/>
              <a:ext cx="7387096" cy="1195732"/>
            </a:xfrm>
            <a:custGeom>
              <a:avLst/>
              <a:gdLst/>
              <a:ahLst/>
              <a:cxnLst/>
              <a:rect l="l" t="t" r="r" b="b"/>
              <a:pathLst>
                <a:path w="7387096" h="1195732">
                  <a:moveTo>
                    <a:pt x="6833376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6833376" y="0"/>
                  </a:lnTo>
                  <a:cubicBezTo>
                    <a:pt x="7139446" y="0"/>
                    <a:pt x="7387096" y="267705"/>
                    <a:pt x="7387096" y="598561"/>
                  </a:cubicBezTo>
                  <a:cubicBezTo>
                    <a:pt x="7385826" y="928044"/>
                    <a:pt x="7138176" y="1195732"/>
                    <a:pt x="6833376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22" name="TextBox 16"/>
          <p:cNvSpPr txBox="1"/>
          <p:nvPr/>
        </p:nvSpPr>
        <p:spPr>
          <a:xfrm>
            <a:off x="3261355" y="419100"/>
            <a:ext cx="1228467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i="1" u="none" dirty="0">
              <a:solidFill>
                <a:srgbClr val="8615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5000" y="2870198"/>
            <a:ext cx="152400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Thuở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5000" y="3839694"/>
            <a:ext cx="1524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Thuở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6000"/>
          </a:blip>
          <a:srcRect l="28829" b="22640"/>
          <a:stretch>
            <a:fillRect/>
          </a:stretch>
        </p:blipFill>
        <p:spPr>
          <a:xfrm rot="-10800000">
            <a:off x="-2" y="-2"/>
            <a:ext cx="3733801" cy="37338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75000"/>
          </a:blip>
          <a:srcRect t="16813" r="50864"/>
          <a:stretch>
            <a:fillRect/>
          </a:stretch>
        </p:blipFill>
        <p:spPr>
          <a:xfrm rot="-895971">
            <a:off x="16186138" y="-466559"/>
            <a:ext cx="2787243" cy="29905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3139925"/>
            <a:ext cx="16992600" cy="5864097"/>
            <a:chOff x="0" y="0"/>
            <a:chExt cx="1739122" cy="21613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9122" cy="2161395"/>
            </a:xfrm>
            <a:custGeom>
              <a:avLst/>
              <a:gdLst/>
              <a:ahLst/>
              <a:cxnLst/>
              <a:rect l="l" t="t" r="r" b="b"/>
              <a:pathLst>
                <a:path w="1739122" h="2161395">
                  <a:moveTo>
                    <a:pt x="1614662" y="2161395"/>
                  </a:moveTo>
                  <a:lnTo>
                    <a:pt x="124460" y="2161395"/>
                  </a:lnTo>
                  <a:cubicBezTo>
                    <a:pt x="55880" y="2161395"/>
                    <a:pt x="0" y="2105515"/>
                    <a:pt x="0" y="20369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4662" y="0"/>
                  </a:lnTo>
                  <a:cubicBezTo>
                    <a:pt x="1683242" y="0"/>
                    <a:pt x="1739122" y="55880"/>
                    <a:pt x="1739122" y="124460"/>
                  </a:cubicBezTo>
                  <a:lnTo>
                    <a:pt x="1739122" y="2036935"/>
                  </a:lnTo>
                  <a:cubicBezTo>
                    <a:pt x="1739122" y="2105515"/>
                    <a:pt x="1683242" y="2161395"/>
                    <a:pt x="1614662" y="21613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 b="15736"/>
          <a:stretch>
            <a:fillRect/>
          </a:stretch>
        </p:blipFill>
        <p:spPr>
          <a:xfrm>
            <a:off x="0" y="0"/>
            <a:ext cx="2942791" cy="240015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1395" y="8224847"/>
            <a:ext cx="1081512" cy="1091058"/>
          </a:xfrm>
          <a:prstGeom prst="rect">
            <a:avLst/>
          </a:prstGeom>
        </p:spPr>
      </p:pic>
      <p:grpSp>
        <p:nvGrpSpPr>
          <p:cNvPr id="24" name="Group 6"/>
          <p:cNvGrpSpPr/>
          <p:nvPr/>
        </p:nvGrpSpPr>
        <p:grpSpPr>
          <a:xfrm>
            <a:off x="2258115" y="471497"/>
            <a:ext cx="14288696" cy="2081203"/>
            <a:chOff x="0" y="0"/>
            <a:chExt cx="7385826" cy="1195732"/>
          </a:xfrm>
        </p:grpSpPr>
        <p:sp>
          <p:nvSpPr>
            <p:cNvPr id="25" name="Freeform 7"/>
            <p:cNvSpPr/>
            <p:nvPr/>
          </p:nvSpPr>
          <p:spPr>
            <a:xfrm>
              <a:off x="0" y="0"/>
              <a:ext cx="7387096" cy="1195732"/>
            </a:xfrm>
            <a:custGeom>
              <a:avLst/>
              <a:gdLst/>
              <a:ahLst/>
              <a:cxnLst/>
              <a:rect l="l" t="t" r="r" b="b"/>
              <a:pathLst>
                <a:path w="7387096" h="1195732">
                  <a:moveTo>
                    <a:pt x="6833376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6833376" y="0"/>
                  </a:lnTo>
                  <a:cubicBezTo>
                    <a:pt x="7139446" y="0"/>
                    <a:pt x="7387096" y="267705"/>
                    <a:pt x="7387096" y="598561"/>
                  </a:cubicBezTo>
                  <a:cubicBezTo>
                    <a:pt x="7385826" y="928044"/>
                    <a:pt x="7138176" y="1195732"/>
                    <a:pt x="6833376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26" name="TextBox 16"/>
          <p:cNvSpPr txBox="1"/>
          <p:nvPr/>
        </p:nvSpPr>
        <p:spPr>
          <a:xfrm>
            <a:off x="3261355" y="419100"/>
            <a:ext cx="1228467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i="1" u="none" dirty="0">
              <a:solidFill>
                <a:srgbClr val="8615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6505" y="3646827"/>
            <a:ext cx="14478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lnSpc>
                <a:spcPct val="2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 			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>
              <a:lnSpc>
                <a:spcPct val="2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			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58103" y="5600700"/>
            <a:ext cx="1774613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98927" y="5489426"/>
            <a:ext cx="1774613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958102" y="6932646"/>
            <a:ext cx="1774613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744200" y="6932644"/>
            <a:ext cx="1774613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8100" y="5598727"/>
            <a:ext cx="1774613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398927" y="5489426"/>
            <a:ext cx="1774613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8101" y="6932643"/>
            <a:ext cx="1774613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744199" y="6937405"/>
            <a:ext cx="1774613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6000"/>
          </a:blip>
          <a:srcRect l="28829" b="22640"/>
          <a:stretch>
            <a:fillRect/>
          </a:stretch>
        </p:blipFill>
        <p:spPr>
          <a:xfrm rot="-10800000">
            <a:off x="-2" y="-2"/>
            <a:ext cx="3733801" cy="37338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75000"/>
          </a:blip>
          <a:srcRect t="16813" r="50864"/>
          <a:stretch>
            <a:fillRect/>
          </a:stretch>
        </p:blipFill>
        <p:spPr>
          <a:xfrm rot="-895971">
            <a:off x="16186138" y="-466559"/>
            <a:ext cx="2787243" cy="29905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3139925"/>
            <a:ext cx="16992600" cy="5864097"/>
            <a:chOff x="0" y="0"/>
            <a:chExt cx="1739122" cy="21613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9122" cy="2161395"/>
            </a:xfrm>
            <a:custGeom>
              <a:avLst/>
              <a:gdLst/>
              <a:ahLst/>
              <a:cxnLst/>
              <a:rect l="l" t="t" r="r" b="b"/>
              <a:pathLst>
                <a:path w="1739122" h="2161395">
                  <a:moveTo>
                    <a:pt x="1614662" y="2161395"/>
                  </a:moveTo>
                  <a:lnTo>
                    <a:pt x="124460" y="2161395"/>
                  </a:lnTo>
                  <a:cubicBezTo>
                    <a:pt x="55880" y="2161395"/>
                    <a:pt x="0" y="2105515"/>
                    <a:pt x="0" y="20369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14662" y="0"/>
                  </a:lnTo>
                  <a:cubicBezTo>
                    <a:pt x="1683242" y="0"/>
                    <a:pt x="1739122" y="55880"/>
                    <a:pt x="1739122" y="124460"/>
                  </a:cubicBezTo>
                  <a:lnTo>
                    <a:pt x="1739122" y="2036935"/>
                  </a:lnTo>
                  <a:cubicBezTo>
                    <a:pt x="1739122" y="2105515"/>
                    <a:pt x="1683242" y="2161395"/>
                    <a:pt x="1614662" y="21613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 b="15736"/>
          <a:stretch>
            <a:fillRect/>
          </a:stretch>
        </p:blipFill>
        <p:spPr>
          <a:xfrm>
            <a:off x="0" y="0"/>
            <a:ext cx="2942791" cy="240015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1395" y="8224847"/>
            <a:ext cx="1081512" cy="1091058"/>
          </a:xfrm>
          <a:prstGeom prst="rect">
            <a:avLst/>
          </a:prstGeom>
        </p:spPr>
      </p:pic>
      <p:grpSp>
        <p:nvGrpSpPr>
          <p:cNvPr id="24" name="Group 6"/>
          <p:cNvGrpSpPr/>
          <p:nvPr/>
        </p:nvGrpSpPr>
        <p:grpSpPr>
          <a:xfrm>
            <a:off x="2258115" y="471497"/>
            <a:ext cx="14288696" cy="2081203"/>
            <a:chOff x="0" y="0"/>
            <a:chExt cx="7385826" cy="1195732"/>
          </a:xfrm>
        </p:grpSpPr>
        <p:sp>
          <p:nvSpPr>
            <p:cNvPr id="25" name="Freeform 7"/>
            <p:cNvSpPr/>
            <p:nvPr/>
          </p:nvSpPr>
          <p:spPr>
            <a:xfrm>
              <a:off x="0" y="0"/>
              <a:ext cx="7387096" cy="1195732"/>
            </a:xfrm>
            <a:custGeom>
              <a:avLst/>
              <a:gdLst/>
              <a:ahLst/>
              <a:cxnLst/>
              <a:rect l="l" t="t" r="r" b="b"/>
              <a:pathLst>
                <a:path w="7387096" h="1195732">
                  <a:moveTo>
                    <a:pt x="6833376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6833376" y="0"/>
                  </a:lnTo>
                  <a:cubicBezTo>
                    <a:pt x="7139446" y="0"/>
                    <a:pt x="7387096" y="267705"/>
                    <a:pt x="7387096" y="598561"/>
                  </a:cubicBezTo>
                  <a:cubicBezTo>
                    <a:pt x="7385826" y="928044"/>
                    <a:pt x="7138176" y="1195732"/>
                    <a:pt x="6833376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26" name="TextBox 16"/>
          <p:cNvSpPr txBox="1"/>
          <p:nvPr/>
        </p:nvSpPr>
        <p:spPr>
          <a:xfrm>
            <a:off x="3261355" y="419100"/>
            <a:ext cx="1228467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800" b="1" i="1" u="none" dirty="0">
              <a:solidFill>
                <a:srgbClr val="8615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6505" y="3646827"/>
            <a:ext cx="14478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b. (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>
              <a:lnSpc>
                <a:spcPct val="2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 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>
              <a:lnSpc>
                <a:spcPct val="2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48835" y="5572486"/>
            <a:ext cx="1066190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387317" y="5559379"/>
            <a:ext cx="1066190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48835" y="6935934"/>
            <a:ext cx="1066190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896600" y="6935934"/>
            <a:ext cx="1066190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48835" y="5559379"/>
            <a:ext cx="1066190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387317" y="5575774"/>
            <a:ext cx="1066190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48835" y="6935934"/>
            <a:ext cx="1066190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896600" y="6919539"/>
            <a:ext cx="1066190" cy="623673"/>
          </a:xfrm>
          <a:prstGeom prst="rect">
            <a:avLst/>
          </a:prstGeom>
          <a:solidFill>
            <a:srgbClr val="F7E67D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20" grpId="0" animBg="1"/>
      <p:bldP spid="21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6" t="6189"/>
          <a:stretch>
            <a:fillRect/>
          </a:stretch>
        </p:blipFill>
        <p:spPr>
          <a:xfrm rot="-8480059">
            <a:off x="-1343292" y="7806038"/>
            <a:ext cx="4266407" cy="32397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575243">
            <a:off x="15250399" y="7943671"/>
            <a:ext cx="4444035" cy="324414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24000" y="2857500"/>
            <a:ext cx="15925800" cy="6173882"/>
            <a:chOff x="0" y="0"/>
            <a:chExt cx="2070688" cy="29785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0688" cy="2978539"/>
            </a:xfrm>
            <a:custGeom>
              <a:avLst/>
              <a:gdLst/>
              <a:ahLst/>
              <a:cxnLst/>
              <a:rect l="l" t="t" r="r" b="b"/>
              <a:pathLst>
                <a:path w="2070688" h="2978539">
                  <a:moveTo>
                    <a:pt x="1946228" y="2978539"/>
                  </a:moveTo>
                  <a:lnTo>
                    <a:pt x="124460" y="2978539"/>
                  </a:lnTo>
                  <a:cubicBezTo>
                    <a:pt x="55880" y="2978539"/>
                    <a:pt x="0" y="2922659"/>
                    <a:pt x="0" y="28540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46228" y="0"/>
                  </a:lnTo>
                  <a:cubicBezTo>
                    <a:pt x="2014808" y="0"/>
                    <a:pt x="2070688" y="55880"/>
                    <a:pt x="2070688" y="124460"/>
                  </a:cubicBezTo>
                  <a:lnTo>
                    <a:pt x="2070688" y="2854079"/>
                  </a:lnTo>
                  <a:cubicBezTo>
                    <a:pt x="2070688" y="2922659"/>
                    <a:pt x="2014808" y="2978539"/>
                    <a:pt x="1946228" y="29785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92380" y="2465514"/>
            <a:ext cx="1081512" cy="1091058"/>
          </a:xfrm>
          <a:prstGeom prst="rect">
            <a:avLst/>
          </a:prstGeom>
        </p:spPr>
      </p:pic>
      <p:grpSp>
        <p:nvGrpSpPr>
          <p:cNvPr id="18" name="Group 6"/>
          <p:cNvGrpSpPr/>
          <p:nvPr/>
        </p:nvGrpSpPr>
        <p:grpSpPr>
          <a:xfrm>
            <a:off x="3797202" y="549338"/>
            <a:ext cx="11214899" cy="1433513"/>
            <a:chOff x="0" y="0"/>
            <a:chExt cx="7385826" cy="1195732"/>
          </a:xfrm>
        </p:grpSpPr>
        <p:sp>
          <p:nvSpPr>
            <p:cNvPr id="19" name="Freeform 7"/>
            <p:cNvSpPr/>
            <p:nvPr/>
          </p:nvSpPr>
          <p:spPr>
            <a:xfrm>
              <a:off x="0" y="0"/>
              <a:ext cx="7387096" cy="1195732"/>
            </a:xfrm>
            <a:custGeom>
              <a:avLst/>
              <a:gdLst/>
              <a:ahLst/>
              <a:cxnLst/>
              <a:rect l="l" t="t" r="r" b="b"/>
              <a:pathLst>
                <a:path w="7387096" h="1195732">
                  <a:moveTo>
                    <a:pt x="6833376" y="1195732"/>
                  </a:moveTo>
                  <a:lnTo>
                    <a:pt x="553720" y="1195732"/>
                  </a:lnTo>
                  <a:cubicBezTo>
                    <a:pt x="247650" y="1195732"/>
                    <a:pt x="0" y="928044"/>
                    <a:pt x="0" y="598561"/>
                  </a:cubicBezTo>
                  <a:cubicBezTo>
                    <a:pt x="0" y="267705"/>
                    <a:pt x="247650" y="0"/>
                    <a:pt x="553720" y="0"/>
                  </a:cubicBezTo>
                  <a:lnTo>
                    <a:pt x="6833376" y="0"/>
                  </a:lnTo>
                  <a:cubicBezTo>
                    <a:pt x="7139446" y="0"/>
                    <a:pt x="7387096" y="267705"/>
                    <a:pt x="7387096" y="598561"/>
                  </a:cubicBezTo>
                  <a:cubicBezTo>
                    <a:pt x="7385826" y="928044"/>
                    <a:pt x="7138176" y="1195732"/>
                    <a:pt x="6833376" y="1195732"/>
                  </a:cubicBezTo>
                  <a:close/>
                </a:path>
              </a:pathLst>
            </a:custGeom>
            <a:solidFill>
              <a:srgbClr val="F7DA7D"/>
            </a:solidFill>
          </p:spPr>
        </p:sp>
      </p:grpSp>
      <p:sp>
        <p:nvSpPr>
          <p:cNvPr id="20" name="TextBox 16"/>
          <p:cNvSpPr txBox="1"/>
          <p:nvPr/>
        </p:nvSpPr>
        <p:spPr>
          <a:xfrm>
            <a:off x="7073410" y="647700"/>
            <a:ext cx="466248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8615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800" b="1" i="1" u="none" dirty="0">
              <a:solidFill>
                <a:srgbClr val="8615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0079" y="3208604"/>
            <a:ext cx="4152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236816"/>
            <a:ext cx="5317309" cy="4038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686800" y="4011922"/>
            <a:ext cx="7212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a typeface="Arial" panose="020B0604020202020204" pitchFamily="34" charset="0"/>
                <a:cs typeface="Times New Roman" panose="02020603050405020304" pitchFamily="18" charset="0"/>
              </a:rPr>
              <a:t>Viết nét 1, 2 như viết chữ viết hoa </a:t>
            </a:r>
            <a:r>
              <a:rPr lang="vi-VN" sz="3200" i="1" dirty="0"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vi-VN" sz="3200" dirty="0"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516</Words>
  <Application>Microsoft Office PowerPoint</Application>
  <PresentationFormat>Custom</PresentationFormat>
  <Paragraphs>74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Wingdings</vt:lpstr>
      <vt:lpstr>Arial</vt:lpstr>
      <vt:lpstr>Calibri</vt:lpstr>
      <vt:lpstr>PMingLiU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</dc:creator>
  <cp:lastModifiedBy>TA</cp:lastModifiedBy>
  <cp:revision>14</cp:revision>
  <dcterms:created xsi:type="dcterms:W3CDTF">2006-08-16T00:00:00Z</dcterms:created>
  <dcterms:modified xsi:type="dcterms:W3CDTF">2025-11-23T15:04:57Z</dcterms:modified>
  <dc:identifier>DAEsDt4166s</dc:identifier>
</cp:coreProperties>
</file>