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56" r:id="rId3"/>
    <p:sldId id="260" r:id="rId4"/>
    <p:sldId id="273" r:id="rId5"/>
    <p:sldId id="263" r:id="rId6"/>
    <p:sldId id="270" r:id="rId7"/>
    <p:sldId id="271" r:id="rId8"/>
    <p:sldId id="258" r:id="rId9"/>
    <p:sldId id="272" r:id="rId10"/>
    <p:sldId id="276" r:id="rId11"/>
    <p:sldId id="274" r:id="rId12"/>
    <p:sldId id="275" r:id="rId13"/>
    <p:sldId id="261" r:id="rId14"/>
    <p:sldId id="268"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33.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2.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6.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6.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3.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40.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6.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6.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811561" y="-2475770"/>
            <a:ext cx="7350677" cy="15468600"/>
          </a:xfrm>
          <a:prstGeom prst="rect">
            <a:avLst/>
          </a:prstGeom>
        </p:spPr>
      </p:pic>
      <p:sp>
        <p:nvSpPr>
          <p:cNvPr id="6" name="TextBox 6"/>
          <p:cNvSpPr txBox="1"/>
          <p:nvPr/>
        </p:nvSpPr>
        <p:spPr>
          <a:xfrm>
            <a:off x="2389862" y="3409319"/>
            <a:ext cx="13612138" cy="3082767"/>
          </a:xfrm>
          <a:prstGeom prst="rect">
            <a:avLst/>
          </a:prstGeom>
        </p:spPr>
        <p:txBody>
          <a:bodyPr wrap="square" lIns="0" tIns="0" rIns="0" bIns="0" rtlCol="0" anchor="t">
            <a:spAutoFit/>
          </a:bodyPr>
          <a:lstStyle/>
          <a:p>
            <a:pPr algn="ctr">
              <a:lnSpc>
                <a:spcPts val="12787"/>
              </a:lnSpc>
            </a:pPr>
            <a:r>
              <a:rPr lang="en-US" sz="7200" b="1" dirty="0">
                <a:solidFill>
                  <a:srgbClr val="272727"/>
                </a:solidFill>
                <a:latin typeface="Arial" panose="020B0604020202020204" pitchFamily="34" charset="0"/>
                <a:cs typeface="Arial" panose="020B0604020202020204" pitchFamily="34" charset="0"/>
              </a:rPr>
              <a:t>CHÀO MỪNG CÁC EM ĐẾN VỚI BÀI HỌC NGÀY HÔM NAY!</a:t>
            </a: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1630" flipH="1">
            <a:off x="2727206" y="867020"/>
            <a:ext cx="1424017" cy="191493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2758">
            <a:off x="16100812" y="7257560"/>
            <a:ext cx="1559815" cy="195867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43760">
            <a:off x="1115344" y="7787309"/>
            <a:ext cx="2830594" cy="12660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8545" y="419100"/>
            <a:ext cx="16491255" cy="937260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382">
            <a:off x="14165890" y="8012005"/>
            <a:ext cx="4057812" cy="232402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66241">
            <a:off x="632185" y="415921"/>
            <a:ext cx="1668513" cy="2095164"/>
          </a:xfrm>
          <a:prstGeom prst="rect">
            <a:avLst/>
          </a:prstGeom>
        </p:spPr>
      </p:pic>
      <p:sp>
        <p:nvSpPr>
          <p:cNvPr id="11" name="TextBox 10"/>
          <p:cNvSpPr txBox="1"/>
          <p:nvPr/>
        </p:nvSpPr>
        <p:spPr>
          <a:xfrm>
            <a:off x="2434680" y="1296104"/>
            <a:ext cx="3433867" cy="830997"/>
          </a:xfrm>
          <a:prstGeom prst="rect">
            <a:avLst/>
          </a:prstGeom>
          <a:noFill/>
        </p:spPr>
        <p:txBody>
          <a:bodyPr wrap="square" rtlCol="0">
            <a:spAutoFit/>
          </a:bodyPr>
          <a:lstStyle/>
          <a:p>
            <a:r>
              <a:rPr lang="en-US" sz="4800" b="1" i="1" dirty="0">
                <a:latin typeface="Arial" panose="020B0604020202020204" pitchFamily="34" charset="0"/>
                <a:cs typeface="Arial" panose="020B0604020202020204" pitchFamily="34" charset="0"/>
              </a:rPr>
              <a:t>4. </a:t>
            </a:r>
            <a:r>
              <a:rPr lang="en-US" sz="4800" b="1" i="1" dirty="0" err="1">
                <a:latin typeface="Arial" panose="020B0604020202020204" pitchFamily="34" charset="0"/>
                <a:cs typeface="Arial" panose="020B0604020202020204" pitchFamily="34" charset="0"/>
              </a:rPr>
              <a:t>Tập</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12" name="TextBox 11"/>
          <p:cNvSpPr txBox="1"/>
          <p:nvPr/>
        </p:nvSpPr>
        <p:spPr>
          <a:xfrm>
            <a:off x="2895022" y="2264414"/>
            <a:ext cx="4267200" cy="738664"/>
          </a:xfrm>
          <a:prstGeom prst="rect">
            <a:avLst/>
          </a:prstGeom>
          <a:noFill/>
        </p:spPr>
        <p:txBody>
          <a:bodyPr wrap="square" rtlCol="0">
            <a:spAutoFit/>
          </a:bodyPr>
          <a:lstStyle/>
          <a:p>
            <a:r>
              <a:rPr lang="en-US" sz="4200" dirty="0">
                <a:latin typeface="Arial" panose="020B0604020202020204" pitchFamily="34" charset="0"/>
                <a:cs typeface="Arial" panose="020B0604020202020204" pitchFamily="34" charset="0"/>
              </a:rPr>
              <a:t>a. </a:t>
            </a:r>
            <a:r>
              <a:rPr lang="en-US" sz="4200" dirty="0" err="1">
                <a:latin typeface="Arial" panose="020B0604020202020204" pitchFamily="34" charset="0"/>
                <a:cs typeface="Arial" panose="020B0604020202020204" pitchFamily="34" charset="0"/>
              </a:rPr>
              <a:t>Viết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hoa</a:t>
            </a:r>
            <a:endParaRPr lang="en-US" sz="4200" dirty="0">
              <a:latin typeface="Arial" panose="020B0604020202020204" pitchFamily="34" charset="0"/>
              <a:cs typeface="Arial" panose="020B0604020202020204" pitchFamily="34" charset="0"/>
            </a:endParaRPr>
          </a:p>
        </p:txBody>
      </p:sp>
      <p:pic>
        <p:nvPicPr>
          <p:cNvPr id="3" name="UCXRjGrHKzIcDuZtWSsvqfaO6aikOV90 (video-conver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568815" y="3173338"/>
            <a:ext cx="11270713" cy="5856362"/>
          </a:xfrm>
          <a:prstGeom prst="rect">
            <a:avLst/>
          </a:prstGeom>
        </p:spPr>
      </p:pic>
    </p:spTree>
    <p:extLst>
      <p:ext uri="{BB962C8B-B14F-4D97-AF65-F5344CB8AC3E}">
        <p14:creationId xmlns:p14="http://schemas.microsoft.com/office/powerpoint/2010/main" val="4084741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8545" y="876300"/>
            <a:ext cx="16491255" cy="813742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2382">
            <a:off x="14008900" y="7685275"/>
            <a:ext cx="4057812" cy="232402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6241">
            <a:off x="632185" y="415921"/>
            <a:ext cx="1668513" cy="2095164"/>
          </a:xfrm>
          <a:prstGeom prst="rect">
            <a:avLst/>
          </a:prstGeom>
        </p:spPr>
      </p:pic>
      <p:sp>
        <p:nvSpPr>
          <p:cNvPr id="11" name="TextBox 10"/>
          <p:cNvSpPr txBox="1"/>
          <p:nvPr/>
        </p:nvSpPr>
        <p:spPr>
          <a:xfrm>
            <a:off x="2434680" y="1892134"/>
            <a:ext cx="3433867" cy="830997"/>
          </a:xfrm>
          <a:prstGeom prst="rect">
            <a:avLst/>
          </a:prstGeom>
          <a:noFill/>
        </p:spPr>
        <p:txBody>
          <a:bodyPr wrap="square" rtlCol="0">
            <a:spAutoFit/>
          </a:bodyPr>
          <a:lstStyle/>
          <a:p>
            <a:r>
              <a:rPr lang="en-US" sz="4800" b="1" i="1" dirty="0">
                <a:latin typeface="Arial" panose="020B0604020202020204" pitchFamily="34" charset="0"/>
                <a:cs typeface="Arial" panose="020B0604020202020204" pitchFamily="34" charset="0"/>
              </a:rPr>
              <a:t>4. </a:t>
            </a:r>
            <a:r>
              <a:rPr lang="en-US" sz="4800" b="1" i="1" dirty="0" err="1">
                <a:latin typeface="Arial" panose="020B0604020202020204" pitchFamily="34" charset="0"/>
                <a:cs typeface="Arial" panose="020B0604020202020204" pitchFamily="34" charset="0"/>
              </a:rPr>
              <a:t>Tập</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12" name="TextBox 11"/>
          <p:cNvSpPr txBox="1"/>
          <p:nvPr/>
        </p:nvSpPr>
        <p:spPr>
          <a:xfrm>
            <a:off x="2895022" y="3231784"/>
            <a:ext cx="4267200" cy="738664"/>
          </a:xfrm>
          <a:prstGeom prst="rect">
            <a:avLst/>
          </a:prstGeom>
          <a:noFill/>
        </p:spPr>
        <p:txBody>
          <a:bodyPr wrap="square" rtlCol="0">
            <a:spAutoFit/>
          </a:bodyPr>
          <a:lstStyle/>
          <a:p>
            <a:r>
              <a:rPr lang="en-US" sz="4200" dirty="0">
                <a:latin typeface="Arial" panose="020B0604020202020204" pitchFamily="34" charset="0"/>
                <a:cs typeface="Arial" panose="020B0604020202020204" pitchFamily="34" charset="0"/>
              </a:rPr>
              <a:t>b. </a:t>
            </a:r>
            <a:r>
              <a:rPr lang="en-US" sz="4200" dirty="0" err="1">
                <a:latin typeface="Arial" panose="020B0604020202020204" pitchFamily="34" charset="0"/>
                <a:cs typeface="Arial" panose="020B0604020202020204" pitchFamily="34" charset="0"/>
              </a:rPr>
              <a:t>Viết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ứng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dụng</a:t>
            </a:r>
            <a:endParaRPr lang="en-US" sz="4200" dirty="0">
              <a:latin typeface="Arial" panose="020B0604020202020204" pitchFamily="34" charset="0"/>
              <a:cs typeface="Arial" panose="020B0604020202020204" pitchFamily="34" charset="0"/>
            </a:endParaRPr>
          </a:p>
        </p:txBody>
      </p:sp>
      <p:sp>
        <p:nvSpPr>
          <p:cNvPr id="3" name="TextBox 2"/>
          <p:cNvSpPr txBox="1"/>
          <p:nvPr/>
        </p:nvSpPr>
        <p:spPr>
          <a:xfrm>
            <a:off x="5028622" y="4479101"/>
            <a:ext cx="7162800" cy="738664"/>
          </a:xfrm>
          <a:prstGeom prst="rect">
            <a:avLst/>
          </a:prstGeom>
          <a:noFill/>
        </p:spPr>
        <p:txBody>
          <a:bodyPr wrap="square" rtlCol="0">
            <a:spAutoFit/>
          </a:bodyPr>
          <a:lstStyle/>
          <a:p>
            <a:r>
              <a:rPr lang="en-US" sz="4200" b="1" i="1" dirty="0">
                <a:latin typeface="Arial" panose="020B0604020202020204" pitchFamily="34" charset="0"/>
                <a:cs typeface="Arial" panose="020B0604020202020204" pitchFamily="34" charset="0"/>
              </a:rPr>
              <a:t>“</a:t>
            </a:r>
            <a:r>
              <a:rPr lang="en-US" sz="4200" b="1" i="1" dirty="0" err="1">
                <a:latin typeface="Arial" panose="020B0604020202020204" pitchFamily="34" charset="0"/>
                <a:cs typeface="Arial" panose="020B0604020202020204" pitchFamily="34" charset="0"/>
              </a:rPr>
              <a:t>Im</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lặng</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lắng</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nghe</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cô</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dặn</a:t>
            </a:r>
            <a:r>
              <a:rPr lang="en-US" sz="4200" b="1" i="1"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378" y="5143500"/>
            <a:ext cx="5715000" cy="5260318"/>
          </a:xfrm>
          <a:prstGeom prst="rect">
            <a:avLst/>
          </a:prstGeom>
        </p:spPr>
      </p:pic>
    </p:spTree>
    <p:extLst>
      <p:ext uri="{BB962C8B-B14F-4D97-AF65-F5344CB8AC3E}">
        <p14:creationId xmlns:p14="http://schemas.microsoft.com/office/powerpoint/2010/main" val="28298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8545" y="876300"/>
            <a:ext cx="16491255" cy="813742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2382">
            <a:off x="14008900" y="7685275"/>
            <a:ext cx="4057812" cy="232402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6241">
            <a:off x="632185" y="415921"/>
            <a:ext cx="1668513" cy="2095164"/>
          </a:xfrm>
          <a:prstGeom prst="rect">
            <a:avLst/>
          </a:prstGeom>
        </p:spPr>
      </p:pic>
      <p:sp>
        <p:nvSpPr>
          <p:cNvPr id="11" name="TextBox 10"/>
          <p:cNvSpPr txBox="1"/>
          <p:nvPr/>
        </p:nvSpPr>
        <p:spPr>
          <a:xfrm>
            <a:off x="2434680" y="1892134"/>
            <a:ext cx="3433867" cy="830997"/>
          </a:xfrm>
          <a:prstGeom prst="rect">
            <a:avLst/>
          </a:prstGeom>
          <a:noFill/>
        </p:spPr>
        <p:txBody>
          <a:bodyPr wrap="square" rtlCol="0">
            <a:spAutoFit/>
          </a:bodyPr>
          <a:lstStyle/>
          <a:p>
            <a:r>
              <a:rPr lang="en-US" sz="4800" b="1" i="1" dirty="0">
                <a:latin typeface="Arial" panose="020B0604020202020204" pitchFamily="34" charset="0"/>
                <a:cs typeface="Arial" panose="020B0604020202020204" pitchFamily="34" charset="0"/>
              </a:rPr>
              <a:t>4. </a:t>
            </a:r>
            <a:r>
              <a:rPr lang="en-US" sz="4800" b="1" i="1" dirty="0" err="1">
                <a:latin typeface="Arial" panose="020B0604020202020204" pitchFamily="34" charset="0"/>
                <a:cs typeface="Arial" panose="020B0604020202020204" pitchFamily="34" charset="0"/>
              </a:rPr>
              <a:t>Tập</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12" name="TextBox 11"/>
          <p:cNvSpPr txBox="1"/>
          <p:nvPr/>
        </p:nvSpPr>
        <p:spPr>
          <a:xfrm>
            <a:off x="2895022" y="2990438"/>
            <a:ext cx="4267200" cy="738664"/>
          </a:xfrm>
          <a:prstGeom prst="rect">
            <a:avLst/>
          </a:prstGeom>
          <a:noFill/>
        </p:spPr>
        <p:txBody>
          <a:bodyPr wrap="square" rtlCol="0">
            <a:spAutoFit/>
          </a:bodyPr>
          <a:lstStyle/>
          <a:p>
            <a:r>
              <a:rPr lang="en-US" sz="4200" dirty="0">
                <a:latin typeface="Arial" panose="020B0604020202020204" pitchFamily="34" charset="0"/>
                <a:cs typeface="Arial" panose="020B0604020202020204" pitchFamily="34" charset="0"/>
              </a:rPr>
              <a:t>b. </a:t>
            </a:r>
            <a:r>
              <a:rPr lang="en-US" sz="4200" dirty="0" err="1">
                <a:latin typeface="Arial" panose="020B0604020202020204" pitchFamily="34" charset="0"/>
                <a:cs typeface="Arial" panose="020B0604020202020204" pitchFamily="34" charset="0"/>
              </a:rPr>
              <a:t>Viết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ứng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dụng</a:t>
            </a:r>
            <a:endParaRPr lang="en-US" sz="4200" dirty="0">
              <a:latin typeface="Arial" panose="020B0604020202020204" pitchFamily="34" charset="0"/>
              <a:cs typeface="Arial" panose="020B0604020202020204" pitchFamily="34" charset="0"/>
            </a:endParaRPr>
          </a:p>
        </p:txBody>
      </p:sp>
      <p:sp>
        <p:nvSpPr>
          <p:cNvPr id="3" name="TextBox 2"/>
          <p:cNvSpPr txBox="1"/>
          <p:nvPr/>
        </p:nvSpPr>
        <p:spPr>
          <a:xfrm>
            <a:off x="5622772" y="4033579"/>
            <a:ext cx="7162800" cy="738664"/>
          </a:xfrm>
          <a:prstGeom prst="rect">
            <a:avLst/>
          </a:prstGeom>
          <a:noFill/>
        </p:spPr>
        <p:txBody>
          <a:bodyPr wrap="square" rtlCol="0">
            <a:spAutoFit/>
          </a:bodyPr>
          <a:lstStyle/>
          <a:p>
            <a:r>
              <a:rPr lang="en-US" sz="4200" b="1" i="1" dirty="0">
                <a:latin typeface="Arial" panose="020B0604020202020204" pitchFamily="34" charset="0"/>
                <a:cs typeface="Arial" panose="020B0604020202020204" pitchFamily="34" charset="0"/>
              </a:rPr>
              <a:t>“</a:t>
            </a:r>
            <a:r>
              <a:rPr lang="en-US" sz="4200" b="1" i="1" dirty="0" err="1">
                <a:latin typeface="Arial" panose="020B0604020202020204" pitchFamily="34" charset="0"/>
                <a:cs typeface="Arial" panose="020B0604020202020204" pitchFamily="34" charset="0"/>
              </a:rPr>
              <a:t>Im</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lặng</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lắng</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nghe</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cô</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dặn</a:t>
            </a:r>
            <a:r>
              <a:rPr lang="en-US" sz="4200" b="1" i="1"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378" y="5143500"/>
            <a:ext cx="5715000" cy="5260318"/>
          </a:xfrm>
          <a:prstGeom prst="rect">
            <a:avLst/>
          </a:prstGeom>
        </p:spPr>
      </p:pic>
      <p:sp>
        <p:nvSpPr>
          <p:cNvPr id="5" name="Rectangle 4"/>
          <p:cNvSpPr/>
          <p:nvPr/>
        </p:nvSpPr>
        <p:spPr>
          <a:xfrm>
            <a:off x="3045417" y="5061642"/>
            <a:ext cx="12801600" cy="2723823"/>
          </a:xfrm>
          <a:prstGeom prst="rect">
            <a:avLst/>
          </a:prstGeom>
        </p:spPr>
        <p:txBody>
          <a:bodyPr wrap="square">
            <a:spAutoFit/>
          </a:bodyPr>
          <a:lstStyle/>
          <a:p>
            <a:pPr marL="571500" indent="-571500" algn="just">
              <a:lnSpc>
                <a:spcPct val="150000"/>
              </a:lnSpc>
              <a:buFont typeface="Symbol" panose="05050102010706020507" pitchFamily="18" charset="2"/>
              <a:buChar char="Þ"/>
            </a:pPr>
            <a:r>
              <a:rPr lang="vi-VN" sz="3800" dirty="0">
                <a:solidFill>
                  <a:srgbClr val="000000"/>
                </a:solidFill>
                <a:ea typeface="Arial" panose="020B0604020202020204" pitchFamily="34" charset="0"/>
              </a:rPr>
              <a:t>Để nghe được lời cô dặn, cần phải im lặng, vì khi ồn chúng ta sẽ không nghe được và không biết học gì, làm bài ào, ôn tập gì và chuẩn bị bài học mới như thế nào.</a:t>
            </a:r>
            <a:endParaRPr lang="en-US" sz="3800" dirty="0">
              <a:solidFill>
                <a:srgbClr val="000000"/>
              </a:solidFill>
              <a:ea typeface="Arial" panose="020B0604020202020204" pitchFamily="34" charset="0"/>
            </a:endParaRPr>
          </a:p>
        </p:txBody>
      </p:sp>
    </p:spTree>
    <p:extLst>
      <p:ext uri="{BB962C8B-B14F-4D97-AF65-F5344CB8AC3E}">
        <p14:creationId xmlns:p14="http://schemas.microsoft.com/office/powerpoint/2010/main" val="26936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15"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87780" y="693695"/>
            <a:ext cx="10166655" cy="2544805"/>
          </a:xfrm>
          <a:prstGeom prst="rect">
            <a:avLst/>
          </a:prstGeom>
        </p:spPr>
      </p:pic>
      <p:pic>
        <p:nvPicPr>
          <p:cNvPr id="16"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1521">
            <a:off x="3631670" y="736051"/>
            <a:ext cx="2279202" cy="729344"/>
          </a:xfrm>
          <a:prstGeom prst="rect">
            <a:avLst/>
          </a:prstGeom>
        </p:spPr>
      </p:pic>
      <p:pic>
        <p:nvPicPr>
          <p:cNvPr id="17"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77800" y="2638097"/>
            <a:ext cx="2254336" cy="758277"/>
          </a:xfrm>
          <a:prstGeom prst="rect">
            <a:avLst/>
          </a:prstGeom>
        </p:spPr>
      </p:pic>
      <p:sp>
        <p:nvSpPr>
          <p:cNvPr id="18" name="TextBox 8"/>
          <p:cNvSpPr txBox="1"/>
          <p:nvPr/>
        </p:nvSpPr>
        <p:spPr>
          <a:xfrm>
            <a:off x="5169845" y="1566832"/>
            <a:ext cx="8202524" cy="923330"/>
          </a:xfrm>
          <a:prstGeom prst="rect">
            <a:avLst/>
          </a:prstGeom>
        </p:spPr>
        <p:txBody>
          <a:bodyPr wrap="square" lIns="0" tIns="0" rIns="0" bIns="0" rtlCol="0" anchor="t">
            <a:spAutoFit/>
          </a:bodyPr>
          <a:lstStyle/>
          <a:p>
            <a:pPr algn="ctr">
              <a:lnSpc>
                <a:spcPts val="7200"/>
              </a:lnSpc>
            </a:pPr>
            <a:r>
              <a:rPr lang="en-US" sz="6400" b="1" dirty="0">
                <a:solidFill>
                  <a:srgbClr val="272727"/>
                </a:solidFill>
                <a:latin typeface="Arial" panose="020B0604020202020204" pitchFamily="34" charset="0"/>
                <a:cs typeface="Arial" panose="020B0604020202020204" pitchFamily="34" charset="0"/>
              </a:rPr>
              <a:t>CỦNG CỐ, DẶN DÒ</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811561" y="-2475770"/>
            <a:ext cx="7350677" cy="15468600"/>
          </a:xfrm>
          <a:prstGeom prst="rect">
            <a:avLst/>
          </a:prstGeom>
        </p:spPr>
      </p:pic>
      <p:sp>
        <p:nvSpPr>
          <p:cNvPr id="6" name="TextBox 6"/>
          <p:cNvSpPr txBox="1"/>
          <p:nvPr/>
        </p:nvSpPr>
        <p:spPr>
          <a:xfrm>
            <a:off x="2389862" y="3409319"/>
            <a:ext cx="13612138" cy="3082767"/>
          </a:xfrm>
          <a:prstGeom prst="rect">
            <a:avLst/>
          </a:prstGeom>
        </p:spPr>
        <p:txBody>
          <a:bodyPr wrap="square" lIns="0" tIns="0" rIns="0" bIns="0" rtlCol="0" anchor="t">
            <a:spAutoFit/>
          </a:bodyPr>
          <a:lstStyle/>
          <a:p>
            <a:pPr algn="ctr">
              <a:lnSpc>
                <a:spcPts val="12787"/>
              </a:lnSpc>
            </a:pPr>
            <a:r>
              <a:rPr lang="en-US" sz="7200" b="1" dirty="0">
                <a:solidFill>
                  <a:srgbClr val="272727"/>
                </a:solidFill>
                <a:latin typeface="Arial" panose="020B0604020202020204" pitchFamily="34" charset="0"/>
                <a:cs typeface="Arial" panose="020B0604020202020204" pitchFamily="34" charset="0"/>
              </a:rPr>
              <a:t>HẸN GẶP LẠI CÁC EM </a:t>
            </a:r>
          </a:p>
          <a:p>
            <a:pPr algn="ctr">
              <a:lnSpc>
                <a:spcPts val="12787"/>
              </a:lnSpc>
            </a:pPr>
            <a:r>
              <a:rPr lang="en-US" sz="7200" b="1" dirty="0">
                <a:solidFill>
                  <a:srgbClr val="272727"/>
                </a:solidFill>
                <a:latin typeface="Arial" panose="020B0604020202020204" pitchFamily="34" charset="0"/>
                <a:cs typeface="Arial" panose="020B0604020202020204" pitchFamily="34" charset="0"/>
              </a:rPr>
              <a:t>TRONG BÀI HỌC SAU!</a:t>
            </a: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1630" flipH="1">
            <a:off x="2727206" y="867020"/>
            <a:ext cx="1424017" cy="191493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2758">
            <a:off x="16100812" y="7257560"/>
            <a:ext cx="1559815" cy="195867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43760">
            <a:off x="1115344" y="7787309"/>
            <a:ext cx="2830594" cy="1266047"/>
          </a:xfrm>
          <a:prstGeom prst="rect">
            <a:avLst/>
          </a:prstGeom>
        </p:spPr>
      </p:pic>
    </p:spTree>
    <p:extLst>
      <p:ext uri="{BB962C8B-B14F-4D97-AF65-F5344CB8AC3E}">
        <p14:creationId xmlns:p14="http://schemas.microsoft.com/office/powerpoint/2010/main" val="537810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1815808"/>
            <a:ext cx="15240000" cy="6832892"/>
          </a:xfrm>
          <a:prstGeom prst="rect">
            <a:avLst/>
          </a:prstGeom>
        </p:spPr>
      </p:pic>
      <p:grpSp>
        <p:nvGrpSpPr>
          <p:cNvPr id="6" name="Group 6"/>
          <p:cNvGrpSpPr/>
          <p:nvPr/>
        </p:nvGrpSpPr>
        <p:grpSpPr>
          <a:xfrm>
            <a:off x="2632039" y="2573529"/>
            <a:ext cx="14335242" cy="5484492"/>
            <a:chOff x="-2598194" y="-296793"/>
            <a:chExt cx="19113657" cy="7312655"/>
          </a:xfrm>
        </p:grpSpPr>
        <p:sp>
          <p:nvSpPr>
            <p:cNvPr id="7" name="TextBox 7"/>
            <p:cNvSpPr txBox="1"/>
            <p:nvPr/>
          </p:nvSpPr>
          <p:spPr>
            <a:xfrm>
              <a:off x="-2598194" y="2912174"/>
              <a:ext cx="19113657" cy="4103688"/>
            </a:xfrm>
            <a:prstGeom prst="rect">
              <a:avLst/>
            </a:prstGeom>
          </p:spPr>
          <p:txBody>
            <a:bodyPr wrap="square" lIns="0" tIns="0" rIns="0" bIns="0" rtlCol="0" anchor="t">
              <a:spAutoFit/>
            </a:bodyPr>
            <a:lstStyle/>
            <a:p>
              <a:pPr algn="ctr">
                <a:lnSpc>
                  <a:spcPts val="11975"/>
                </a:lnSpc>
              </a:pPr>
              <a:r>
                <a:rPr lang="en-US" sz="7800" b="1" dirty="0">
                  <a:solidFill>
                    <a:srgbClr val="272727"/>
                  </a:solidFill>
                  <a:latin typeface="Arial" panose="020B0604020202020204" pitchFamily="34" charset="0"/>
                  <a:cs typeface="Arial" panose="020B0604020202020204" pitchFamily="34" charset="0"/>
                </a:rPr>
                <a:t>CÁC NHÀ TOÁN HỌC CỦA MÙA XUÂN – CHỮ HOA I</a:t>
              </a:r>
            </a:p>
          </p:txBody>
        </p:sp>
        <p:sp>
          <p:nvSpPr>
            <p:cNvPr id="8" name="TextBox 8"/>
            <p:cNvSpPr txBox="1"/>
            <p:nvPr/>
          </p:nvSpPr>
          <p:spPr>
            <a:xfrm>
              <a:off x="-498350" y="1535651"/>
              <a:ext cx="14913971" cy="718145"/>
            </a:xfrm>
            <a:prstGeom prst="rect">
              <a:avLst/>
            </a:prstGeom>
          </p:spPr>
          <p:txBody>
            <a:bodyPr wrap="square" lIns="0" tIns="0" rIns="0" bIns="0" rtlCol="0" anchor="t">
              <a:spAutoFit/>
            </a:bodyPr>
            <a:lstStyle/>
            <a:p>
              <a:pPr algn="ctr">
                <a:lnSpc>
                  <a:spcPts val="4200"/>
                </a:lnSpc>
              </a:pPr>
              <a:r>
                <a:rPr lang="en-US" sz="6400" b="1" i="1" dirty="0" err="1">
                  <a:solidFill>
                    <a:srgbClr val="272727"/>
                  </a:solidFill>
                  <a:latin typeface="Arial" panose="020B0604020202020204" pitchFamily="34" charset="0"/>
                  <a:cs typeface="Arial" panose="020B0604020202020204" pitchFamily="34" charset="0"/>
                </a:rPr>
                <a:t>Bài</a:t>
              </a:r>
              <a:r>
                <a:rPr lang="en-US" sz="6400" b="1" i="1" dirty="0">
                  <a:solidFill>
                    <a:srgbClr val="272727"/>
                  </a:solidFill>
                  <a:latin typeface="Arial" panose="020B0604020202020204" pitchFamily="34" charset="0"/>
                  <a:cs typeface="Arial" panose="020B0604020202020204" pitchFamily="34" charset="0"/>
                </a:rPr>
                <a:t> </a:t>
              </a:r>
              <a:r>
                <a:rPr lang="en-US" sz="6400" b="1" i="1" dirty="0" err="1">
                  <a:solidFill>
                    <a:srgbClr val="272727"/>
                  </a:solidFill>
                  <a:latin typeface="Arial" panose="020B0604020202020204" pitchFamily="34" charset="0"/>
                  <a:cs typeface="Arial" panose="020B0604020202020204" pitchFamily="34" charset="0"/>
                </a:rPr>
                <a:t>viết</a:t>
              </a:r>
              <a:r>
                <a:rPr lang="en-US" sz="6400" b="1" i="1" dirty="0">
                  <a:solidFill>
                    <a:srgbClr val="272727"/>
                  </a:solidFill>
                  <a:latin typeface="Arial" panose="020B0604020202020204" pitchFamily="34" charset="0"/>
                  <a:cs typeface="Arial" panose="020B0604020202020204" pitchFamily="34" charset="0"/>
                </a:rPr>
                <a:t> 1: </a:t>
              </a:r>
              <a:r>
                <a:rPr lang="en-US" sz="6400" b="1" i="1" dirty="0" err="1">
                  <a:solidFill>
                    <a:srgbClr val="272727"/>
                  </a:solidFill>
                  <a:latin typeface="Arial" panose="020B0604020202020204" pitchFamily="34" charset="0"/>
                  <a:cs typeface="Arial" panose="020B0604020202020204" pitchFamily="34" charset="0"/>
                </a:rPr>
                <a:t>Chính</a:t>
              </a:r>
              <a:r>
                <a:rPr lang="en-US" sz="6400" b="1" i="1" dirty="0">
                  <a:solidFill>
                    <a:srgbClr val="272727"/>
                  </a:solidFill>
                  <a:latin typeface="Arial" panose="020B0604020202020204" pitchFamily="34" charset="0"/>
                  <a:cs typeface="Arial" panose="020B0604020202020204" pitchFamily="34" charset="0"/>
                </a:rPr>
                <a:t> </a:t>
              </a:r>
              <a:r>
                <a:rPr lang="en-US" sz="6400" b="1" i="1" dirty="0" err="1">
                  <a:solidFill>
                    <a:srgbClr val="272727"/>
                  </a:solidFill>
                  <a:latin typeface="Arial" panose="020B0604020202020204" pitchFamily="34" charset="0"/>
                  <a:cs typeface="Arial" panose="020B0604020202020204" pitchFamily="34" charset="0"/>
                </a:rPr>
                <a:t>tả</a:t>
              </a:r>
              <a:r>
                <a:rPr lang="en-US" sz="6400" b="1" i="1" dirty="0">
                  <a:solidFill>
                    <a:srgbClr val="272727"/>
                  </a:solidFill>
                  <a:latin typeface="Arial" panose="020B0604020202020204" pitchFamily="34" charset="0"/>
                  <a:cs typeface="Arial" panose="020B0604020202020204" pitchFamily="34" charset="0"/>
                </a:rPr>
                <a:t> - </a:t>
              </a:r>
              <a:r>
                <a:rPr lang="en-US" sz="6400" b="1" i="1" dirty="0" err="1">
                  <a:solidFill>
                    <a:srgbClr val="272727"/>
                  </a:solidFill>
                  <a:latin typeface="Arial" panose="020B0604020202020204" pitchFamily="34" charset="0"/>
                  <a:cs typeface="Arial" panose="020B0604020202020204" pitchFamily="34" charset="0"/>
                </a:rPr>
                <a:t>tập</a:t>
              </a:r>
              <a:r>
                <a:rPr lang="en-US" sz="6400" b="1" i="1" dirty="0">
                  <a:solidFill>
                    <a:srgbClr val="272727"/>
                  </a:solidFill>
                  <a:latin typeface="Arial" panose="020B0604020202020204" pitchFamily="34" charset="0"/>
                  <a:cs typeface="Arial" panose="020B0604020202020204" pitchFamily="34" charset="0"/>
                </a:rPr>
                <a:t> </a:t>
              </a:r>
              <a:r>
                <a:rPr lang="en-US" sz="6400" b="1" i="1" dirty="0" err="1">
                  <a:solidFill>
                    <a:srgbClr val="272727"/>
                  </a:solidFill>
                  <a:latin typeface="Arial" panose="020B0604020202020204" pitchFamily="34" charset="0"/>
                  <a:cs typeface="Arial" panose="020B0604020202020204" pitchFamily="34" charset="0"/>
                </a:rPr>
                <a:t>viết</a:t>
              </a:r>
              <a:endParaRPr lang="en-US" sz="6400" b="1" i="1" dirty="0">
                <a:solidFill>
                  <a:srgbClr val="272727"/>
                </a:solidFill>
                <a:latin typeface="Arial" panose="020B0604020202020204" pitchFamily="34" charset="0"/>
                <a:cs typeface="Arial" panose="020B0604020202020204" pitchFamily="34" charset="0"/>
              </a:endParaRPr>
            </a:p>
          </p:txBody>
        </p:sp>
        <p:sp>
          <p:nvSpPr>
            <p:cNvPr id="9" name="TextBox 9"/>
            <p:cNvSpPr txBox="1"/>
            <p:nvPr/>
          </p:nvSpPr>
          <p:spPr>
            <a:xfrm>
              <a:off x="1104842" y="-296793"/>
              <a:ext cx="10549993" cy="882977"/>
            </a:xfrm>
            <a:prstGeom prst="rect">
              <a:avLst/>
            </a:prstGeom>
          </p:spPr>
          <p:txBody>
            <a:bodyPr lIns="0" tIns="0" rIns="0" bIns="0" rtlCol="0" anchor="t">
              <a:spAutoFit/>
            </a:bodyPr>
            <a:lstStyle/>
            <a:p>
              <a:pPr algn="ctr">
                <a:lnSpc>
                  <a:spcPts val="4654"/>
                </a:lnSpc>
              </a:pPr>
              <a:r>
                <a:rPr lang="en-US" sz="7200" dirty="0" err="1">
                  <a:solidFill>
                    <a:srgbClr val="272727"/>
                  </a:solidFill>
                  <a:latin typeface="Arial" panose="020B0604020202020204" pitchFamily="34" charset="0"/>
                  <a:cs typeface="Arial" panose="020B0604020202020204" pitchFamily="34" charset="0"/>
                </a:rPr>
                <a:t>Bài</a:t>
              </a:r>
              <a:r>
                <a:rPr lang="en-US" sz="7200" dirty="0">
                  <a:solidFill>
                    <a:srgbClr val="272727"/>
                  </a:solidFill>
                  <a:latin typeface="Arial" panose="020B0604020202020204" pitchFamily="34" charset="0"/>
                  <a:cs typeface="Arial" panose="020B0604020202020204" pitchFamily="34" charset="0"/>
                </a:rPr>
                <a:t> 11</a:t>
              </a:r>
            </a:p>
          </p:txBody>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22107" y="487607"/>
            <a:ext cx="2935490" cy="317194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5869" y="3096150"/>
            <a:ext cx="3640128" cy="199876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92400" y="1072146"/>
            <a:ext cx="1106028" cy="148732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353664">
            <a:off x="15044089" y="7851353"/>
            <a:ext cx="2846143" cy="10090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16573">
            <a:off x="-101475" y="8486264"/>
            <a:ext cx="2599524" cy="1658969"/>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5200" y="4152900"/>
            <a:ext cx="7380148" cy="6390630"/>
          </a:xfrm>
          <a:prstGeom prst="rect">
            <a:avLst/>
          </a:prstGeom>
        </p:spPr>
      </p:pic>
      <p:sp>
        <p:nvSpPr>
          <p:cNvPr id="17" name="TextBox 16"/>
          <p:cNvSpPr txBox="1"/>
          <p:nvPr/>
        </p:nvSpPr>
        <p:spPr>
          <a:xfrm>
            <a:off x="914400" y="571500"/>
            <a:ext cx="5562600" cy="830997"/>
          </a:xfrm>
          <a:prstGeom prst="rect">
            <a:avLst/>
          </a:prstGeom>
          <a:noFill/>
        </p:spPr>
        <p:txBody>
          <a:bodyPr wrap="square" rtlCol="0">
            <a:spAutoFit/>
          </a:bodyPr>
          <a:lstStyle/>
          <a:p>
            <a:r>
              <a:rPr lang="en-US" sz="4800" b="1" i="1" dirty="0">
                <a:latin typeface="Arial" panose="020B0604020202020204" pitchFamily="34" charset="0"/>
                <a:cs typeface="Arial" panose="020B0604020202020204" pitchFamily="34" charset="0"/>
              </a:rPr>
              <a:t>1. </a:t>
            </a:r>
            <a:r>
              <a:rPr lang="en-US" sz="4800" b="1" i="1" dirty="0" err="1">
                <a:latin typeface="Arial" panose="020B0604020202020204" pitchFamily="34" charset="0"/>
                <a:cs typeface="Arial" panose="020B0604020202020204" pitchFamily="34" charset="0"/>
              </a:rPr>
              <a:t>Nghe</a:t>
            </a:r>
            <a:r>
              <a:rPr lang="en-US" sz="4800" b="1" i="1" dirty="0">
                <a:latin typeface="Arial" panose="020B0604020202020204" pitchFamily="34" charset="0"/>
                <a:cs typeface="Arial" panose="020B0604020202020204" pitchFamily="34" charset="0"/>
              </a:rPr>
              <a:t> – </a:t>
            </a:r>
            <a:r>
              <a:rPr lang="en-US" sz="4800" b="1" i="1" dirty="0" err="1">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18" name="TextBox 17"/>
          <p:cNvSpPr txBox="1"/>
          <p:nvPr/>
        </p:nvSpPr>
        <p:spPr>
          <a:xfrm>
            <a:off x="1905000" y="1861318"/>
            <a:ext cx="10134600" cy="738664"/>
          </a:xfrm>
          <a:prstGeom prst="rect">
            <a:avLst/>
          </a:prstGeom>
          <a:noFill/>
        </p:spPr>
        <p:txBody>
          <a:bodyPr wrap="square" rtlCol="0">
            <a:spAutoFit/>
          </a:bodyPr>
          <a:lstStyle/>
          <a:p>
            <a:r>
              <a:rPr lang="en-US" sz="4200" b="1" dirty="0">
                <a:solidFill>
                  <a:schemeClr val="accent3">
                    <a:lumMod val="50000"/>
                  </a:schemeClr>
                </a:solidFill>
                <a:latin typeface="Arial" panose="020B0604020202020204" pitchFamily="34" charset="0"/>
                <a:cs typeface="Arial" panose="020B0604020202020204" pitchFamily="34" charset="0"/>
              </a:rPr>
              <a:t>CÁC NHÀ TOÁN HỌC CỦA MÙA XUÂN</a:t>
            </a:r>
          </a:p>
        </p:txBody>
      </p:sp>
      <p:sp>
        <p:nvSpPr>
          <p:cNvPr id="19" name="TextBox 18"/>
          <p:cNvSpPr txBox="1"/>
          <p:nvPr/>
        </p:nvSpPr>
        <p:spPr>
          <a:xfrm>
            <a:off x="4038600" y="3058803"/>
            <a:ext cx="6858000" cy="6740307"/>
          </a:xfrm>
          <a:prstGeom prst="rect">
            <a:avLst/>
          </a:prstGeom>
          <a:noFill/>
        </p:spPr>
        <p:txBody>
          <a:bodyPr wrap="square" rtlCol="0">
            <a:spAutoFit/>
          </a:bodyPr>
          <a:lstStyle/>
          <a:p>
            <a:pPr>
              <a:lnSpc>
                <a:spcPct val="150000"/>
              </a:lnSpc>
            </a:pPr>
            <a:r>
              <a:rPr lang="en-US" sz="3200" dirty="0" err="1">
                <a:latin typeface="Arial" panose="020B0604020202020204" pitchFamily="34" charset="0"/>
                <a:cs typeface="Arial" panose="020B0604020202020204" pitchFamily="34" charset="0"/>
              </a:rPr>
              <a:t>Cánh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én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trừ</a:t>
            </a:r>
            <a:endParaRPr lang="en-US" sz="3200" dirty="0">
              <a:latin typeface="Arial" panose="020B0604020202020204" pitchFamily="34" charset="0"/>
              <a:cs typeface="Arial" panose="020B0604020202020204" pitchFamily="34" charset="0"/>
            </a:endParaRPr>
          </a:p>
          <a:p>
            <a:pPr>
              <a:lnSpc>
                <a:spcPct val="150000"/>
              </a:lnSpc>
            </a:pPr>
            <a:r>
              <a:rPr lang="en-US" sz="3200" dirty="0" err="1">
                <a:latin typeface="Arial" panose="020B0604020202020204" pitchFamily="34" charset="0"/>
                <a:cs typeface="Arial" panose="020B0604020202020204" pitchFamily="34" charset="0"/>
              </a:rPr>
              <a:t>Trời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bớt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rét</a:t>
            </a:r>
            <a:endParaRPr lang="en-US" sz="3200" dirty="0">
              <a:latin typeface="Arial" panose="020B0604020202020204" pitchFamily="34" charset="0"/>
              <a:cs typeface="Arial" panose="020B0604020202020204" pitchFamily="34" charset="0"/>
            </a:endParaRPr>
          </a:p>
          <a:p>
            <a:pPr>
              <a:lnSpc>
                <a:spcPct val="150000"/>
              </a:lnSpc>
            </a:pPr>
            <a:r>
              <a:rPr lang="en-US" sz="3200" dirty="0" err="1">
                <a:latin typeface="Arial" panose="020B0604020202020204" pitchFamily="34" charset="0"/>
                <a:cs typeface="Arial" panose="020B0604020202020204" pitchFamily="34" charset="0"/>
              </a:rPr>
              <a:t>Bầy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chia</a:t>
            </a:r>
          </a:p>
          <a:p>
            <a:pPr>
              <a:lnSpc>
                <a:spcPct val="150000"/>
              </a:lnSpc>
            </a:pPr>
            <a:r>
              <a:rPr lang="en-US" sz="3200" dirty="0" err="1">
                <a:latin typeface="Arial" panose="020B0604020202020204" pitchFamily="34" charset="0"/>
                <a:cs typeface="Arial" panose="020B0604020202020204" pitchFamily="34" charset="0"/>
              </a:rPr>
              <a:t>Niềm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vui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theo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hót</a:t>
            </a:r>
            <a:endParaRPr lang="en-US" sz="3200" dirty="0">
              <a:latin typeface="Arial" panose="020B0604020202020204" pitchFamily="34" charset="0"/>
              <a:cs typeface="Arial" panose="020B0604020202020204" pitchFamily="34" charset="0"/>
            </a:endParaRPr>
          </a:p>
          <a:p>
            <a:pPr>
              <a:lnSpc>
                <a:spcPct val="150000"/>
              </a:lnSpc>
            </a:pPr>
            <a:r>
              <a:rPr lang="en-US" sz="3200" dirty="0">
                <a:latin typeface="Arial" panose="020B0604020202020204" pitchFamily="34" charset="0"/>
                <a:cs typeface="Arial" panose="020B0604020202020204" pitchFamily="34" charset="0"/>
              </a:rPr>
              <a:t>Tia </a:t>
            </a:r>
            <a:r>
              <a:rPr lang="en-US" sz="3200" dirty="0" err="1">
                <a:latin typeface="Arial" panose="020B0604020202020204" pitchFamily="34" charset="0"/>
                <a:cs typeface="Arial" panose="020B0604020202020204" pitchFamily="34" charset="0"/>
              </a:rPr>
              <a:t>nắng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endParaRPr lang="en-US" sz="3200" dirty="0">
              <a:latin typeface="Arial" panose="020B0604020202020204" pitchFamily="34" charset="0"/>
              <a:cs typeface="Arial" panose="020B0604020202020204" pitchFamily="34" charset="0"/>
            </a:endParaRPr>
          </a:p>
          <a:p>
            <a:pPr>
              <a:lnSpc>
                <a:spcPct val="150000"/>
              </a:lnSpc>
            </a:pPr>
            <a:r>
              <a:rPr lang="en-US" sz="3200" dirty="0" err="1">
                <a:latin typeface="Arial" panose="020B0604020202020204" pitchFamily="34" charset="0"/>
                <a:cs typeface="Arial" panose="020B0604020202020204" pitchFamily="34" charset="0"/>
              </a:rPr>
              <a:t>Trời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cao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hẳn</a:t>
            </a:r>
            <a:endParaRPr lang="en-US" sz="3200" dirty="0">
              <a:latin typeface="Arial" panose="020B0604020202020204" pitchFamily="34" charset="0"/>
              <a:cs typeface="Arial" panose="020B0604020202020204" pitchFamily="34" charset="0"/>
            </a:endParaRPr>
          </a:p>
          <a:p>
            <a:pPr>
              <a:lnSpc>
                <a:spcPct val="150000"/>
              </a:lnSpc>
            </a:pPr>
            <a:r>
              <a:rPr lang="en-US" sz="3200" dirty="0" err="1">
                <a:latin typeface="Arial" panose="020B0604020202020204" pitchFamily="34" charset="0"/>
                <a:cs typeface="Arial" panose="020B0604020202020204" pitchFamily="34" charset="0"/>
              </a:rPr>
              <a:t>Vườn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cộng</a:t>
            </a:r>
            <a:endParaRPr lang="en-US" sz="3200" dirty="0">
              <a:latin typeface="Arial" panose="020B0604020202020204" pitchFamily="34" charset="0"/>
              <a:cs typeface="Arial" panose="020B0604020202020204" pitchFamily="34" charset="0"/>
            </a:endParaRPr>
          </a:p>
          <a:p>
            <a:pPr>
              <a:lnSpc>
                <a:spcPct val="150000"/>
              </a:lnSpc>
            </a:pPr>
            <a:r>
              <a:rPr lang="en-US" sz="3200" dirty="0" err="1">
                <a:latin typeface="Arial" panose="020B0604020202020204" pitchFamily="34" charset="0"/>
                <a:cs typeface="Arial" panose="020B0604020202020204" pitchFamily="34" charset="0"/>
              </a:rPr>
              <a:t>Thế</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mùa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xuân</a:t>
            </a:r>
            <a:r>
              <a:rPr lang="en-US" sz="3200" dirty="0">
                <a:latin typeface="Arial" panose="020B0604020202020204" pitchFamily="34" charset="0"/>
                <a:cs typeface="Arial" panose="020B0604020202020204" pitchFamily="34" charset="0"/>
              </a:rPr>
              <a:t>.</a:t>
            </a:r>
          </a:p>
          <a:p>
            <a:pPr algn="r">
              <a:lnSpc>
                <a:spcPct val="150000"/>
              </a:lnSpc>
            </a:pPr>
            <a:r>
              <a:rPr lang="en-US" sz="2800" b="1" dirty="0">
                <a:latin typeface="Arial" panose="020B0604020202020204" pitchFamily="34" charset="0"/>
                <a:cs typeface="Arial" panose="020B0604020202020204" pitchFamily="34" charset="0"/>
              </a:rPr>
              <a:t>ĐẶNG HẤN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5200" y="4152900"/>
            <a:ext cx="7380148" cy="6390630"/>
          </a:xfrm>
          <a:prstGeom prst="rect">
            <a:avLst/>
          </a:prstGeom>
        </p:spPr>
      </p:pic>
      <p:sp>
        <p:nvSpPr>
          <p:cNvPr id="17" name="TextBox 16"/>
          <p:cNvSpPr txBox="1"/>
          <p:nvPr/>
        </p:nvSpPr>
        <p:spPr>
          <a:xfrm>
            <a:off x="914400" y="571500"/>
            <a:ext cx="5562600" cy="830997"/>
          </a:xfrm>
          <a:prstGeom prst="rect">
            <a:avLst/>
          </a:prstGeom>
          <a:noFill/>
        </p:spPr>
        <p:txBody>
          <a:bodyPr wrap="square" rtlCol="0">
            <a:spAutoFit/>
          </a:bodyPr>
          <a:lstStyle/>
          <a:p>
            <a:r>
              <a:rPr lang="en-US" sz="4800" b="1" i="1" dirty="0">
                <a:latin typeface="Arial" panose="020B0604020202020204" pitchFamily="34" charset="0"/>
                <a:cs typeface="Arial" panose="020B0604020202020204" pitchFamily="34" charset="0"/>
              </a:rPr>
              <a:t>1. </a:t>
            </a:r>
            <a:r>
              <a:rPr lang="en-US" sz="4800" b="1" i="1" dirty="0" err="1">
                <a:latin typeface="Arial" panose="020B0604020202020204" pitchFamily="34" charset="0"/>
                <a:cs typeface="Arial" panose="020B0604020202020204" pitchFamily="34" charset="0"/>
              </a:rPr>
              <a:t>Nghe</a:t>
            </a:r>
            <a:r>
              <a:rPr lang="en-US" sz="4800" b="1" i="1" dirty="0">
                <a:latin typeface="Arial" panose="020B0604020202020204" pitchFamily="34" charset="0"/>
                <a:cs typeface="Arial" panose="020B0604020202020204" pitchFamily="34" charset="0"/>
              </a:rPr>
              <a:t> – </a:t>
            </a:r>
            <a:r>
              <a:rPr lang="en-US" sz="4800" b="1" i="1" dirty="0" err="1">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2" name="Rounded Rectangular Callout 1"/>
          <p:cNvSpPr/>
          <p:nvPr/>
        </p:nvSpPr>
        <p:spPr>
          <a:xfrm>
            <a:off x="1447800" y="2324100"/>
            <a:ext cx="9982200" cy="2286000"/>
          </a:xfrm>
          <a:prstGeom prst="wedgeRoundRectCallout">
            <a:avLst>
              <a:gd name="adj1" fmla="val -37569"/>
              <a:gd name="adj2" fmla="val 66253"/>
              <a:gd name="adj3" fmla="val 16667"/>
            </a:avLst>
          </a:prstGeom>
          <a:solidFill>
            <a:schemeClr val="accent3">
              <a:lumMod val="60000"/>
              <a:lumOff val="40000"/>
            </a:scheme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i="1" dirty="0">
                <a:solidFill>
                  <a:schemeClr val="tx1"/>
                </a:solidFill>
                <a:latin typeface="Arial" panose="020B0604020202020204" pitchFamily="34" charset="0"/>
                <a:cs typeface="Arial" panose="020B0604020202020204" pitchFamily="34" charset="0"/>
              </a:rPr>
              <a:t>Theo </a:t>
            </a:r>
            <a:r>
              <a:rPr lang="en-US" sz="3800" b="1" i="1" dirty="0" err="1">
                <a:solidFill>
                  <a:schemeClr val="tx1"/>
                </a:solidFill>
                <a:latin typeface="Arial" panose="020B0604020202020204" pitchFamily="34" charset="0"/>
                <a:cs typeface="Arial" panose="020B0604020202020204" pitchFamily="34" charset="0"/>
              </a:rPr>
              <a:t>em</a:t>
            </a:r>
            <a:r>
              <a:rPr lang="en-US" sz="3800" b="1" i="1" dirty="0">
                <a:solidFill>
                  <a:schemeClr val="tx1"/>
                </a:solidFill>
                <a:latin typeface="Arial" panose="020B0604020202020204" pitchFamily="34" charset="0"/>
                <a:cs typeface="Arial" panose="020B0604020202020204" pitchFamily="34" charset="0"/>
              </a:rPr>
              <a:t>, </a:t>
            </a:r>
            <a:r>
              <a:rPr lang="en-US" sz="3800" b="1" i="1" dirty="0" err="1">
                <a:solidFill>
                  <a:schemeClr val="tx1"/>
                </a:solidFill>
                <a:latin typeface="Arial" panose="020B0604020202020204" pitchFamily="34" charset="0"/>
                <a:cs typeface="Arial" panose="020B0604020202020204" pitchFamily="34" charset="0"/>
              </a:rPr>
              <a:t>nội</a:t>
            </a:r>
            <a:r>
              <a:rPr lang="en-US" sz="3800" b="1" i="1" dirty="0">
                <a:solidFill>
                  <a:schemeClr val="tx1"/>
                </a:solidFill>
                <a:latin typeface="Arial" panose="020B0604020202020204" pitchFamily="34" charset="0"/>
                <a:cs typeface="Arial" panose="020B0604020202020204" pitchFamily="34" charset="0"/>
              </a:rPr>
              <a:t> dung </a:t>
            </a:r>
            <a:r>
              <a:rPr lang="en-US" sz="3800" b="1" i="1" dirty="0" err="1">
                <a:solidFill>
                  <a:schemeClr val="tx1"/>
                </a:solidFill>
                <a:latin typeface="Arial" panose="020B0604020202020204" pitchFamily="34" charset="0"/>
                <a:cs typeface="Arial" panose="020B0604020202020204" pitchFamily="34" charset="0"/>
              </a:rPr>
              <a:t>bài</a:t>
            </a:r>
            <a:r>
              <a:rPr lang="en-US" sz="3800" b="1" i="1" dirty="0">
                <a:solidFill>
                  <a:schemeClr val="tx1"/>
                </a:solidFill>
                <a:latin typeface="Arial" panose="020B0604020202020204" pitchFamily="34" charset="0"/>
                <a:cs typeface="Arial" panose="020B0604020202020204" pitchFamily="34" charset="0"/>
              </a:rPr>
              <a:t> </a:t>
            </a:r>
            <a:r>
              <a:rPr lang="en-US" sz="3800" b="1" i="1" dirty="0" err="1">
                <a:solidFill>
                  <a:schemeClr val="tx1"/>
                </a:solidFill>
                <a:latin typeface="Arial" panose="020B0604020202020204" pitchFamily="34" charset="0"/>
                <a:cs typeface="Arial" panose="020B0604020202020204" pitchFamily="34" charset="0"/>
              </a:rPr>
              <a:t>thơ</a:t>
            </a:r>
            <a:r>
              <a:rPr lang="en-US" sz="3800" b="1" i="1" dirty="0">
                <a:solidFill>
                  <a:schemeClr val="tx1"/>
                </a:solidFill>
                <a:latin typeface="Arial" panose="020B0604020202020204" pitchFamily="34" charset="0"/>
                <a:cs typeface="Arial" panose="020B0604020202020204" pitchFamily="34" charset="0"/>
              </a:rPr>
              <a:t> </a:t>
            </a:r>
            <a:r>
              <a:rPr lang="en-US" sz="3800" b="1" i="1" dirty="0" err="1">
                <a:solidFill>
                  <a:schemeClr val="tx1"/>
                </a:solidFill>
                <a:latin typeface="Arial" panose="020B0604020202020204" pitchFamily="34" charset="0"/>
                <a:cs typeface="Arial" panose="020B0604020202020204" pitchFamily="34" charset="0"/>
              </a:rPr>
              <a:t>nói</a:t>
            </a:r>
            <a:r>
              <a:rPr lang="en-US" sz="3800" b="1" i="1" dirty="0">
                <a:solidFill>
                  <a:schemeClr val="tx1"/>
                </a:solidFill>
                <a:latin typeface="Arial" panose="020B0604020202020204" pitchFamily="34" charset="0"/>
                <a:cs typeface="Arial" panose="020B0604020202020204" pitchFamily="34" charset="0"/>
              </a:rPr>
              <a:t> </a:t>
            </a:r>
            <a:r>
              <a:rPr lang="en-US" sz="3800" b="1" i="1" dirty="0" err="1">
                <a:solidFill>
                  <a:schemeClr val="tx1"/>
                </a:solidFill>
                <a:latin typeface="Arial" panose="020B0604020202020204" pitchFamily="34" charset="0"/>
                <a:cs typeface="Arial" panose="020B0604020202020204" pitchFamily="34" charset="0"/>
              </a:rPr>
              <a:t>về</a:t>
            </a:r>
            <a:r>
              <a:rPr lang="en-US" sz="3800" b="1" i="1" dirty="0">
                <a:solidFill>
                  <a:schemeClr val="tx1"/>
                </a:solidFill>
                <a:latin typeface="Arial" panose="020B0604020202020204" pitchFamily="34" charset="0"/>
                <a:cs typeface="Arial" panose="020B0604020202020204" pitchFamily="34" charset="0"/>
              </a:rPr>
              <a:t> </a:t>
            </a:r>
            <a:r>
              <a:rPr lang="en-US" sz="3800" b="1" i="1" dirty="0" err="1">
                <a:solidFill>
                  <a:schemeClr val="tx1"/>
                </a:solidFill>
                <a:latin typeface="Arial" panose="020B0604020202020204" pitchFamily="34" charset="0"/>
                <a:cs typeface="Arial" panose="020B0604020202020204" pitchFamily="34" charset="0"/>
              </a:rPr>
              <a:t>điều</a:t>
            </a:r>
            <a:r>
              <a:rPr lang="en-US" sz="3800" b="1" i="1" dirty="0">
                <a:solidFill>
                  <a:schemeClr val="tx1"/>
                </a:solidFill>
                <a:latin typeface="Arial" panose="020B0604020202020204" pitchFamily="34" charset="0"/>
                <a:cs typeface="Arial" panose="020B0604020202020204" pitchFamily="34" charset="0"/>
              </a:rPr>
              <a:t> </a:t>
            </a:r>
            <a:r>
              <a:rPr lang="en-US" sz="3800" b="1" i="1" dirty="0" err="1">
                <a:solidFill>
                  <a:schemeClr val="tx1"/>
                </a:solidFill>
                <a:latin typeface="Arial" panose="020B0604020202020204" pitchFamily="34" charset="0"/>
                <a:cs typeface="Arial" panose="020B0604020202020204" pitchFamily="34" charset="0"/>
              </a:rPr>
              <a:t>gì</a:t>
            </a:r>
            <a:r>
              <a:rPr lang="en-US" sz="3800" b="1" i="1" dirty="0">
                <a:solidFill>
                  <a:schemeClr val="tx1"/>
                </a:solidFill>
                <a:latin typeface="Arial" panose="020B0604020202020204" pitchFamily="34" charset="0"/>
                <a:cs typeface="Arial" panose="020B0604020202020204" pitchFamily="34" charset="0"/>
              </a:rPr>
              <a:t>?</a:t>
            </a:r>
          </a:p>
        </p:txBody>
      </p:sp>
      <p:sp>
        <p:nvSpPr>
          <p:cNvPr id="3" name="Rounded Rectangle 2"/>
          <p:cNvSpPr/>
          <p:nvPr/>
        </p:nvSpPr>
        <p:spPr>
          <a:xfrm>
            <a:off x="2065361" y="5753100"/>
            <a:ext cx="9364639" cy="2133600"/>
          </a:xfrm>
          <a:prstGeom prst="roundRect">
            <a:avLst/>
          </a:prstGeom>
          <a:solidFill>
            <a:schemeClr val="accent6">
              <a:lumMod val="40000"/>
              <a:lumOff val="6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800" dirty="0">
                <a:solidFill>
                  <a:schemeClr val="tx1"/>
                </a:solidFill>
              </a:rPr>
              <a:t>Bài thơ nói về các tín hiệu của mùa xuân.</a:t>
            </a:r>
            <a:endParaRPr lang="en-US" sz="3800" dirty="0">
              <a:solidFill>
                <a:schemeClr val="tx1"/>
              </a:solidFill>
            </a:endParaRPr>
          </a:p>
        </p:txBody>
      </p:sp>
    </p:spTree>
    <p:extLst>
      <p:ext uri="{BB962C8B-B14F-4D97-AF65-F5344CB8AC3E}">
        <p14:creationId xmlns:p14="http://schemas.microsoft.com/office/powerpoint/2010/main" val="78821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259">
            <a:off x="1679065" y="1028700"/>
            <a:ext cx="14929870" cy="839464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2960" y="8087037"/>
            <a:ext cx="1614160" cy="179351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7816">
            <a:off x="839979" y="724899"/>
            <a:ext cx="1455962" cy="1879763"/>
          </a:xfrm>
          <a:prstGeom prst="rect">
            <a:avLst/>
          </a:prstGeom>
        </p:spPr>
      </p:pic>
      <p:sp>
        <p:nvSpPr>
          <p:cNvPr id="14" name="TextBox 13"/>
          <p:cNvSpPr txBox="1"/>
          <p:nvPr/>
        </p:nvSpPr>
        <p:spPr>
          <a:xfrm>
            <a:off x="2509733" y="1935585"/>
            <a:ext cx="13635568" cy="830997"/>
          </a:xfrm>
          <a:prstGeom prst="rect">
            <a:avLst/>
          </a:prstGeom>
          <a:noFill/>
        </p:spPr>
        <p:txBody>
          <a:bodyPr wrap="square" rtlCol="0">
            <a:spAutoFit/>
          </a:bodyPr>
          <a:lstStyle/>
          <a:p>
            <a:r>
              <a:rPr lang="en-US" sz="4800" b="1" i="1" dirty="0">
                <a:latin typeface="Arial" panose="020B0604020202020204" pitchFamily="34" charset="0"/>
                <a:cs typeface="Arial" panose="020B0604020202020204" pitchFamily="34" charset="0"/>
              </a:rPr>
              <a:t>2. </a:t>
            </a:r>
            <a:r>
              <a:rPr lang="en-US" sz="4800" b="1" i="1" dirty="0" err="1">
                <a:latin typeface="Arial" panose="020B0604020202020204" pitchFamily="34" charset="0"/>
                <a:cs typeface="Arial" panose="020B0604020202020204" pitchFamily="34" charset="0"/>
              </a:rPr>
              <a:t>Chọn</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chữ</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phù</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hợp</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với</a:t>
            </a:r>
            <a:r>
              <a:rPr lang="en-US" sz="4800" b="1" i="1" dirty="0">
                <a:latin typeface="Arial" panose="020B0604020202020204" pitchFamily="34" charset="0"/>
                <a:cs typeface="Arial" panose="020B0604020202020204" pitchFamily="34" charset="0"/>
              </a:rPr>
              <a:t> ô </a:t>
            </a:r>
            <a:r>
              <a:rPr lang="en-US" sz="4800" b="1" i="1" dirty="0" err="1">
                <a:latin typeface="Arial" panose="020B0604020202020204" pitchFamily="34" charset="0"/>
                <a:cs typeface="Arial" panose="020B0604020202020204" pitchFamily="34" charset="0"/>
              </a:rPr>
              <a:t>trống</a:t>
            </a:r>
            <a:r>
              <a:rPr lang="en-US" sz="4800" b="1" i="1" dirty="0">
                <a:latin typeface="Arial" panose="020B0604020202020204" pitchFamily="34" charset="0"/>
                <a:cs typeface="Arial" panose="020B0604020202020204" pitchFamily="34" charset="0"/>
              </a:rPr>
              <a:t>: </a:t>
            </a:r>
            <a:r>
              <a:rPr lang="en-US" sz="4800" b="1" i="1" dirty="0">
                <a:solidFill>
                  <a:srgbClr val="FF0000"/>
                </a:solidFill>
                <a:latin typeface="Arial" panose="020B0604020202020204" pitchFamily="34" charset="0"/>
                <a:cs typeface="Arial" panose="020B0604020202020204" pitchFamily="34" charset="0"/>
              </a:rPr>
              <a:t>g</a:t>
            </a:r>
            <a:r>
              <a:rPr lang="en-US" sz="4800" b="1" i="1" dirty="0">
                <a:latin typeface="Arial" panose="020B0604020202020204" pitchFamily="34" charset="0"/>
                <a:cs typeface="Arial" panose="020B0604020202020204" pitchFamily="34" charset="0"/>
              </a:rPr>
              <a:t> hay </a:t>
            </a:r>
            <a:r>
              <a:rPr lang="en-US" sz="4800" b="1" i="1" dirty="0" err="1">
                <a:solidFill>
                  <a:srgbClr val="FF0000"/>
                </a:solidFill>
                <a:latin typeface="Arial" panose="020B0604020202020204" pitchFamily="34" charset="0"/>
                <a:cs typeface="Arial" panose="020B0604020202020204" pitchFamily="34" charset="0"/>
              </a:rPr>
              <a:t>gh</a:t>
            </a:r>
            <a:r>
              <a:rPr lang="en-US" sz="4800" b="1" i="1" dirty="0">
                <a:latin typeface="Arial" panose="020B0604020202020204" pitchFamily="34" charset="0"/>
                <a:cs typeface="Arial" panose="020B0604020202020204" pitchFamily="34" charset="0"/>
              </a:rPr>
              <a:t>?</a:t>
            </a:r>
          </a:p>
        </p:txBody>
      </p:sp>
      <p:sp>
        <p:nvSpPr>
          <p:cNvPr id="15" name="TextBox 14"/>
          <p:cNvSpPr txBox="1"/>
          <p:nvPr/>
        </p:nvSpPr>
        <p:spPr>
          <a:xfrm>
            <a:off x="3048000" y="2798287"/>
            <a:ext cx="12192000" cy="4939814"/>
          </a:xfrm>
          <a:prstGeom prst="rect">
            <a:avLst/>
          </a:prstGeom>
          <a:noFill/>
        </p:spPr>
        <p:txBody>
          <a:bodyPr wrap="square" rtlCol="0">
            <a:spAutoFit/>
          </a:bodyPr>
          <a:lstStyle/>
          <a:p>
            <a:pPr marL="285750" indent="-285750">
              <a:lnSpc>
                <a:spcPct val="250000"/>
              </a:lnSpc>
              <a:buFontTx/>
              <a:buChar char="-"/>
            </a:pPr>
            <a:r>
              <a:rPr lang="en-US" sz="4200" dirty="0" err="1">
                <a:latin typeface="Arial" panose="020B0604020202020204" pitchFamily="34" charset="0"/>
                <a:cs typeface="Arial" panose="020B0604020202020204" pitchFamily="34" charset="0"/>
              </a:rPr>
              <a:t>Lên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xuống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ềnh</a:t>
            </a:r>
            <a:endParaRPr lang="en-US" sz="4200" dirty="0">
              <a:latin typeface="Arial" panose="020B0604020202020204" pitchFamily="34" charset="0"/>
              <a:cs typeface="Arial" panose="020B0604020202020204" pitchFamily="34" charset="0"/>
            </a:endParaRPr>
          </a:p>
          <a:p>
            <a:pPr marL="285750" indent="-285750">
              <a:lnSpc>
                <a:spcPct val="250000"/>
              </a:lnSpc>
              <a:buFontTx/>
              <a:buChar char="-"/>
            </a:pP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ạo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trắng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nước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endParaRPr lang="en-US" sz="4200" dirty="0">
              <a:latin typeface="Arial" panose="020B0604020202020204" pitchFamily="34" charset="0"/>
              <a:cs typeface="Arial" panose="020B0604020202020204" pitchFamily="34" charset="0"/>
            </a:endParaRPr>
          </a:p>
          <a:p>
            <a:pPr marL="285750" indent="-285750">
              <a:lnSpc>
                <a:spcPct val="250000"/>
              </a:lnSpc>
              <a:buFontTx/>
              <a:buChar char="-"/>
            </a:pP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i</a:t>
            </a:r>
            <a:r>
              <a:rPr lang="en-US" sz="4200" dirty="0">
                <a:latin typeface="Arial" panose="020B0604020202020204" pitchFamily="34" charset="0"/>
                <a:cs typeface="Arial" panose="020B0604020202020204" pitchFamily="34" charset="0"/>
              </a:rPr>
              <a:t> long </a:t>
            </a:r>
            <a:r>
              <a:rPr lang="en-US" sz="4200" dirty="0" err="1">
                <a:latin typeface="Arial" panose="020B0604020202020204" pitchFamily="34" charset="0"/>
                <a:cs typeface="Arial" panose="020B0604020202020204" pitchFamily="34" charset="0"/>
              </a:rPr>
              <a:t>tạc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dạ</a:t>
            </a:r>
            <a:endParaRPr lang="en-US" sz="4200" dirty="0">
              <a:latin typeface="Arial" panose="020B0604020202020204" pitchFamily="34" charset="0"/>
              <a:cs typeface="Arial" panose="020B0604020202020204" pitchFamily="34" charset="0"/>
            </a:endParaRPr>
          </a:p>
        </p:txBody>
      </p:sp>
      <p:sp>
        <p:nvSpPr>
          <p:cNvPr id="16" name="Rectangle 15"/>
          <p:cNvSpPr/>
          <p:nvPr/>
        </p:nvSpPr>
        <p:spPr>
          <a:xfrm>
            <a:off x="7239000" y="3543300"/>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a:t>
            </a:r>
          </a:p>
        </p:txBody>
      </p:sp>
      <p:sp>
        <p:nvSpPr>
          <p:cNvPr id="17" name="Rectangle 16"/>
          <p:cNvSpPr/>
          <p:nvPr/>
        </p:nvSpPr>
        <p:spPr>
          <a:xfrm>
            <a:off x="3505200" y="5050723"/>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a:t>
            </a:r>
          </a:p>
        </p:txBody>
      </p:sp>
      <p:sp>
        <p:nvSpPr>
          <p:cNvPr id="18" name="Rectangle 17"/>
          <p:cNvSpPr/>
          <p:nvPr/>
        </p:nvSpPr>
        <p:spPr>
          <a:xfrm>
            <a:off x="3505200" y="6667500"/>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a:t>
            </a:r>
          </a:p>
        </p:txBody>
      </p:sp>
      <p:sp>
        <p:nvSpPr>
          <p:cNvPr id="19" name="Rectangle 18"/>
          <p:cNvSpPr/>
          <p:nvPr/>
        </p:nvSpPr>
        <p:spPr>
          <a:xfrm>
            <a:off x="7239000" y="3543300"/>
            <a:ext cx="9144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gh</a:t>
            </a:r>
            <a:endParaRPr lang="en-US" sz="4200" b="1"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3505200" y="5050723"/>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G</a:t>
            </a:r>
          </a:p>
        </p:txBody>
      </p:sp>
      <p:sp>
        <p:nvSpPr>
          <p:cNvPr id="21" name="Rectangle 20"/>
          <p:cNvSpPr/>
          <p:nvPr/>
        </p:nvSpPr>
        <p:spPr>
          <a:xfrm>
            <a:off x="3505200" y="6667500"/>
            <a:ext cx="990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Gh</a:t>
            </a:r>
            <a:endParaRPr lang="en-US" sz="4200" b="1"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259">
            <a:off x="1679065" y="1028700"/>
            <a:ext cx="14929870" cy="839464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66611" y="638758"/>
            <a:ext cx="1614160" cy="179351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7816">
            <a:off x="839979" y="724899"/>
            <a:ext cx="1455962" cy="1879763"/>
          </a:xfrm>
          <a:prstGeom prst="rect">
            <a:avLst/>
          </a:prstGeom>
        </p:spPr>
      </p:pic>
      <p:sp>
        <p:nvSpPr>
          <p:cNvPr id="14" name="TextBox 13"/>
          <p:cNvSpPr txBox="1"/>
          <p:nvPr/>
        </p:nvSpPr>
        <p:spPr>
          <a:xfrm>
            <a:off x="2509733" y="1935585"/>
            <a:ext cx="13635568" cy="830997"/>
          </a:xfrm>
          <a:prstGeom prst="rect">
            <a:avLst/>
          </a:prstGeom>
          <a:noFill/>
        </p:spPr>
        <p:txBody>
          <a:bodyPr wrap="square" rtlCol="0">
            <a:spAutoFit/>
          </a:bodyPr>
          <a:lstStyle/>
          <a:p>
            <a:r>
              <a:rPr lang="en-US" sz="4800" b="1" i="1" dirty="0">
                <a:latin typeface="Arial" panose="020B0604020202020204" pitchFamily="34" charset="0"/>
                <a:cs typeface="Arial" panose="020B0604020202020204" pitchFamily="34" charset="0"/>
              </a:rPr>
              <a:t>3. </a:t>
            </a:r>
            <a:r>
              <a:rPr lang="en-US" sz="4800" b="1" i="1" dirty="0" err="1">
                <a:latin typeface="Arial" panose="020B0604020202020204" pitchFamily="34" charset="0"/>
                <a:cs typeface="Arial" panose="020B0604020202020204" pitchFamily="34" charset="0"/>
              </a:rPr>
              <a:t>Chọn</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chữ</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hoặc</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vần</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phù</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hợp</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vào</a:t>
            </a:r>
            <a:r>
              <a:rPr lang="en-US" sz="4800" b="1" i="1" dirty="0">
                <a:latin typeface="Arial" panose="020B0604020202020204" pitchFamily="34" charset="0"/>
                <a:cs typeface="Arial" panose="020B0604020202020204" pitchFamily="34" charset="0"/>
              </a:rPr>
              <a:t> ô </a:t>
            </a:r>
            <a:r>
              <a:rPr lang="en-US" sz="4800" b="1" i="1" dirty="0" err="1">
                <a:latin typeface="Arial" panose="020B0604020202020204" pitchFamily="34" charset="0"/>
                <a:cs typeface="Arial" panose="020B0604020202020204" pitchFamily="34" charset="0"/>
              </a:rPr>
              <a:t>trống</a:t>
            </a:r>
            <a:r>
              <a:rPr lang="en-US" sz="4800" b="1" i="1" dirty="0">
                <a:latin typeface="Arial" panose="020B0604020202020204" pitchFamily="34" charset="0"/>
                <a:cs typeface="Arial" panose="020B0604020202020204" pitchFamily="34" charset="0"/>
              </a:rPr>
              <a:t>:</a:t>
            </a:r>
          </a:p>
        </p:txBody>
      </p:sp>
      <p:sp>
        <p:nvSpPr>
          <p:cNvPr id="15" name="TextBox 14"/>
          <p:cNvSpPr txBox="1"/>
          <p:nvPr/>
        </p:nvSpPr>
        <p:spPr>
          <a:xfrm>
            <a:off x="3048000" y="2758061"/>
            <a:ext cx="10896600" cy="6232475"/>
          </a:xfrm>
          <a:prstGeom prst="rect">
            <a:avLst/>
          </a:prstGeom>
          <a:noFill/>
        </p:spPr>
        <p:txBody>
          <a:bodyPr wrap="square" rtlCol="0">
            <a:spAutoFit/>
          </a:bodyPr>
          <a:lstStyle/>
          <a:p>
            <a:pPr marL="742950" indent="-742950">
              <a:lnSpc>
                <a:spcPct val="250000"/>
              </a:lnSpc>
              <a:buAutoNum type="alphaLcPeriod"/>
            </a:pP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 </a:t>
            </a:r>
            <a:r>
              <a:rPr lang="en-US" sz="4200" b="1" i="1" dirty="0">
                <a:solidFill>
                  <a:srgbClr val="FF0000"/>
                </a:solidFill>
                <a:latin typeface="Arial" panose="020B0604020202020204" pitchFamily="34" charset="0"/>
                <a:cs typeface="Arial" panose="020B0604020202020204" pitchFamily="34" charset="0"/>
              </a:rPr>
              <a:t>s</a:t>
            </a:r>
            <a:r>
              <a:rPr lang="en-US" sz="4200" dirty="0">
                <a:latin typeface="Arial" panose="020B0604020202020204" pitchFamily="34" charset="0"/>
                <a:cs typeface="Arial" panose="020B0604020202020204" pitchFamily="34" charset="0"/>
              </a:rPr>
              <a:t> hay </a:t>
            </a:r>
            <a:r>
              <a:rPr lang="en-US" sz="4200" b="1" i="1" dirty="0">
                <a:solidFill>
                  <a:srgbClr val="FF0000"/>
                </a:solidFill>
                <a:latin typeface="Arial" panose="020B0604020202020204" pitchFamily="34" charset="0"/>
                <a:cs typeface="Arial" panose="020B0604020202020204" pitchFamily="34" charset="0"/>
              </a:rPr>
              <a:t>x</a:t>
            </a:r>
            <a:r>
              <a:rPr lang="en-US" sz="4200" dirty="0">
                <a:latin typeface="Arial" panose="020B0604020202020204" pitchFamily="34" charset="0"/>
                <a:cs typeface="Arial" panose="020B0604020202020204" pitchFamily="34" charset="0"/>
              </a:rPr>
              <a:t>? </a:t>
            </a:r>
          </a:p>
          <a:p>
            <a:pPr>
              <a:lnSpc>
                <a:spcPct val="150000"/>
              </a:lnSpc>
            </a:pPr>
            <a:r>
              <a:rPr lang="en-US" sz="4200" dirty="0">
                <a:latin typeface="Arial" panose="020B0604020202020204" pitchFamily="34" charset="0"/>
                <a:cs typeface="Arial" panose="020B0604020202020204" pitchFamily="34" charset="0"/>
              </a:rPr>
              <a:t>	Ai </a:t>
            </a:r>
            <a:r>
              <a:rPr lang="en-US" sz="4200" dirty="0" err="1">
                <a:latin typeface="Arial" panose="020B0604020202020204" pitchFamily="34" charset="0"/>
                <a:cs typeface="Arial" panose="020B0604020202020204" pitchFamily="34" charset="0"/>
              </a:rPr>
              <a:t>thổi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áo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gọi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trâu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đâu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endParaRPr lang="en-US" sz="4200" dirty="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Chiều</a:t>
            </a:r>
            <a:r>
              <a:rPr lang="en-US" sz="4200" dirty="0">
                <a:latin typeface="Arial" panose="020B0604020202020204" pitchFamily="34" charset="0"/>
                <a:cs typeface="Arial" panose="020B0604020202020204" pitchFamily="34" charset="0"/>
              </a:rPr>
              <a:t> in </a:t>
            </a:r>
            <a:r>
              <a:rPr lang="en-US" sz="4200" dirty="0" err="1">
                <a:latin typeface="Arial" panose="020B0604020202020204" pitchFamily="34" charset="0"/>
                <a:cs typeface="Arial" panose="020B0604020202020204" pitchFamily="34" charset="0"/>
              </a:rPr>
              <a:t>nghiêng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mảnh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núi</a:t>
            </a:r>
            <a:r>
              <a:rPr lang="en-US" sz="4200" dirty="0">
                <a:latin typeface="Arial" panose="020B0604020202020204" pitchFamily="34" charset="0"/>
                <a:cs typeface="Arial" panose="020B0604020202020204" pitchFamily="34" charset="0"/>
              </a:rPr>
              <a:t>       a</a:t>
            </a:r>
          </a:p>
          <a:p>
            <a:pPr>
              <a:lnSpc>
                <a:spcPct val="150000"/>
              </a:lnSpc>
            </a:pPr>
            <a:r>
              <a:rPr lang="en-US" sz="4200" dirty="0">
                <a:latin typeface="Arial" panose="020B0604020202020204" pitchFamily="34" charset="0"/>
                <a:cs typeface="Arial" panose="020B0604020202020204" pitchFamily="34" charset="0"/>
              </a:rPr>
              <a:t>	Con </a:t>
            </a:r>
            <a:r>
              <a:rPr lang="en-US" sz="4200" dirty="0" err="1">
                <a:latin typeface="Arial" panose="020B0604020202020204" pitchFamily="34" charset="0"/>
                <a:cs typeface="Arial" panose="020B0604020202020204" pitchFamily="34" charset="0"/>
              </a:rPr>
              <a:t>trâu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trắng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dẫn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đàn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núi</a:t>
            </a:r>
            <a:endParaRPr lang="en-US" sz="4200" dirty="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Vểnh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đôi</a:t>
            </a:r>
            <a:r>
              <a:rPr lang="en-US" sz="4200" dirty="0">
                <a:latin typeface="Arial" panose="020B0604020202020204" pitchFamily="34" charset="0"/>
                <a:cs typeface="Arial" panose="020B0604020202020204" pitchFamily="34" charset="0"/>
              </a:rPr>
              <a:t> tai </a:t>
            </a:r>
            <a:r>
              <a:rPr lang="en-US" sz="4200" dirty="0" err="1">
                <a:latin typeface="Arial" panose="020B0604020202020204" pitchFamily="34" charset="0"/>
                <a:cs typeface="Arial" panose="020B0604020202020204" pitchFamily="34" charset="0"/>
              </a:rPr>
              <a:t>nghe</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áo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trở</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a:t>
            </a:r>
          </a:p>
          <a:p>
            <a:pPr algn="r">
              <a:lnSpc>
                <a:spcPct val="150000"/>
              </a:lnSpc>
            </a:pPr>
            <a:r>
              <a:rPr lang="en-US" sz="2800" b="1" dirty="0">
                <a:latin typeface="Arial" panose="020B0604020202020204" pitchFamily="34" charset="0"/>
                <a:cs typeface="Arial" panose="020B0604020202020204" pitchFamily="34" charset="0"/>
              </a:rPr>
              <a:t>NGÔ VĂN PHÚ</a:t>
            </a:r>
          </a:p>
        </p:txBody>
      </p:sp>
      <p:sp>
        <p:nvSpPr>
          <p:cNvPr id="18" name="Rectangle 17"/>
          <p:cNvSpPr/>
          <p:nvPr/>
        </p:nvSpPr>
        <p:spPr>
          <a:xfrm>
            <a:off x="5715000" y="4616424"/>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a:t>
            </a:r>
          </a:p>
        </p:txBody>
      </p:sp>
      <p:sp>
        <p:nvSpPr>
          <p:cNvPr id="22" name="Rectangle 21"/>
          <p:cNvSpPr/>
          <p:nvPr/>
        </p:nvSpPr>
        <p:spPr>
          <a:xfrm>
            <a:off x="11734800" y="5524500"/>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a:t>
            </a:r>
          </a:p>
        </p:txBody>
      </p:sp>
      <p:sp>
        <p:nvSpPr>
          <p:cNvPr id="23" name="Rectangle 22"/>
          <p:cNvSpPr/>
          <p:nvPr/>
        </p:nvSpPr>
        <p:spPr>
          <a:xfrm>
            <a:off x="8435660" y="7477437"/>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a:t>
            </a:r>
          </a:p>
        </p:txBody>
      </p:sp>
      <p:sp>
        <p:nvSpPr>
          <p:cNvPr id="24" name="Rectangle 23"/>
          <p:cNvSpPr/>
          <p:nvPr/>
        </p:nvSpPr>
        <p:spPr>
          <a:xfrm>
            <a:off x="5707039" y="4616424"/>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s</a:t>
            </a:r>
          </a:p>
        </p:txBody>
      </p:sp>
      <p:sp>
        <p:nvSpPr>
          <p:cNvPr id="25" name="Rectangle 24"/>
          <p:cNvSpPr/>
          <p:nvPr/>
        </p:nvSpPr>
        <p:spPr>
          <a:xfrm>
            <a:off x="8433386" y="7472255"/>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s</a:t>
            </a:r>
          </a:p>
        </p:txBody>
      </p:sp>
      <p:sp>
        <p:nvSpPr>
          <p:cNvPr id="26" name="Rectangle 25"/>
          <p:cNvSpPr/>
          <p:nvPr/>
        </p:nvSpPr>
        <p:spPr>
          <a:xfrm>
            <a:off x="11734800" y="5524500"/>
            <a:ext cx="6096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x</a:t>
            </a:r>
          </a:p>
        </p:txBody>
      </p:sp>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b="12861"/>
          <a:stretch/>
        </p:blipFill>
        <p:spPr>
          <a:xfrm>
            <a:off x="13861309" y="5224318"/>
            <a:ext cx="4397121" cy="4011800"/>
          </a:xfrm>
          <a:prstGeom prst="rect">
            <a:avLst/>
          </a:prstGeom>
        </p:spPr>
      </p:pic>
    </p:spTree>
    <p:extLst>
      <p:ext uri="{BB962C8B-B14F-4D97-AF65-F5344CB8AC3E}">
        <p14:creationId xmlns:p14="http://schemas.microsoft.com/office/powerpoint/2010/main" val="312398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259">
            <a:off x="1679065" y="1028700"/>
            <a:ext cx="14929870" cy="839464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66611" y="638758"/>
            <a:ext cx="1614160" cy="179351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77816">
            <a:off x="839979" y="724899"/>
            <a:ext cx="1455962" cy="1879763"/>
          </a:xfrm>
          <a:prstGeom prst="rect">
            <a:avLst/>
          </a:prstGeom>
        </p:spPr>
      </p:pic>
      <p:sp>
        <p:nvSpPr>
          <p:cNvPr id="14" name="TextBox 13"/>
          <p:cNvSpPr txBox="1"/>
          <p:nvPr/>
        </p:nvSpPr>
        <p:spPr>
          <a:xfrm>
            <a:off x="2509733" y="1935585"/>
            <a:ext cx="13635568" cy="830997"/>
          </a:xfrm>
          <a:prstGeom prst="rect">
            <a:avLst/>
          </a:prstGeom>
          <a:noFill/>
        </p:spPr>
        <p:txBody>
          <a:bodyPr wrap="square" rtlCol="0">
            <a:spAutoFit/>
          </a:bodyPr>
          <a:lstStyle/>
          <a:p>
            <a:r>
              <a:rPr lang="en-US" sz="4800" b="1" i="1" dirty="0">
                <a:latin typeface="Arial" panose="020B0604020202020204" pitchFamily="34" charset="0"/>
                <a:cs typeface="Arial" panose="020B0604020202020204" pitchFamily="34" charset="0"/>
              </a:rPr>
              <a:t>3. </a:t>
            </a:r>
            <a:r>
              <a:rPr lang="en-US" sz="4800" b="1" i="1" dirty="0" err="1">
                <a:latin typeface="Arial" panose="020B0604020202020204" pitchFamily="34" charset="0"/>
                <a:cs typeface="Arial" panose="020B0604020202020204" pitchFamily="34" charset="0"/>
              </a:rPr>
              <a:t>Chọn</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chữ</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hoặc</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vần</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phù</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hợp</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vào</a:t>
            </a:r>
            <a:r>
              <a:rPr lang="en-US" sz="4800" b="1" i="1" dirty="0">
                <a:latin typeface="Arial" panose="020B0604020202020204" pitchFamily="34" charset="0"/>
                <a:cs typeface="Arial" panose="020B0604020202020204" pitchFamily="34" charset="0"/>
              </a:rPr>
              <a:t> ô </a:t>
            </a:r>
            <a:r>
              <a:rPr lang="en-US" sz="4800" b="1" i="1" dirty="0" err="1">
                <a:latin typeface="Arial" panose="020B0604020202020204" pitchFamily="34" charset="0"/>
                <a:cs typeface="Arial" panose="020B0604020202020204" pitchFamily="34" charset="0"/>
              </a:rPr>
              <a:t>trống</a:t>
            </a:r>
            <a:r>
              <a:rPr lang="en-US" sz="4800" b="1" i="1" dirty="0">
                <a:latin typeface="Arial" panose="020B0604020202020204" pitchFamily="34" charset="0"/>
                <a:cs typeface="Arial" panose="020B0604020202020204" pitchFamily="34" charset="0"/>
              </a:rPr>
              <a:t>:</a:t>
            </a:r>
          </a:p>
        </p:txBody>
      </p:sp>
      <p:sp>
        <p:nvSpPr>
          <p:cNvPr id="15" name="TextBox 14"/>
          <p:cNvSpPr txBox="1"/>
          <p:nvPr/>
        </p:nvSpPr>
        <p:spPr>
          <a:xfrm>
            <a:off x="3048000" y="2758061"/>
            <a:ext cx="10439400" cy="6232475"/>
          </a:xfrm>
          <a:prstGeom prst="rect">
            <a:avLst/>
          </a:prstGeom>
          <a:noFill/>
        </p:spPr>
        <p:txBody>
          <a:bodyPr wrap="square" rtlCol="0">
            <a:spAutoFit/>
          </a:bodyPr>
          <a:lstStyle/>
          <a:p>
            <a:pPr>
              <a:lnSpc>
                <a:spcPct val="250000"/>
              </a:lnSpc>
            </a:pPr>
            <a:r>
              <a:rPr lang="en-US" sz="4200" dirty="0">
                <a:latin typeface="Arial" panose="020B0604020202020204" pitchFamily="34" charset="0"/>
                <a:cs typeface="Arial" panose="020B0604020202020204" pitchFamily="34" charset="0"/>
              </a:rPr>
              <a:t>b.  </a:t>
            </a:r>
            <a:r>
              <a:rPr lang="en-US" sz="4200" dirty="0" err="1">
                <a:latin typeface="Arial" panose="020B0604020202020204" pitchFamily="34" charset="0"/>
                <a:cs typeface="Arial" panose="020B0604020202020204" pitchFamily="34" charset="0"/>
              </a:rPr>
              <a:t>Vân</a:t>
            </a:r>
            <a:r>
              <a:rPr lang="en-US" sz="4200" dirty="0">
                <a:latin typeface="Arial" panose="020B0604020202020204" pitchFamily="34" charset="0"/>
                <a:cs typeface="Arial" panose="020B0604020202020204" pitchFamily="34" charset="0"/>
              </a:rPr>
              <a:t> </a:t>
            </a:r>
            <a:r>
              <a:rPr lang="en-US" sz="4200" b="1" i="1" dirty="0" err="1">
                <a:solidFill>
                  <a:srgbClr val="FF0000"/>
                </a:solidFill>
                <a:latin typeface="Arial" panose="020B0604020202020204" pitchFamily="34" charset="0"/>
                <a:cs typeface="Arial" panose="020B0604020202020204" pitchFamily="34" charset="0"/>
              </a:rPr>
              <a:t>ươn</a:t>
            </a:r>
            <a:r>
              <a:rPr lang="en-US" sz="4200" dirty="0">
                <a:latin typeface="Arial" panose="020B0604020202020204" pitchFamily="34" charset="0"/>
                <a:cs typeface="Arial" panose="020B0604020202020204" pitchFamily="34" charset="0"/>
              </a:rPr>
              <a:t> hay </a:t>
            </a:r>
            <a:r>
              <a:rPr lang="en-US" sz="4200" b="1" i="1" dirty="0" err="1">
                <a:solidFill>
                  <a:srgbClr val="FF0000"/>
                </a:solidFill>
                <a:latin typeface="Arial" panose="020B0604020202020204" pitchFamily="34" charset="0"/>
                <a:cs typeface="Arial" panose="020B0604020202020204" pitchFamily="34" charset="0"/>
              </a:rPr>
              <a:t>ương</a:t>
            </a:r>
            <a:r>
              <a:rPr lang="en-US" sz="4200" dirty="0">
                <a:latin typeface="Arial" panose="020B0604020202020204" pitchFamily="34" charset="0"/>
                <a:cs typeface="Arial" panose="020B0604020202020204" pitchFamily="34" charset="0"/>
              </a:rPr>
              <a:t>? </a:t>
            </a:r>
          </a:p>
          <a:p>
            <a:pPr>
              <a:lnSpc>
                <a:spcPct val="150000"/>
              </a:lnSpc>
            </a:pP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Mảnh</a:t>
            </a:r>
            <a:r>
              <a:rPr lang="en-US" sz="4200" dirty="0">
                <a:latin typeface="Arial" panose="020B0604020202020204" pitchFamily="34" charset="0"/>
                <a:cs typeface="Arial" panose="020B0604020202020204" pitchFamily="34" charset="0"/>
              </a:rPr>
              <a:t> v         </a:t>
            </a:r>
            <a:r>
              <a:rPr lang="en-US" sz="4200" dirty="0" err="1">
                <a:latin typeface="Arial" panose="020B0604020202020204" pitchFamily="34" charset="0"/>
                <a:cs typeface="Arial" panose="020B0604020202020204" pitchFamily="34" charset="0"/>
              </a:rPr>
              <a:t>bà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xanh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thế</a:t>
            </a:r>
            <a:endParaRPr lang="en-US" sz="4200" dirty="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Nắng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trổ</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như</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cau</a:t>
            </a:r>
            <a:endParaRPr lang="en-US" sz="4200" dirty="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thoảng</a:t>
            </a:r>
            <a:r>
              <a:rPr lang="en-US" sz="4200" dirty="0">
                <a:latin typeface="Arial" panose="020B0604020202020204" pitchFamily="34" charset="0"/>
                <a:cs typeface="Arial" panose="020B0604020202020204" pitchFamily="34" charset="0"/>
              </a:rPr>
              <a:t> h             </a:t>
            </a:r>
            <a:r>
              <a:rPr lang="en-US" sz="4200" dirty="0" err="1">
                <a:latin typeface="Arial" panose="020B0604020202020204" pitchFamily="34" charset="0"/>
                <a:cs typeface="Arial" panose="020B0604020202020204" pitchFamily="34" charset="0"/>
              </a:rPr>
              <a:t>vào</a:t>
            </a:r>
            <a:endParaRPr lang="en-US" sz="4200" dirty="0">
              <a:latin typeface="Arial" panose="020B0604020202020204" pitchFamily="34" charset="0"/>
              <a:cs typeface="Arial" panose="020B0604020202020204" pitchFamily="34" charset="0"/>
            </a:endParaRPr>
          </a:p>
          <a:p>
            <a:pPr>
              <a:lnSpc>
                <a:spcPct val="150000"/>
              </a:lnSpc>
            </a:pP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vùng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cúc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nở</a:t>
            </a:r>
            <a:r>
              <a:rPr lang="en-US" sz="4200" dirty="0">
                <a:latin typeface="Arial" panose="020B0604020202020204" pitchFamily="34" charset="0"/>
                <a:cs typeface="Arial" panose="020B0604020202020204" pitchFamily="34" charset="0"/>
              </a:rPr>
              <a:t>.</a:t>
            </a:r>
          </a:p>
          <a:p>
            <a:pPr algn="r">
              <a:lnSpc>
                <a:spcPct val="150000"/>
              </a:lnSpc>
            </a:pPr>
            <a:r>
              <a:rPr lang="en-US" sz="2800" b="1" dirty="0">
                <a:latin typeface="Arial" panose="020B0604020202020204" pitchFamily="34" charset="0"/>
                <a:cs typeface="Arial" panose="020B0604020202020204" pitchFamily="34" charset="0"/>
              </a:rPr>
              <a:t>NGUYỄN THANH KIM</a:t>
            </a:r>
          </a:p>
        </p:txBody>
      </p:sp>
      <p:sp>
        <p:nvSpPr>
          <p:cNvPr id="18" name="Rectangle 17"/>
          <p:cNvSpPr/>
          <p:nvPr/>
        </p:nvSpPr>
        <p:spPr>
          <a:xfrm>
            <a:off x="5867400" y="4597658"/>
            <a:ext cx="12192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r="15670"/>
          <a:stretch/>
        </p:blipFill>
        <p:spPr>
          <a:xfrm>
            <a:off x="13487400" y="6057900"/>
            <a:ext cx="4386924" cy="3822648"/>
          </a:xfrm>
          <a:prstGeom prst="rect">
            <a:avLst/>
          </a:prstGeom>
        </p:spPr>
      </p:pic>
      <p:sp>
        <p:nvSpPr>
          <p:cNvPr id="16" name="Rectangle 15"/>
          <p:cNvSpPr/>
          <p:nvPr/>
        </p:nvSpPr>
        <p:spPr>
          <a:xfrm>
            <a:off x="8267700" y="6515100"/>
            <a:ext cx="17145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a:solidFill>
                  <a:schemeClr val="tx1"/>
                </a:solidFill>
                <a:latin typeface="Arial" panose="020B0604020202020204" pitchFamily="34" charset="0"/>
                <a:cs typeface="Arial" panose="020B0604020202020204" pitchFamily="34" charset="0"/>
              </a:rPr>
              <a:t>?</a:t>
            </a:r>
          </a:p>
        </p:txBody>
      </p:sp>
      <p:sp>
        <p:nvSpPr>
          <p:cNvPr id="17" name="Rectangle 16"/>
          <p:cNvSpPr/>
          <p:nvPr/>
        </p:nvSpPr>
        <p:spPr>
          <a:xfrm>
            <a:off x="5867399" y="4597658"/>
            <a:ext cx="1219201"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err="1">
                <a:solidFill>
                  <a:schemeClr val="tx1"/>
                </a:solidFill>
                <a:latin typeface="Arial" panose="020B0604020202020204" pitchFamily="34" charset="0"/>
                <a:cs typeface="Arial" panose="020B0604020202020204" pitchFamily="34" charset="0"/>
              </a:rPr>
              <a:t>ườn</a:t>
            </a:r>
            <a:endParaRPr lang="en-US" sz="38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8267700" y="6515100"/>
            <a:ext cx="1714500" cy="609600"/>
          </a:xfrm>
          <a:prstGeom prst="rect">
            <a:avLst/>
          </a:prstGeom>
          <a:solidFill>
            <a:schemeClr val="accent3">
              <a:lumMod val="60000"/>
              <a:lumOff val="4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dirty="0" err="1">
                <a:solidFill>
                  <a:schemeClr val="tx1"/>
                </a:solidFill>
                <a:latin typeface="Arial" panose="020B0604020202020204" pitchFamily="34" charset="0"/>
                <a:cs typeface="Arial" panose="020B0604020202020204" pitchFamily="34" charset="0"/>
              </a:rPr>
              <a:t>ương</a:t>
            </a:r>
            <a:endParaRPr lang="en-US" sz="4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02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animBg="1"/>
      <p:bldP spid="16" grpId="0" animBg="1"/>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8545" y="876300"/>
            <a:ext cx="16491255" cy="813742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2382">
            <a:off x="14008900" y="7685275"/>
            <a:ext cx="4057812" cy="232402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6241">
            <a:off x="632185" y="415921"/>
            <a:ext cx="1668513" cy="2095164"/>
          </a:xfrm>
          <a:prstGeom prst="rect">
            <a:avLst/>
          </a:prstGeom>
        </p:spPr>
      </p:pic>
      <p:sp>
        <p:nvSpPr>
          <p:cNvPr id="11" name="TextBox 10"/>
          <p:cNvSpPr txBox="1"/>
          <p:nvPr/>
        </p:nvSpPr>
        <p:spPr>
          <a:xfrm>
            <a:off x="2434680" y="1296104"/>
            <a:ext cx="3433867" cy="830997"/>
          </a:xfrm>
          <a:prstGeom prst="rect">
            <a:avLst/>
          </a:prstGeom>
          <a:noFill/>
        </p:spPr>
        <p:txBody>
          <a:bodyPr wrap="square" rtlCol="0">
            <a:spAutoFit/>
          </a:bodyPr>
          <a:lstStyle/>
          <a:p>
            <a:r>
              <a:rPr lang="en-US" sz="4800" b="1" i="1" dirty="0">
                <a:latin typeface="Arial" panose="020B0604020202020204" pitchFamily="34" charset="0"/>
                <a:cs typeface="Arial" panose="020B0604020202020204" pitchFamily="34" charset="0"/>
              </a:rPr>
              <a:t>4. </a:t>
            </a:r>
            <a:r>
              <a:rPr lang="en-US" sz="4800" b="1" i="1" dirty="0" err="1">
                <a:latin typeface="Arial" panose="020B0604020202020204" pitchFamily="34" charset="0"/>
                <a:cs typeface="Arial" panose="020B0604020202020204" pitchFamily="34" charset="0"/>
              </a:rPr>
              <a:t>Tập</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12" name="TextBox 11"/>
          <p:cNvSpPr txBox="1"/>
          <p:nvPr/>
        </p:nvSpPr>
        <p:spPr>
          <a:xfrm>
            <a:off x="2895022" y="2264414"/>
            <a:ext cx="4267200" cy="738664"/>
          </a:xfrm>
          <a:prstGeom prst="rect">
            <a:avLst/>
          </a:prstGeom>
          <a:noFill/>
        </p:spPr>
        <p:txBody>
          <a:bodyPr wrap="square" rtlCol="0">
            <a:spAutoFit/>
          </a:bodyPr>
          <a:lstStyle/>
          <a:p>
            <a:r>
              <a:rPr lang="en-US" sz="4200" dirty="0">
                <a:latin typeface="Arial" panose="020B0604020202020204" pitchFamily="34" charset="0"/>
                <a:cs typeface="Arial" panose="020B0604020202020204" pitchFamily="34" charset="0"/>
              </a:rPr>
              <a:t>a. </a:t>
            </a:r>
            <a:r>
              <a:rPr lang="en-US" sz="4200" dirty="0" err="1">
                <a:latin typeface="Arial" panose="020B0604020202020204" pitchFamily="34" charset="0"/>
                <a:cs typeface="Arial" panose="020B0604020202020204" pitchFamily="34" charset="0"/>
              </a:rPr>
              <a:t>Viết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hoa</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599" y="3566636"/>
            <a:ext cx="4572000" cy="3962400"/>
          </a:xfrm>
          <a:prstGeom prst="rect">
            <a:avLst/>
          </a:prstGeom>
        </p:spPr>
      </p:pic>
      <p:sp>
        <p:nvSpPr>
          <p:cNvPr id="14" name="Rectangle 13"/>
          <p:cNvSpPr/>
          <p:nvPr/>
        </p:nvSpPr>
        <p:spPr>
          <a:xfrm>
            <a:off x="8201716" y="3566636"/>
            <a:ext cx="7848600" cy="3785652"/>
          </a:xfrm>
          <a:prstGeom prst="rect">
            <a:avLst/>
          </a:prstGeom>
        </p:spPr>
        <p:txBody>
          <a:bodyPr wrap="square">
            <a:spAutoFit/>
          </a:bodyPr>
          <a:lstStyle/>
          <a:p>
            <a:pPr algn="just">
              <a:lnSpc>
                <a:spcPct val="150000"/>
              </a:lnSpc>
            </a:pPr>
            <a:r>
              <a:rPr lang="en-US" sz="3200" b="1" dirty="0">
                <a:latin typeface="Arial" panose="020B0604020202020204" pitchFamily="34" charset="0"/>
                <a:ea typeface="Arial" panose="020B0604020202020204" pitchFamily="34" charset="0"/>
                <a:cs typeface="Arial" panose="020B0604020202020204" pitchFamily="34" charset="0"/>
              </a:rPr>
              <a:t>- </a:t>
            </a:r>
            <a:r>
              <a:rPr lang="vi-VN" sz="3200" b="1" dirty="0">
                <a:latin typeface="Arial" panose="020B0604020202020204" pitchFamily="34" charset="0"/>
                <a:ea typeface="Arial" panose="020B0604020202020204" pitchFamily="34" charset="0"/>
                <a:cs typeface="Arial" panose="020B0604020202020204" pitchFamily="34" charset="0"/>
              </a:rPr>
              <a:t>Nét 1 (cong trái và lượn ngang): </a:t>
            </a:r>
            <a:r>
              <a:rPr lang="vi-VN" sz="3200" dirty="0">
                <a:latin typeface="Arial" panose="020B0604020202020204" pitchFamily="34" charset="0"/>
                <a:ea typeface="Arial" panose="020B0604020202020204" pitchFamily="34" charset="0"/>
                <a:cs typeface="Arial" panose="020B0604020202020204" pitchFamily="34" charset="0"/>
              </a:rPr>
              <a:t>từ điểm đặc bút trên đường kẻ ngang 5 cạnh bên phải đường kẻ dọc 3, viết nét cong trái, kéo dài thêm đến giao điểm đường kẻ ngang 6 và đường kẻ dọc 4.</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8545" y="876300"/>
            <a:ext cx="16491255" cy="813742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92382">
            <a:off x="14008900" y="7685275"/>
            <a:ext cx="4057812" cy="232402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6241">
            <a:off x="632185" y="415921"/>
            <a:ext cx="1668513" cy="2095164"/>
          </a:xfrm>
          <a:prstGeom prst="rect">
            <a:avLst/>
          </a:prstGeom>
        </p:spPr>
      </p:pic>
      <p:sp>
        <p:nvSpPr>
          <p:cNvPr id="11" name="TextBox 10"/>
          <p:cNvSpPr txBox="1"/>
          <p:nvPr/>
        </p:nvSpPr>
        <p:spPr>
          <a:xfrm>
            <a:off x="2434680" y="1296104"/>
            <a:ext cx="3433867" cy="830997"/>
          </a:xfrm>
          <a:prstGeom prst="rect">
            <a:avLst/>
          </a:prstGeom>
          <a:noFill/>
        </p:spPr>
        <p:txBody>
          <a:bodyPr wrap="square" rtlCol="0">
            <a:spAutoFit/>
          </a:bodyPr>
          <a:lstStyle/>
          <a:p>
            <a:r>
              <a:rPr lang="en-US" sz="4800" b="1" i="1" dirty="0">
                <a:latin typeface="Arial" panose="020B0604020202020204" pitchFamily="34" charset="0"/>
                <a:cs typeface="Arial" panose="020B0604020202020204" pitchFamily="34" charset="0"/>
              </a:rPr>
              <a:t>4. </a:t>
            </a:r>
            <a:r>
              <a:rPr lang="en-US" sz="4800" b="1" i="1" dirty="0" err="1">
                <a:latin typeface="Arial" panose="020B0604020202020204" pitchFamily="34" charset="0"/>
                <a:cs typeface="Arial" panose="020B0604020202020204" pitchFamily="34" charset="0"/>
              </a:rPr>
              <a:t>Tập</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viết</a:t>
            </a:r>
            <a:endParaRPr lang="en-US" sz="4800" b="1" i="1" dirty="0">
              <a:latin typeface="Arial" panose="020B0604020202020204" pitchFamily="34" charset="0"/>
              <a:cs typeface="Arial" panose="020B0604020202020204" pitchFamily="34" charset="0"/>
            </a:endParaRPr>
          </a:p>
        </p:txBody>
      </p:sp>
      <p:sp>
        <p:nvSpPr>
          <p:cNvPr id="12" name="TextBox 11"/>
          <p:cNvSpPr txBox="1"/>
          <p:nvPr/>
        </p:nvSpPr>
        <p:spPr>
          <a:xfrm>
            <a:off x="2895022" y="2264414"/>
            <a:ext cx="4267200" cy="738664"/>
          </a:xfrm>
          <a:prstGeom prst="rect">
            <a:avLst/>
          </a:prstGeom>
          <a:noFill/>
        </p:spPr>
        <p:txBody>
          <a:bodyPr wrap="square" rtlCol="0">
            <a:spAutoFit/>
          </a:bodyPr>
          <a:lstStyle/>
          <a:p>
            <a:r>
              <a:rPr lang="en-US" sz="4200" dirty="0">
                <a:latin typeface="Arial" panose="020B0604020202020204" pitchFamily="34" charset="0"/>
                <a:cs typeface="Arial" panose="020B0604020202020204" pitchFamily="34" charset="0"/>
              </a:rPr>
              <a:t>a. </a:t>
            </a:r>
            <a:r>
              <a:rPr lang="en-US" sz="4200" dirty="0" err="1">
                <a:latin typeface="Arial" panose="020B0604020202020204" pitchFamily="34" charset="0"/>
                <a:cs typeface="Arial" panose="020B0604020202020204" pitchFamily="34" charset="0"/>
              </a:rPr>
              <a:t>Viết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hoa</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5599" y="3566636"/>
            <a:ext cx="4572000" cy="3962400"/>
          </a:xfrm>
          <a:prstGeom prst="rect">
            <a:avLst/>
          </a:prstGeom>
        </p:spPr>
      </p:pic>
      <p:sp>
        <p:nvSpPr>
          <p:cNvPr id="14" name="Rectangle 13"/>
          <p:cNvSpPr/>
          <p:nvPr/>
        </p:nvSpPr>
        <p:spPr>
          <a:xfrm>
            <a:off x="7927941" y="3566636"/>
            <a:ext cx="8409884" cy="3785652"/>
          </a:xfrm>
          <a:prstGeom prst="rect">
            <a:avLst/>
          </a:prstGeom>
        </p:spPr>
        <p:txBody>
          <a:bodyPr wrap="square">
            <a:spAutoFit/>
          </a:bodyPr>
          <a:lstStyle/>
          <a:p>
            <a:pPr algn="just">
              <a:lnSpc>
                <a:spcPct val="150000"/>
              </a:lnSpc>
            </a:pPr>
            <a:r>
              <a:rPr lang="vi-VN" sz="3200" b="1" dirty="0">
                <a:ea typeface="Arial" panose="020B0604020202020204" pitchFamily="34" charset="0"/>
                <a:cs typeface="Arial" panose="020B0604020202020204" pitchFamily="34" charset="0"/>
              </a:rPr>
              <a:t>Nét 2 (móc ngược trái và lượn vào trong): </a:t>
            </a:r>
            <a:r>
              <a:rPr lang="vi-VN" sz="3200" dirty="0">
                <a:ea typeface="Arial" panose="020B0604020202020204" pitchFamily="34" charset="0"/>
                <a:cs typeface="Arial" panose="020B0604020202020204" pitchFamily="34" charset="0"/>
              </a:rPr>
              <a:t>từ điểm kết thúc nét 1, kéo thẳng xuống đến đường kẻ ngang 2 rồi viết nét cong trái. Điểm kết thúc là giao điểm giữa đường kẻ dọc 3 và đường kẻ ngang 2.</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81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478</Words>
  <Application>Microsoft Office PowerPoint</Application>
  <PresentationFormat>Custom</PresentationFormat>
  <Paragraphs>70</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dc:creator>
  <cp:lastModifiedBy>TA</cp:lastModifiedBy>
  <cp:revision>8</cp:revision>
  <dcterms:created xsi:type="dcterms:W3CDTF">2006-08-16T00:00:00Z</dcterms:created>
  <dcterms:modified xsi:type="dcterms:W3CDTF">2025-11-23T15:10:43Z</dcterms:modified>
  <dc:identifier>DAEsAij5lo8</dc:identifier>
</cp:coreProperties>
</file>