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67" r:id="rId2"/>
    <p:sldId id="256" r:id="rId3"/>
    <p:sldId id="257" r:id="rId4"/>
    <p:sldId id="258" r:id="rId5"/>
    <p:sldId id="273" r:id="rId6"/>
    <p:sldId id="274" r:id="rId7"/>
    <p:sldId id="259" r:id="rId8"/>
    <p:sldId id="275" r:id="rId9"/>
    <p:sldId id="276" r:id="rId10"/>
    <p:sldId id="277" r:id="rId11"/>
    <p:sldId id="278" r:id="rId12"/>
    <p:sldId id="260" r:id="rId13"/>
    <p:sldId id="279" r:id="rId14"/>
    <p:sldId id="266" r:id="rId15"/>
    <p:sldId id="272" r:id="rId1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7C577-98A0-4BF1-879E-CB20B8BEFAD8}" type="datetimeFigureOut">
              <a:rPr lang="en-US" smtClean="0"/>
              <a:t>11/23/2025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10A06-850B-4A0F-8DE8-F9D8B6AA964B}" type="slidenum">
              <a:rPr lang="en-US" smtClean="0"/>
              <a:t>‹#›</a:t>
            </a:fld>
            <a:endParaRPr lang="en-US"/>
          </a:p>
        </p:txBody>
      </p:sp>
    </p:spTree>
    <p:extLst>
      <p:ext uri="{BB962C8B-B14F-4D97-AF65-F5344CB8AC3E}">
        <p14:creationId xmlns:p14="http://schemas.microsoft.com/office/powerpoint/2010/main" val="3631588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810A06-850B-4A0F-8DE8-F9D8B6AA964B}" type="slidenum">
              <a:rPr lang="en-US" smtClean="0"/>
              <a:t>7</a:t>
            </a:fld>
            <a:endParaRPr lang="en-US"/>
          </a:p>
        </p:txBody>
      </p:sp>
    </p:spTree>
    <p:extLst>
      <p:ext uri="{BB962C8B-B14F-4D97-AF65-F5344CB8AC3E}">
        <p14:creationId xmlns:p14="http://schemas.microsoft.com/office/powerpoint/2010/main" val="73607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810A06-850B-4A0F-8DE8-F9D8B6AA964B}" type="slidenum">
              <a:rPr lang="en-US" smtClean="0"/>
              <a:t>8</a:t>
            </a:fld>
            <a:endParaRPr lang="en-US"/>
          </a:p>
        </p:txBody>
      </p:sp>
    </p:spTree>
    <p:extLst>
      <p:ext uri="{BB962C8B-B14F-4D97-AF65-F5344CB8AC3E}">
        <p14:creationId xmlns:p14="http://schemas.microsoft.com/office/powerpoint/2010/main" val="143586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810A06-850B-4A0F-8DE8-F9D8B6AA964B}" type="slidenum">
              <a:rPr lang="en-US" smtClean="0"/>
              <a:t>9</a:t>
            </a:fld>
            <a:endParaRPr lang="en-US"/>
          </a:p>
        </p:txBody>
      </p:sp>
    </p:spTree>
    <p:extLst>
      <p:ext uri="{BB962C8B-B14F-4D97-AF65-F5344CB8AC3E}">
        <p14:creationId xmlns:p14="http://schemas.microsoft.com/office/powerpoint/2010/main" val="406265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810A06-850B-4A0F-8DE8-F9D8B6AA964B}" type="slidenum">
              <a:rPr lang="en-US" smtClean="0"/>
              <a:t>10</a:t>
            </a:fld>
            <a:endParaRPr lang="en-US"/>
          </a:p>
        </p:txBody>
      </p:sp>
    </p:spTree>
    <p:extLst>
      <p:ext uri="{BB962C8B-B14F-4D97-AF65-F5344CB8AC3E}">
        <p14:creationId xmlns:p14="http://schemas.microsoft.com/office/powerpoint/2010/main" val="233089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810A06-850B-4A0F-8DE8-F9D8B6AA964B}" type="slidenum">
              <a:rPr lang="en-US" smtClean="0"/>
              <a:t>11</a:t>
            </a:fld>
            <a:endParaRPr lang="en-US"/>
          </a:p>
        </p:txBody>
      </p:sp>
    </p:spTree>
    <p:extLst>
      <p:ext uri="{BB962C8B-B14F-4D97-AF65-F5344CB8AC3E}">
        <p14:creationId xmlns:p14="http://schemas.microsoft.com/office/powerpoint/2010/main" val="37536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7.svg"/><Relationship Id="rId4" Type="http://schemas.openxmlformats.org/officeDocument/2006/relationships/image" Target="../media/image8.sv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7.svg"/><Relationship Id="rId4" Type="http://schemas.openxmlformats.org/officeDocument/2006/relationships/image" Target="../media/image8.sv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1.svg"/><Relationship Id="rId7" Type="http://schemas.openxmlformats.org/officeDocument/2006/relationships/image" Target="../media/image10.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1.svg"/><Relationship Id="rId7" Type="http://schemas.openxmlformats.org/officeDocument/2006/relationships/image" Target="../media/image10.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8.svg"/><Relationship Id="rId5" Type="http://schemas.openxmlformats.org/officeDocument/2006/relationships/image" Target="../media/image37.svg"/><Relationship Id="rId10" Type="http://schemas.openxmlformats.org/officeDocument/2006/relationships/image" Target="../media/image7.png"/><Relationship Id="rId4" Type="http://schemas.openxmlformats.org/officeDocument/2006/relationships/image" Target="../media/image36.png"/><Relationship Id="rId9"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0.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svg"/><Relationship Id="rId5" Type="http://schemas.openxmlformats.org/officeDocument/2006/relationships/image" Target="../media/image16.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svg"/><Relationship Id="rId7" Type="http://schemas.openxmlformats.org/officeDocument/2006/relationships/image" Target="../media/image10.svg"/><Relationship Id="rId12"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24.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7.svg"/><Relationship Id="rId4" Type="http://schemas.openxmlformats.org/officeDocument/2006/relationships/image" Target="../media/image8.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7.svg"/><Relationship Id="rId4" Type="http://schemas.openxmlformats.org/officeDocument/2006/relationships/image" Target="../media/image8.sv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7.svg"/><Relationship Id="rId4" Type="http://schemas.openxmlformats.org/officeDocument/2006/relationships/image" Target="../media/image8.sv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3" name="TextBox 3"/>
          <p:cNvSpPr txBox="1"/>
          <p:nvPr/>
        </p:nvSpPr>
        <p:spPr>
          <a:xfrm>
            <a:off x="2261051" y="1495588"/>
            <a:ext cx="13765898" cy="3118674"/>
          </a:xfrm>
          <a:prstGeom prst="rect">
            <a:avLst/>
          </a:prstGeom>
        </p:spPr>
        <p:txBody>
          <a:bodyPr wrap="square"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CHÀO MỪNG CÁC EM ĐẾN VỚI BÀI HỌC NGÀY HÔM NAY!</a:t>
            </a:r>
          </a:p>
        </p:txBody>
      </p:sp>
      <p:sp>
        <p:nvSpPr>
          <p:cNvPr id="5" name="AutoShape 5"/>
          <p:cNvSpPr/>
          <p:nvPr/>
        </p:nvSpPr>
        <p:spPr>
          <a:xfrm>
            <a:off x="0" y="7867652"/>
            <a:ext cx="18288000" cy="2419348"/>
          </a:xfrm>
          <a:prstGeom prst="rect">
            <a:avLst/>
          </a:prstGeom>
          <a:solidFill>
            <a:srgbClr val="FFFFFF"/>
          </a:solidFill>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84131" y="5143500"/>
            <a:ext cx="4319856" cy="4114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17619" y="5143500"/>
            <a:ext cx="4286250" cy="41148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39923" y="5143500"/>
            <a:ext cx="3641760" cy="411480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897285">
            <a:off x="437867" y="2253280"/>
            <a:ext cx="2096379" cy="68608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14395" y="4618941"/>
            <a:ext cx="524559" cy="52455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973730" flipH="1">
            <a:off x="16442189" y="1376905"/>
            <a:ext cx="1109664" cy="421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C97FF"/>
        </a:solidFill>
        <a:effectLst/>
      </p:bgPr>
    </p:bg>
    <p:spTree>
      <p:nvGrpSpPr>
        <p:cNvPr id="1" name=""/>
        <p:cNvGrpSpPr/>
        <p:nvPr/>
      </p:nvGrpSpPr>
      <p:grpSpPr>
        <a:xfrm>
          <a:off x="0" y="0"/>
          <a:ext cx="0" cy="0"/>
          <a:chOff x="0" y="0"/>
          <a:chExt cx="0" cy="0"/>
        </a:xfrm>
      </p:grpSpPr>
      <p:sp>
        <p:nvSpPr>
          <p:cNvPr id="2" name="TextBox 2"/>
          <p:cNvSpPr txBox="1"/>
          <p:nvPr/>
        </p:nvSpPr>
        <p:spPr>
          <a:xfrm>
            <a:off x="1187872" y="895599"/>
            <a:ext cx="15988456" cy="1410643"/>
          </a:xfrm>
          <a:prstGeom prst="rect">
            <a:avLst/>
          </a:prstGeom>
        </p:spPr>
        <p:txBody>
          <a:bodyPr wrap="square" lIns="0" tIns="0" rIns="0" bIns="0" rtlCol="0" anchor="t">
            <a:spAutoFit/>
          </a:bodyPr>
          <a:lstStyle/>
          <a:p>
            <a:pPr algn="ctr">
              <a:lnSpc>
                <a:spcPts val="10999"/>
              </a:lnSpc>
            </a:pPr>
            <a:r>
              <a:rPr lang="en-US" sz="4800" b="1" i="1" dirty="0">
                <a:solidFill>
                  <a:schemeClr val="accent4">
                    <a:lumMod val="50000"/>
                  </a:schemeClr>
                </a:solidFill>
                <a:latin typeface="Arial" panose="020B0604020202020204" pitchFamily="34" charset="0"/>
                <a:cs typeface="Arial" panose="020B0604020202020204" pitchFamily="34" charset="0"/>
              </a:rPr>
              <a:t>4. </a:t>
            </a:r>
            <a:r>
              <a:rPr lang="vi-VN" sz="4800" b="1" i="1" dirty="0">
                <a:solidFill>
                  <a:schemeClr val="accent4">
                    <a:lumMod val="50000"/>
                  </a:schemeClr>
                </a:solidFill>
                <a:cs typeface="Arial" panose="020B0604020202020204" pitchFamily="34" charset="0"/>
              </a:rPr>
              <a:t>Thầy giáo đến nhà khuyên cha mẹ Vũ Duệ thế</a:t>
            </a:r>
            <a:r>
              <a:rPr lang="en-US" sz="4800" b="1" i="1" dirty="0">
                <a:solidFill>
                  <a:schemeClr val="accent4">
                    <a:lumMod val="50000"/>
                  </a:schemeClr>
                </a:solidFill>
                <a:cs typeface="Arial" panose="020B0604020202020204" pitchFamily="34" charset="0"/>
              </a:rPr>
              <a:t> </a:t>
            </a:r>
            <a:r>
              <a:rPr lang="vi-VN" sz="4800" b="1" i="1" dirty="0">
                <a:solidFill>
                  <a:schemeClr val="accent4">
                    <a:lumMod val="50000"/>
                  </a:schemeClr>
                </a:solidFill>
                <a:cs typeface="Arial" panose="020B0604020202020204" pitchFamily="34" charset="0"/>
              </a:rPr>
              <a:t>nào?</a:t>
            </a:r>
            <a:endParaRPr lang="en-US" sz="4800" b="1" i="1" dirty="0">
              <a:solidFill>
                <a:schemeClr val="accent4">
                  <a:lumMod val="50000"/>
                </a:schemeClr>
              </a:solidFill>
              <a:latin typeface="Arial" panose="020B0604020202020204" pitchFamily="34" charset="0"/>
              <a:cs typeface="Arial" panose="020B0604020202020204" pitchFamily="34" charset="0"/>
            </a:endParaRPr>
          </a:p>
        </p:txBody>
      </p:sp>
      <p:sp>
        <p:nvSpPr>
          <p:cNvPr id="5" name="AutoShape 5"/>
          <p:cNvSpPr/>
          <p:nvPr/>
        </p:nvSpPr>
        <p:spPr>
          <a:xfrm>
            <a:off x="1066800" y="2933700"/>
            <a:ext cx="16230600" cy="5640069"/>
          </a:xfrm>
          <a:prstGeom prst="rect">
            <a:avLst/>
          </a:prstGeom>
          <a:solidFill>
            <a:srgbClr val="FFFFFF"/>
          </a:solidFill>
        </p:spPr>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91961">
            <a:off x="15760300" y="8106435"/>
            <a:ext cx="2096379" cy="68608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4520" y="2644694"/>
            <a:ext cx="524559" cy="524559"/>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57997" y="7249597"/>
            <a:ext cx="2417625" cy="245784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723523" y="2256797"/>
            <a:ext cx="1923839" cy="1878366"/>
          </a:xfrm>
          <a:prstGeom prst="rect">
            <a:avLst/>
          </a:prstGeom>
        </p:spPr>
      </p:pic>
      <p:sp>
        <p:nvSpPr>
          <p:cNvPr id="10" name="Rectangle 9"/>
          <p:cNvSpPr/>
          <p:nvPr/>
        </p:nvSpPr>
        <p:spPr>
          <a:xfrm>
            <a:off x="2226639" y="4865419"/>
            <a:ext cx="13910921" cy="1261884"/>
          </a:xfrm>
          <a:prstGeom prst="rect">
            <a:avLst/>
          </a:prstGeom>
        </p:spPr>
        <p:txBody>
          <a:bodyPr wrap="square">
            <a:spAutoFit/>
          </a:bodyPr>
          <a:lstStyle/>
          <a:p>
            <a:pPr algn="just">
              <a:lnSpc>
                <a:spcPct val="200000"/>
              </a:lnSpc>
              <a:spcBef>
                <a:spcPts val="200"/>
              </a:spcBef>
              <a:spcAft>
                <a:spcPts val="200"/>
              </a:spcAft>
            </a:pP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3800" dirty="0">
                <a:solidFill>
                  <a:srgbClr val="000000"/>
                </a:solidFill>
                <a:ea typeface="Arial" panose="020B0604020202020204" pitchFamily="34" charset="0"/>
                <a:cs typeface="Times New Roman" panose="02020603050405020304" pitchFamily="18" charset="0"/>
              </a:rPr>
              <a:t> </a:t>
            </a:r>
            <a:r>
              <a:rPr lang="vi-VN" sz="3800" dirty="0">
                <a:solidFill>
                  <a:srgbClr val="000000"/>
                </a:solidFill>
                <a:ea typeface="Arial" panose="020B0604020202020204" pitchFamily="34" charset="0"/>
                <a:cs typeface="Times New Roman" panose="02020603050405020304" pitchFamily="18" charset="0"/>
              </a:rPr>
              <a:t>Thầy giáo đến tận nhà cậu bé, khuyên cha mẹ cho cậu đi học.</a:t>
            </a:r>
            <a:endParaRPr lang="en-US" sz="38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3949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C97FF"/>
        </a:solidFill>
        <a:effectLst/>
      </p:bgPr>
    </p:bg>
    <p:spTree>
      <p:nvGrpSpPr>
        <p:cNvPr id="1" name=""/>
        <p:cNvGrpSpPr/>
        <p:nvPr/>
      </p:nvGrpSpPr>
      <p:grpSpPr>
        <a:xfrm>
          <a:off x="0" y="0"/>
          <a:ext cx="0" cy="0"/>
          <a:chOff x="0" y="0"/>
          <a:chExt cx="0" cy="0"/>
        </a:xfrm>
      </p:grpSpPr>
      <p:sp>
        <p:nvSpPr>
          <p:cNvPr id="2" name="TextBox 2"/>
          <p:cNvSpPr txBox="1"/>
          <p:nvPr/>
        </p:nvSpPr>
        <p:spPr>
          <a:xfrm>
            <a:off x="1187872" y="895599"/>
            <a:ext cx="15988456" cy="1410643"/>
          </a:xfrm>
          <a:prstGeom prst="rect">
            <a:avLst/>
          </a:prstGeom>
        </p:spPr>
        <p:txBody>
          <a:bodyPr wrap="square" lIns="0" tIns="0" rIns="0" bIns="0" rtlCol="0" anchor="t">
            <a:spAutoFit/>
          </a:bodyPr>
          <a:lstStyle/>
          <a:p>
            <a:pPr algn="ctr">
              <a:lnSpc>
                <a:spcPts val="10999"/>
              </a:lnSpc>
            </a:pPr>
            <a:r>
              <a:rPr lang="en-US" sz="4800" b="1" i="1" dirty="0">
                <a:solidFill>
                  <a:schemeClr val="accent4">
                    <a:lumMod val="50000"/>
                  </a:schemeClr>
                </a:solidFill>
                <a:latin typeface="Arial" panose="020B0604020202020204" pitchFamily="34" charset="0"/>
                <a:cs typeface="Arial" panose="020B0604020202020204" pitchFamily="34" charset="0"/>
              </a:rPr>
              <a:t>5. </a:t>
            </a:r>
            <a:r>
              <a:rPr lang="vi-VN" sz="4800" b="1" i="1" dirty="0">
                <a:solidFill>
                  <a:schemeClr val="accent4">
                    <a:lumMod val="50000"/>
                  </a:schemeClr>
                </a:solidFill>
                <a:cs typeface="Arial" panose="020B0604020202020204" pitchFamily="34" charset="0"/>
              </a:rPr>
              <a:t>Sau này, Vũ Duệ đã thành đạt như thế nào?</a:t>
            </a:r>
            <a:endParaRPr lang="en-US" sz="4800" b="1" i="1" dirty="0">
              <a:solidFill>
                <a:schemeClr val="accent4">
                  <a:lumMod val="50000"/>
                </a:schemeClr>
              </a:solidFill>
              <a:latin typeface="Arial" panose="020B0604020202020204" pitchFamily="34" charset="0"/>
              <a:cs typeface="Arial" panose="020B0604020202020204" pitchFamily="34" charset="0"/>
            </a:endParaRPr>
          </a:p>
        </p:txBody>
      </p:sp>
      <p:sp>
        <p:nvSpPr>
          <p:cNvPr id="5" name="AutoShape 5"/>
          <p:cNvSpPr/>
          <p:nvPr/>
        </p:nvSpPr>
        <p:spPr>
          <a:xfrm>
            <a:off x="1066800" y="2933700"/>
            <a:ext cx="16230600" cy="5640069"/>
          </a:xfrm>
          <a:prstGeom prst="rect">
            <a:avLst/>
          </a:prstGeom>
          <a:solidFill>
            <a:srgbClr val="FFFFFF"/>
          </a:solidFill>
        </p:spPr>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91961">
            <a:off x="15760300" y="8106435"/>
            <a:ext cx="2096379" cy="68608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4520" y="2644694"/>
            <a:ext cx="524559" cy="524559"/>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57997" y="7249597"/>
            <a:ext cx="2417625" cy="245784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723523" y="2256797"/>
            <a:ext cx="1923839" cy="1878366"/>
          </a:xfrm>
          <a:prstGeom prst="rect">
            <a:avLst/>
          </a:prstGeom>
        </p:spPr>
      </p:pic>
      <p:sp>
        <p:nvSpPr>
          <p:cNvPr id="10" name="Rectangle 9"/>
          <p:cNvSpPr/>
          <p:nvPr/>
        </p:nvSpPr>
        <p:spPr>
          <a:xfrm>
            <a:off x="2226639" y="4479710"/>
            <a:ext cx="13910921" cy="2431435"/>
          </a:xfrm>
          <a:prstGeom prst="rect">
            <a:avLst/>
          </a:prstGeom>
        </p:spPr>
        <p:txBody>
          <a:bodyPr wrap="square">
            <a:spAutoFit/>
          </a:bodyPr>
          <a:lstStyle/>
          <a:p>
            <a:pPr algn="just">
              <a:lnSpc>
                <a:spcPct val="200000"/>
              </a:lnSpc>
              <a:spcBef>
                <a:spcPts val="200"/>
              </a:spcBef>
              <a:spcAft>
                <a:spcPts val="200"/>
              </a:spcAft>
            </a:pP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3800" dirty="0">
                <a:solidFill>
                  <a:srgbClr val="000000"/>
                </a:solidFill>
                <a:ea typeface="Arial" panose="020B0604020202020204" pitchFamily="34" charset="0"/>
                <a:cs typeface="Times New Roman" panose="02020603050405020304" pitchFamily="18" charset="0"/>
              </a:rPr>
              <a:t> </a:t>
            </a:r>
            <a:r>
              <a:rPr lang="vi-VN" sz="3800" dirty="0">
                <a:solidFill>
                  <a:srgbClr val="000000"/>
                </a:solidFill>
                <a:ea typeface="Arial" panose="020B0604020202020204" pitchFamily="34" charset="0"/>
                <a:cs typeface="Times New Roman" panose="02020603050405020304" pitchFamily="18" charset="0"/>
              </a:rPr>
              <a:t>Sau này Vũ Duệ đỗ Trạng nguyên ở triều đại nhà Lê, được vua Lê tin dùng, các quan trong triều ai cũng kính nể.</a:t>
            </a:r>
            <a:endParaRPr lang="en-US" sz="38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3449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42900"/>
            <a:ext cx="11925300" cy="1198085"/>
          </a:xfrm>
          <a:prstGeom prst="rect">
            <a:avLst/>
          </a:prstGeom>
        </p:spPr>
        <p:txBody>
          <a:bodyPr wrap="square" lIns="0" tIns="0" rIns="0" bIns="0" rtlCol="0" anchor="t">
            <a:spAutoFit/>
          </a:bodyPr>
          <a:lstStyle/>
          <a:p>
            <a:pPr>
              <a:lnSpc>
                <a:spcPts val="10999"/>
              </a:lnSpc>
            </a:pPr>
            <a:r>
              <a:rPr lang="en-US" sz="4800" b="1" i="1" dirty="0">
                <a:solidFill>
                  <a:srgbClr val="000000"/>
                </a:solidFill>
                <a:latin typeface="Arial" panose="020B0604020202020204" pitchFamily="34" charset="0"/>
                <a:cs typeface="Arial" panose="020B0604020202020204" pitchFamily="34" charset="0"/>
              </a:rPr>
              <a:t>2. Theo </a:t>
            </a:r>
            <a:r>
              <a:rPr lang="en-US" sz="4800" b="1" i="1" dirty="0" err="1">
                <a:solidFill>
                  <a:srgbClr val="000000"/>
                </a:solidFill>
                <a:latin typeface="Arial" panose="020B0604020202020204" pitchFamily="34" charset="0"/>
                <a:cs typeface="Arial" panose="020B0604020202020204" pitchFamily="34" charset="0"/>
              </a:rPr>
              <a:t>em</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trong</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câu</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chuyện</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trên</a:t>
            </a:r>
            <a:r>
              <a:rPr lang="en-US" sz="4800" b="1" i="1" dirty="0">
                <a:solidFill>
                  <a:srgbClr val="000000"/>
                </a:solidFill>
                <a:latin typeface="Arial" panose="020B0604020202020204" pitchFamily="34" charset="0"/>
                <a:cs typeface="Arial" panose="020B0604020202020204" pitchFamily="34" charset="0"/>
              </a:rPr>
              <a:t>:</a:t>
            </a:r>
          </a:p>
        </p:txBody>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93173" y="941942"/>
            <a:ext cx="2783830" cy="209375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8276921"/>
            <a:ext cx="2805593" cy="1545627"/>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48145" y="4229100"/>
            <a:ext cx="524559" cy="524559"/>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400" y="7200900"/>
            <a:ext cx="2096379" cy="686088"/>
          </a:xfrm>
          <a:prstGeom prst="rect">
            <a:avLst/>
          </a:prstGeom>
        </p:spPr>
      </p:pic>
      <p:sp>
        <p:nvSpPr>
          <p:cNvPr id="15" name="TextBox 14"/>
          <p:cNvSpPr txBox="1"/>
          <p:nvPr/>
        </p:nvSpPr>
        <p:spPr>
          <a:xfrm>
            <a:off x="1524000" y="1714500"/>
            <a:ext cx="14325600" cy="7109639"/>
          </a:xfrm>
          <a:prstGeom prst="rect">
            <a:avLst/>
          </a:prstGeom>
          <a:noFill/>
        </p:spPr>
        <p:txBody>
          <a:bodyPr wrap="square" rtlCol="0">
            <a:spAutoFit/>
          </a:bodyPr>
          <a:lstStyle/>
          <a:p>
            <a:pPr marL="342900" indent="-342900">
              <a:lnSpc>
                <a:spcPct val="200000"/>
              </a:lnSpc>
              <a:buAutoNum type="alphaLcPeriod"/>
            </a:pPr>
            <a:r>
              <a:rPr lang="en-US" sz="3800" dirty="0">
                <a:latin typeface="Arial" panose="020B0604020202020204" pitchFamily="34" charset="0"/>
                <a:cs typeface="Arial" panose="020B0604020202020204" pitchFamily="34" charset="0"/>
              </a:rPr>
              <a:t>    - </a:t>
            </a:r>
            <a:r>
              <a:rPr lang="en-US" sz="3800" dirty="0" err="1">
                <a:latin typeface="Arial" panose="020B0604020202020204" pitchFamily="34" charset="0"/>
                <a:cs typeface="Arial" panose="020B0604020202020204" pitchFamily="34" charset="0"/>
              </a:rPr>
              <a:t>Thầy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giáo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sẽ</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khen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Vũ</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Duệ</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thế</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cậu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lời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được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hỏi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khó</a:t>
            </a:r>
            <a:r>
              <a:rPr lang="en-US" sz="3800" dirty="0">
                <a:latin typeface="Arial" panose="020B0604020202020204" pitchFamily="34" charset="0"/>
                <a:cs typeface="Arial" panose="020B0604020202020204" pitchFamily="34" charset="0"/>
              </a:rPr>
              <a:t>?</a:t>
            </a:r>
          </a:p>
          <a:p>
            <a:pPr>
              <a:lnSpc>
                <a:spcPct val="200000"/>
              </a:lnSpc>
            </a:pPr>
            <a:r>
              <a:rPr lang="en-US" sz="3800" dirty="0">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=&gt; </a:t>
            </a:r>
            <a:r>
              <a:rPr lang="en-US" sz="3800" b="1" dirty="0" err="1">
                <a:latin typeface="Arial" panose="020B0604020202020204" pitchFamily="34" charset="0"/>
                <a:cs typeface="Arial" panose="020B0604020202020204" pitchFamily="34" charset="0"/>
              </a:rPr>
              <a:t>Thầy</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giáo</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sẽ</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khen</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Vũ</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Duệ</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thông</a:t>
            </a:r>
            <a:r>
              <a:rPr lang="en-US" sz="3800" b="1" dirty="0">
                <a:latin typeface="Arial" panose="020B0604020202020204" pitchFamily="34" charset="0"/>
                <a:cs typeface="Arial" panose="020B0604020202020204" pitchFamily="34" charset="0"/>
              </a:rPr>
              <a:t> minh, </a:t>
            </a:r>
            <a:r>
              <a:rPr lang="en-US" sz="3800" b="1" dirty="0" err="1">
                <a:latin typeface="Arial" panose="020B0604020202020204" pitchFamily="34" charset="0"/>
                <a:cs typeface="Arial" panose="020B0604020202020204" pitchFamily="34" charset="0"/>
              </a:rPr>
              <a:t>học</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giỏi</a:t>
            </a:r>
            <a:endParaRPr lang="en-US" sz="3800" b="1" dirty="0">
              <a:latin typeface="Arial" panose="020B0604020202020204" pitchFamily="34" charset="0"/>
              <a:cs typeface="Arial" panose="020B0604020202020204" pitchFamily="34" charset="0"/>
            </a:endParaRPr>
          </a:p>
          <a:p>
            <a:pPr>
              <a:lnSpc>
                <a:spcPct val="200000"/>
              </a:lnSpc>
            </a:pPr>
            <a:r>
              <a:rPr lang="en-US" sz="3800" dirty="0">
                <a:latin typeface="Arial" panose="020B0604020202020204" pitchFamily="34" charset="0"/>
                <a:cs typeface="Arial" panose="020B0604020202020204" pitchFamily="34" charset="0"/>
              </a:rPr>
              <a:t>       - </a:t>
            </a:r>
            <a:r>
              <a:rPr lang="en-US" sz="3800" dirty="0" err="1">
                <a:latin typeface="Arial" panose="020B0604020202020204" pitchFamily="34" charset="0"/>
                <a:cs typeface="Arial" panose="020B0604020202020204" pitchFamily="34" charset="0"/>
              </a:rPr>
              <a:t>Vũ</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Duệ</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sẽ</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đáp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lại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lời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khen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của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thầy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giáo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thế</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nào</a:t>
            </a:r>
            <a:r>
              <a:rPr lang="en-US" sz="3800" dirty="0">
                <a:latin typeface="Arial" panose="020B0604020202020204" pitchFamily="34" charset="0"/>
                <a:cs typeface="Arial" panose="020B0604020202020204" pitchFamily="34" charset="0"/>
              </a:rPr>
              <a:t>?</a:t>
            </a:r>
          </a:p>
          <a:p>
            <a:pPr>
              <a:lnSpc>
                <a:spcPct val="200000"/>
              </a:lnSpc>
            </a:pPr>
            <a:r>
              <a:rPr lang="en-US" sz="3800" dirty="0">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=&gt; </a:t>
            </a:r>
            <a:r>
              <a:rPr lang="vi-VN" sz="3800" b="1" dirty="0">
                <a:cs typeface="Arial" panose="020B0604020202020204" pitchFamily="34" charset="0"/>
              </a:rPr>
              <a:t>Vũ Duệ đáp lại lời khen của thầy giáo: nhờ được </a:t>
            </a:r>
            <a:r>
              <a:rPr lang="en-US" sz="3800" b="1" dirty="0">
                <a:cs typeface="Arial" panose="020B0604020202020204" pitchFamily="34" charset="0"/>
              </a:rPr>
              <a:t>		</a:t>
            </a:r>
            <a:r>
              <a:rPr lang="vi-VN" sz="3800" b="1" dirty="0">
                <a:cs typeface="Arial" panose="020B0604020202020204" pitchFamily="34" charset="0"/>
              </a:rPr>
              <a:t>nghe lời giảng của thầy mà cậu mới trả lời được</a:t>
            </a:r>
            <a:endParaRPr lang="en-US" sz="3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barn(inVertical)">
                                      <p:cBhvr>
                                        <p:cTn id="13" dur="500"/>
                                        <p:tgtEl>
                                          <p:spTgt spid="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 calcmode="lin" valueType="num">
                                      <p:cBhvr additive="base">
                                        <p:cTn id="1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Effect transition="in" filter="barn(inVertical)">
                                      <p:cBhvr>
                                        <p:cTn id="24"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6800" y="0"/>
            <a:ext cx="11925300" cy="1198085"/>
          </a:xfrm>
          <a:prstGeom prst="rect">
            <a:avLst/>
          </a:prstGeom>
        </p:spPr>
        <p:txBody>
          <a:bodyPr wrap="square" lIns="0" tIns="0" rIns="0" bIns="0" rtlCol="0" anchor="t">
            <a:spAutoFit/>
          </a:bodyPr>
          <a:lstStyle/>
          <a:p>
            <a:pPr>
              <a:lnSpc>
                <a:spcPts val="10999"/>
              </a:lnSpc>
            </a:pPr>
            <a:r>
              <a:rPr lang="en-US" sz="4800" b="1" i="1" dirty="0">
                <a:solidFill>
                  <a:srgbClr val="000000"/>
                </a:solidFill>
                <a:latin typeface="Arial" panose="020B0604020202020204" pitchFamily="34" charset="0"/>
                <a:cs typeface="Arial" panose="020B0604020202020204" pitchFamily="34" charset="0"/>
              </a:rPr>
              <a:t>2. Theo </a:t>
            </a:r>
            <a:r>
              <a:rPr lang="en-US" sz="4800" b="1" i="1" dirty="0" err="1">
                <a:solidFill>
                  <a:srgbClr val="000000"/>
                </a:solidFill>
                <a:latin typeface="Arial" panose="020B0604020202020204" pitchFamily="34" charset="0"/>
                <a:cs typeface="Arial" panose="020B0604020202020204" pitchFamily="34" charset="0"/>
              </a:rPr>
              <a:t>em</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trong</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câu</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chuyện</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trên</a:t>
            </a:r>
            <a:r>
              <a:rPr lang="en-US" sz="4800" b="1" i="1" dirty="0">
                <a:solidFill>
                  <a:srgbClr val="000000"/>
                </a:solidFill>
                <a:latin typeface="Arial" panose="020B0604020202020204" pitchFamily="34" charset="0"/>
                <a:cs typeface="Arial" panose="020B0604020202020204" pitchFamily="34" charset="0"/>
              </a:rPr>
              <a:t>:</a:t>
            </a:r>
          </a:p>
        </p:txBody>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08081" y="151208"/>
            <a:ext cx="2783830" cy="209375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8276921"/>
            <a:ext cx="2805593" cy="1545627"/>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48145" y="4229100"/>
            <a:ext cx="524559" cy="524559"/>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400" y="7200900"/>
            <a:ext cx="2096379" cy="686088"/>
          </a:xfrm>
          <a:prstGeom prst="rect">
            <a:avLst/>
          </a:prstGeom>
        </p:spPr>
      </p:pic>
      <p:sp>
        <p:nvSpPr>
          <p:cNvPr id="15" name="TextBox 14"/>
          <p:cNvSpPr txBox="1"/>
          <p:nvPr/>
        </p:nvSpPr>
        <p:spPr>
          <a:xfrm>
            <a:off x="1200589" y="1044608"/>
            <a:ext cx="15589804" cy="8279190"/>
          </a:xfrm>
          <a:prstGeom prst="rect">
            <a:avLst/>
          </a:prstGeom>
          <a:noFill/>
        </p:spPr>
        <p:txBody>
          <a:bodyPr wrap="square" rtlCol="0">
            <a:spAutoFit/>
          </a:bodyPr>
          <a:lstStyle/>
          <a:p>
            <a:pPr>
              <a:lnSpc>
                <a:spcPct val="200000"/>
              </a:lnSpc>
            </a:pPr>
            <a:r>
              <a:rPr lang="en-US" sz="3800" dirty="0">
                <a:latin typeface="Arial" panose="020B0604020202020204" pitchFamily="34" charset="0"/>
                <a:cs typeface="Arial" panose="020B0604020202020204" pitchFamily="34" charset="0"/>
              </a:rPr>
              <a:t>b.   - </a:t>
            </a:r>
            <a:r>
              <a:rPr lang="en-US" sz="3800" dirty="0" err="1">
                <a:latin typeface="Arial" panose="020B0604020202020204" pitchFamily="34" charset="0"/>
                <a:cs typeface="Arial" panose="020B0604020202020204" pitchFamily="34" charset="0"/>
              </a:rPr>
              <a:t>Thầy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giáo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sẽ</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nói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thế</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khuyên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đề</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nghị</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mẹ</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Duệ</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cho</a:t>
            </a:r>
            <a:r>
              <a:rPr lang="en-US" sz="3800" dirty="0">
                <a:latin typeface="Arial" panose="020B0604020202020204" pitchFamily="34" charset="0"/>
                <a:cs typeface="Arial" panose="020B0604020202020204" pitchFamily="34" charset="0"/>
              </a:rPr>
              <a:t> 	con </a:t>
            </a:r>
            <a:r>
              <a:rPr lang="en-US" sz="3800" dirty="0" err="1">
                <a:latin typeface="Arial" panose="020B0604020202020204" pitchFamily="34" charset="0"/>
                <a:cs typeface="Arial" panose="020B0604020202020204" pitchFamily="34" charset="0"/>
              </a:rPr>
              <a:t>đi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học</a:t>
            </a:r>
            <a:r>
              <a:rPr lang="en-US" sz="3800" dirty="0">
                <a:latin typeface="Arial" panose="020B0604020202020204" pitchFamily="34" charset="0"/>
                <a:cs typeface="Arial" panose="020B0604020202020204" pitchFamily="34" charset="0"/>
              </a:rPr>
              <a:t>?</a:t>
            </a:r>
          </a:p>
          <a:p>
            <a:pPr algn="just">
              <a:lnSpc>
                <a:spcPct val="200000"/>
              </a:lnSpc>
            </a:pPr>
            <a:r>
              <a:rPr lang="en-US" sz="3800" dirty="0">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=&gt; </a:t>
            </a:r>
            <a:r>
              <a:rPr lang="en-US" sz="3800" b="1" dirty="0" err="1">
                <a:latin typeface="Arial" panose="020B0604020202020204" pitchFamily="34" charset="0"/>
                <a:cs typeface="Arial" panose="020B0604020202020204" pitchFamily="34" charset="0"/>
              </a:rPr>
              <a:t>Thầy</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giáo</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sẽ</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nói</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để</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khuyên</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đề</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nghị</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bố</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mẹ</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Duệ</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cho</a:t>
            </a:r>
            <a:r>
              <a:rPr lang="en-US" sz="3800" b="1" dirty="0">
                <a:latin typeface="Arial" panose="020B0604020202020204" pitchFamily="34" charset="0"/>
                <a:cs typeface="Arial" panose="020B0604020202020204" pitchFamily="34" charset="0"/>
              </a:rPr>
              <a:t> con </a:t>
            </a:r>
            <a:r>
              <a:rPr lang="en-US" sz="3800" b="1" dirty="0" err="1">
                <a:latin typeface="Arial" panose="020B0604020202020204" pitchFamily="34" charset="0"/>
                <a:cs typeface="Arial" panose="020B0604020202020204" pitchFamily="34" charset="0"/>
              </a:rPr>
              <a:t>đi</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bằng</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cách</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khen</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cậu</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bé</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thông</a:t>
            </a:r>
            <a:r>
              <a:rPr lang="en-US" sz="3800" b="1" dirty="0">
                <a:latin typeface="Arial" panose="020B0604020202020204" pitchFamily="34" charset="0"/>
                <a:cs typeface="Arial" panose="020B0604020202020204" pitchFamily="34" charset="0"/>
              </a:rPr>
              <a:t> minh, </a:t>
            </a:r>
            <a:r>
              <a:rPr lang="en-US" sz="3800" b="1" dirty="0" err="1">
                <a:latin typeface="Arial" panose="020B0604020202020204" pitchFamily="34" charset="0"/>
                <a:cs typeface="Arial" panose="020B0604020202020204" pitchFamily="34" charset="0"/>
              </a:rPr>
              <a:t>chăm</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học</a:t>
            </a:r>
            <a:r>
              <a:rPr lang="en-US" sz="3800" b="1" dirty="0">
                <a:latin typeface="Arial" panose="020B0604020202020204" pitchFamily="34" charset="0"/>
                <a:cs typeface="Arial" panose="020B0604020202020204" pitchFamily="34" charset="0"/>
              </a:rPr>
              <a:t>.</a:t>
            </a:r>
          </a:p>
          <a:p>
            <a:pPr>
              <a:lnSpc>
                <a:spcPct val="200000"/>
              </a:lnSpc>
            </a:pPr>
            <a:r>
              <a:rPr lang="en-US" sz="3800" dirty="0">
                <a:latin typeface="Arial" panose="020B0604020202020204" pitchFamily="34" charset="0"/>
                <a:cs typeface="Arial" panose="020B0604020202020204" pitchFamily="34" charset="0"/>
              </a:rPr>
              <a:t>	- </a:t>
            </a:r>
            <a:r>
              <a:rPr lang="en-US" sz="3800" dirty="0" err="1">
                <a:latin typeface="Arial" panose="020B0604020202020204" pitchFamily="34" charset="0"/>
                <a:cs typeface="Arial" panose="020B0604020202020204" pitchFamily="34" charset="0"/>
              </a:rPr>
              <a:t>Bố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mẹ</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Duệ</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sẽ</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đáp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lại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lời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khuyên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đề</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nghị</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của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thầy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giáo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thế</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nào</a:t>
            </a:r>
            <a:r>
              <a:rPr lang="en-US" sz="3800" dirty="0">
                <a:latin typeface="Arial" panose="020B0604020202020204" pitchFamily="34" charset="0"/>
                <a:cs typeface="Arial" panose="020B0604020202020204" pitchFamily="34" charset="0"/>
              </a:rPr>
              <a:t>?</a:t>
            </a:r>
          </a:p>
          <a:p>
            <a:pPr>
              <a:lnSpc>
                <a:spcPct val="200000"/>
              </a:lnSpc>
            </a:pPr>
            <a:r>
              <a:rPr lang="en-US" sz="3800" dirty="0">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=&gt; </a:t>
            </a:r>
            <a:r>
              <a:rPr lang="vi-VN" sz="3800" b="1" dirty="0">
                <a:cs typeface="Arial" panose="020B0604020202020204" pitchFamily="34" charset="0"/>
              </a:rPr>
              <a:t>Bố mẹ Duệ đáp lại lời khuyên của thầy bằng cách cảm </a:t>
            </a:r>
            <a:r>
              <a:rPr lang="en-US" sz="3800" b="1" dirty="0">
                <a:cs typeface="Arial" panose="020B0604020202020204" pitchFamily="34" charset="0"/>
              </a:rPr>
              <a:t>		</a:t>
            </a:r>
            <a:r>
              <a:rPr lang="vi-VN" sz="3800" b="1" dirty="0">
                <a:cs typeface="Arial" panose="020B0604020202020204" pitchFamily="34" charset="0"/>
              </a:rPr>
              <a:t>ơn, cho con đi học và gửi gắm, nhờ thầy giúp đỡ</a:t>
            </a:r>
            <a:r>
              <a:rPr lang="en-US" sz="3800" b="1" dirty="0">
                <a:cs typeface="Arial" panose="020B0604020202020204" pitchFamily="34" charset="0"/>
              </a:rPr>
              <a:t>.</a:t>
            </a:r>
            <a:endParaRPr lang="en-US" sz="3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51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barn(inVertical)">
                                      <p:cBhvr>
                                        <p:cTn id="13" dur="500"/>
                                        <p:tgtEl>
                                          <p:spTgt spid="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barn(inVertical)">
                                      <p:cBhvr>
                                        <p:cTn id="18" dur="500"/>
                                        <p:tgtEl>
                                          <p:spTgt spid="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barn(inVertical)">
                                      <p:cBhvr>
                                        <p:cTn id="2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48604" y="710121"/>
            <a:ext cx="13390789" cy="1283300"/>
          </a:xfrm>
          <a:prstGeom prst="rect">
            <a:avLst/>
          </a:prstGeom>
        </p:spPr>
        <p:txBody>
          <a:bodyPr lIns="0" tIns="0" rIns="0" bIns="0" rtlCol="0" anchor="t">
            <a:spAutoFit/>
          </a:bodyPr>
          <a:lstStyle/>
          <a:p>
            <a:pPr algn="ctr">
              <a:lnSpc>
                <a:spcPts val="11412"/>
              </a:lnSpc>
            </a:pPr>
            <a:r>
              <a:rPr lang="en-US" sz="6400" b="1" dirty="0">
                <a:solidFill>
                  <a:srgbClr val="000000"/>
                </a:solidFill>
                <a:latin typeface="Arial" panose="020B0604020202020204" pitchFamily="34" charset="0"/>
                <a:cs typeface="Arial" panose="020B0604020202020204" pitchFamily="34" charset="0"/>
              </a:rPr>
              <a:t>CỦNG CỐ, DẶN DÒ</a:t>
            </a:r>
          </a:p>
        </p:txBody>
      </p:sp>
      <p:sp>
        <p:nvSpPr>
          <p:cNvPr id="4" name="AutoShape 4"/>
          <p:cNvSpPr/>
          <p:nvPr/>
        </p:nvSpPr>
        <p:spPr>
          <a:xfrm>
            <a:off x="1747156" y="3255028"/>
            <a:ext cx="14901671" cy="5073938"/>
          </a:xfrm>
          <a:prstGeom prst="rect">
            <a:avLst/>
          </a:prstGeom>
          <a:solidFill>
            <a:srgbClr val="9C97FF"/>
          </a:solidFill>
        </p:spPr>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9200" y="2412851"/>
            <a:ext cx="1752600" cy="1529671"/>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77200" y="2375485"/>
            <a:ext cx="2214867" cy="1759086"/>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05963" y="2551147"/>
            <a:ext cx="2390470" cy="1676839"/>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4876" y="7999034"/>
            <a:ext cx="524559" cy="524559"/>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75855" y="7828976"/>
            <a:ext cx="2096379" cy="686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3" name="TextBox 3"/>
          <p:cNvSpPr txBox="1"/>
          <p:nvPr/>
        </p:nvSpPr>
        <p:spPr>
          <a:xfrm>
            <a:off x="2261051" y="1495588"/>
            <a:ext cx="13765898" cy="3118674"/>
          </a:xfrm>
          <a:prstGeom prst="rect">
            <a:avLst/>
          </a:prstGeom>
        </p:spPr>
        <p:txBody>
          <a:bodyPr wrap="square"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HẸN GẶP LẠI CÁC EM</a:t>
            </a:r>
          </a:p>
          <a:p>
            <a:pPr algn="ctr">
              <a:lnSpc>
                <a:spcPct val="150000"/>
              </a:lnSpc>
            </a:pPr>
            <a:r>
              <a:rPr lang="en-US" sz="7200" b="1" dirty="0">
                <a:solidFill>
                  <a:srgbClr val="000000"/>
                </a:solidFill>
                <a:latin typeface="Arial" panose="020B0604020202020204" pitchFamily="34" charset="0"/>
                <a:cs typeface="Arial" panose="020B0604020202020204" pitchFamily="34" charset="0"/>
              </a:rPr>
              <a:t>TRONG BÀI HỌC SAU!</a:t>
            </a:r>
          </a:p>
        </p:txBody>
      </p:sp>
      <p:sp>
        <p:nvSpPr>
          <p:cNvPr id="5" name="AutoShape 5"/>
          <p:cNvSpPr/>
          <p:nvPr/>
        </p:nvSpPr>
        <p:spPr>
          <a:xfrm>
            <a:off x="0" y="7867652"/>
            <a:ext cx="18288000" cy="2419348"/>
          </a:xfrm>
          <a:prstGeom prst="rect">
            <a:avLst/>
          </a:prstGeom>
          <a:solidFill>
            <a:srgbClr val="FFFFFF"/>
          </a:solidFill>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84131" y="5143500"/>
            <a:ext cx="4319856" cy="4114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17619" y="5143500"/>
            <a:ext cx="4286250" cy="41148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39923" y="5143500"/>
            <a:ext cx="3641760" cy="411480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897285">
            <a:off x="437867" y="2253280"/>
            <a:ext cx="2096379" cy="68608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14395" y="4618941"/>
            <a:ext cx="524559" cy="52455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973730" flipH="1">
            <a:off x="16442189" y="1376905"/>
            <a:ext cx="1109664" cy="421672"/>
          </a:xfrm>
          <a:prstGeom prst="rect">
            <a:avLst/>
          </a:prstGeom>
        </p:spPr>
      </p:pic>
    </p:spTree>
    <p:extLst>
      <p:ext uri="{BB962C8B-B14F-4D97-AF65-F5344CB8AC3E}">
        <p14:creationId xmlns:p14="http://schemas.microsoft.com/office/powerpoint/2010/main" val="20198571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DB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75203" y="1769710"/>
            <a:ext cx="2500407" cy="4586734"/>
          </a:xfrm>
          <a:prstGeom prst="rect">
            <a:avLst/>
          </a:prstGeom>
        </p:spPr>
      </p:pic>
      <p:grpSp>
        <p:nvGrpSpPr>
          <p:cNvPr id="3" name="Group 3"/>
          <p:cNvGrpSpPr/>
          <p:nvPr/>
        </p:nvGrpSpPr>
        <p:grpSpPr>
          <a:xfrm>
            <a:off x="0" y="1415447"/>
            <a:ext cx="18288000" cy="8871553"/>
            <a:chOff x="0" y="-8602942"/>
            <a:chExt cx="24384000" cy="11828740"/>
          </a:xfrm>
        </p:grpSpPr>
        <p:sp>
          <p:nvSpPr>
            <p:cNvPr id="4" name="AutoShape 4"/>
            <p:cNvSpPr/>
            <p:nvPr/>
          </p:nvSpPr>
          <p:spPr>
            <a:xfrm>
              <a:off x="0" y="1407472"/>
              <a:ext cx="24384000" cy="1818326"/>
            </a:xfrm>
            <a:prstGeom prst="rect">
              <a:avLst/>
            </a:prstGeom>
            <a:solidFill>
              <a:srgbClr val="FFFFFF"/>
            </a:solidFill>
          </p:spPr>
        </p:sp>
        <p:sp>
          <p:nvSpPr>
            <p:cNvPr id="5" name="TextBox 5"/>
            <p:cNvSpPr txBox="1"/>
            <p:nvPr/>
          </p:nvSpPr>
          <p:spPr>
            <a:xfrm>
              <a:off x="7722919" y="-8602942"/>
              <a:ext cx="3863583" cy="818856"/>
            </a:xfrm>
            <a:prstGeom prst="rect">
              <a:avLst/>
            </a:prstGeom>
          </p:spPr>
          <p:txBody>
            <a:bodyPr wrap="square" lIns="0" tIns="0" rIns="0" bIns="0" rtlCol="0" anchor="t">
              <a:spAutoFit/>
            </a:bodyPr>
            <a:lstStyle/>
            <a:p>
              <a:pPr algn="ctr">
                <a:lnSpc>
                  <a:spcPts val="4200"/>
                </a:lnSpc>
              </a:pPr>
              <a:r>
                <a:rPr lang="en-US" sz="7200" dirty="0" err="1">
                  <a:solidFill>
                    <a:srgbClr val="000000"/>
                  </a:solidFill>
                  <a:latin typeface="Arial" panose="020B0604020202020204" pitchFamily="34" charset="0"/>
                  <a:cs typeface="Arial" panose="020B0604020202020204" pitchFamily="34" charset="0"/>
                </a:rPr>
                <a:t>Bài</a:t>
              </a:r>
              <a:r>
                <a:rPr lang="en-US" sz="7200" dirty="0">
                  <a:solidFill>
                    <a:srgbClr val="000000"/>
                  </a:solidFill>
                  <a:latin typeface="Arial" panose="020B0604020202020204" pitchFamily="34" charset="0"/>
                  <a:cs typeface="Arial" panose="020B0604020202020204" pitchFamily="34" charset="0"/>
                </a:rPr>
                <a:t> 11</a:t>
              </a: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88790" y="6356444"/>
            <a:ext cx="4586734" cy="364286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8101" y="4216937"/>
            <a:ext cx="2148680" cy="209789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23368" y="2878667"/>
            <a:ext cx="2656623" cy="3506312"/>
          </a:xfrm>
          <a:prstGeom prst="rect">
            <a:avLst/>
          </a:prstGeom>
        </p:spPr>
      </p:pic>
      <p:grpSp>
        <p:nvGrpSpPr>
          <p:cNvPr id="9" name="Group 9"/>
          <p:cNvGrpSpPr/>
          <p:nvPr/>
        </p:nvGrpSpPr>
        <p:grpSpPr>
          <a:xfrm>
            <a:off x="685233" y="2811868"/>
            <a:ext cx="13111600" cy="5483440"/>
            <a:chOff x="-2279632" y="-337341"/>
            <a:chExt cx="17482135" cy="7311255"/>
          </a:xfrm>
        </p:grpSpPr>
        <p:sp>
          <p:nvSpPr>
            <p:cNvPr id="10" name="TextBox 10"/>
            <p:cNvSpPr txBox="1"/>
            <p:nvPr/>
          </p:nvSpPr>
          <p:spPr>
            <a:xfrm>
              <a:off x="-2279632" y="818382"/>
              <a:ext cx="17482135" cy="6155532"/>
            </a:xfrm>
            <a:prstGeom prst="rect">
              <a:avLst/>
            </a:prstGeom>
          </p:spPr>
          <p:txBody>
            <a:bodyPr wrap="square" lIns="0" tIns="0" rIns="0" bIns="0" rtlCol="0" anchor="t">
              <a:spAutoFit/>
            </a:bodyPr>
            <a:lstStyle/>
            <a:p>
              <a:pPr algn="ctr">
                <a:lnSpc>
                  <a:spcPts val="18000"/>
                </a:lnSpc>
              </a:pPr>
              <a:r>
                <a:rPr lang="en-US" sz="9600" b="1" dirty="0">
                  <a:solidFill>
                    <a:srgbClr val="000000"/>
                  </a:solidFill>
                  <a:latin typeface="Arial" panose="020B0604020202020204" pitchFamily="34" charset="0"/>
                  <a:cs typeface="Arial" panose="020B0604020202020204" pitchFamily="34" charset="0"/>
                </a:rPr>
                <a:t>CẬU BÉ ĐỨNG NGOÀI CỬA LỚP</a:t>
              </a:r>
            </a:p>
          </p:txBody>
        </p:sp>
        <p:sp>
          <p:nvSpPr>
            <p:cNvPr id="11" name="TextBox 11"/>
            <p:cNvSpPr txBox="1"/>
            <p:nvPr/>
          </p:nvSpPr>
          <p:spPr>
            <a:xfrm>
              <a:off x="-599765" y="-337341"/>
              <a:ext cx="14122401" cy="877505"/>
            </a:xfrm>
            <a:prstGeom prst="rect">
              <a:avLst/>
            </a:prstGeom>
          </p:spPr>
          <p:txBody>
            <a:bodyPr wrap="square" lIns="0" tIns="0" rIns="0" bIns="0" rtlCol="0" anchor="t">
              <a:spAutoFit/>
            </a:bodyPr>
            <a:lstStyle/>
            <a:p>
              <a:pPr algn="ctr">
                <a:lnSpc>
                  <a:spcPts val="4900"/>
                </a:lnSpc>
              </a:pPr>
              <a:r>
                <a:rPr lang="en-US" sz="6400" b="1" i="1" dirty="0" err="1">
                  <a:solidFill>
                    <a:srgbClr val="000000"/>
                  </a:solidFill>
                  <a:latin typeface="Arial" panose="020B0604020202020204" pitchFamily="34" charset="0"/>
                  <a:cs typeface="Arial" panose="020B0604020202020204" pitchFamily="34" charset="0"/>
                </a:rPr>
                <a:t>Luyện</a:t>
              </a:r>
              <a:r>
                <a:rPr lang="en-US" sz="6400" b="1" i="1" dirty="0">
                  <a:solidFill>
                    <a:srgbClr val="000000"/>
                  </a:solidFill>
                  <a:latin typeface="Arial" panose="020B0604020202020204" pitchFamily="34" charset="0"/>
                  <a:cs typeface="Arial" panose="020B0604020202020204" pitchFamily="34" charset="0"/>
                </a:rPr>
                <a:t> </a:t>
              </a:r>
              <a:r>
                <a:rPr lang="en-US" sz="6400" b="1" i="1" dirty="0" err="1">
                  <a:solidFill>
                    <a:srgbClr val="000000"/>
                  </a:solidFill>
                  <a:latin typeface="Arial" panose="020B0604020202020204" pitchFamily="34" charset="0"/>
                  <a:cs typeface="Arial" panose="020B0604020202020204" pitchFamily="34" charset="0"/>
                </a:rPr>
                <a:t>nói</a:t>
              </a:r>
              <a:r>
                <a:rPr lang="en-US" sz="6400" b="1" i="1" dirty="0">
                  <a:solidFill>
                    <a:srgbClr val="000000"/>
                  </a:solidFill>
                  <a:latin typeface="Arial" panose="020B0604020202020204" pitchFamily="34" charset="0"/>
                  <a:cs typeface="Arial" panose="020B0604020202020204" pitchFamily="34" charset="0"/>
                </a:rPr>
                <a:t> </a:t>
              </a:r>
              <a:r>
                <a:rPr lang="en-US" sz="6400" b="1" i="1" dirty="0" err="1">
                  <a:solidFill>
                    <a:srgbClr val="000000"/>
                  </a:solidFill>
                  <a:latin typeface="Arial" panose="020B0604020202020204" pitchFamily="34" charset="0"/>
                  <a:cs typeface="Arial" panose="020B0604020202020204" pitchFamily="34" charset="0"/>
                </a:rPr>
                <a:t>và</a:t>
              </a:r>
              <a:r>
                <a:rPr lang="en-US" sz="6400" b="1" i="1" dirty="0">
                  <a:solidFill>
                    <a:srgbClr val="000000"/>
                  </a:solidFill>
                  <a:latin typeface="Arial" panose="020B0604020202020204" pitchFamily="34" charset="0"/>
                  <a:cs typeface="Arial" panose="020B0604020202020204" pitchFamily="34" charset="0"/>
                </a:rPr>
                <a:t> </a:t>
              </a:r>
              <a:r>
                <a:rPr lang="en-US" sz="6400" b="1" i="1" dirty="0" err="1">
                  <a:solidFill>
                    <a:srgbClr val="000000"/>
                  </a:solidFill>
                  <a:latin typeface="Arial" panose="020B0604020202020204" pitchFamily="34" charset="0"/>
                  <a:cs typeface="Arial" panose="020B0604020202020204" pitchFamily="34" charset="0"/>
                </a:rPr>
                <a:t>nghe</a:t>
              </a:r>
              <a:r>
                <a:rPr lang="en-US" sz="6400" b="1" i="1" dirty="0">
                  <a:solidFill>
                    <a:srgbClr val="000000"/>
                  </a:solidFill>
                  <a:latin typeface="Arial" panose="020B0604020202020204" pitchFamily="34" charset="0"/>
                  <a:cs typeface="Arial" panose="020B0604020202020204" pitchFamily="34" charset="0"/>
                </a:rPr>
                <a:t> </a:t>
              </a:r>
              <a:r>
                <a:rPr lang="en-US" sz="6400" b="1" i="1" dirty="0" err="1">
                  <a:solidFill>
                    <a:srgbClr val="000000"/>
                  </a:solidFill>
                  <a:latin typeface="Arial" panose="020B0604020202020204" pitchFamily="34" charset="0"/>
                  <a:cs typeface="Arial" panose="020B0604020202020204" pitchFamily="34" charset="0"/>
                </a:rPr>
                <a:t>chuyện</a:t>
              </a:r>
              <a:endParaRPr lang="en-US" sz="6400" b="1" i="1" dirty="0">
                <a:solidFill>
                  <a:srgbClr val="000000"/>
                </a:solidFill>
                <a:latin typeface="Arial" panose="020B0604020202020204" pitchFamily="34" charset="0"/>
                <a:cs typeface="Arial" panose="020B0604020202020204" pitchFamily="34" charset="0"/>
              </a:endParaRPr>
            </a:p>
          </p:txBody>
        </p:sp>
      </p:gr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92711" y="6181021"/>
            <a:ext cx="1798232" cy="588512"/>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833652" y="1231219"/>
            <a:ext cx="524559" cy="52455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419348"/>
          </a:xfrm>
          <a:prstGeom prst="rect">
            <a:avLst/>
          </a:prstGeom>
          <a:solidFill>
            <a:srgbClr val="FFFFFF"/>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444" y="-77200"/>
            <a:ext cx="3603941" cy="2496548"/>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59207" y="1713456"/>
            <a:ext cx="2439234" cy="233293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47191" y="266700"/>
            <a:ext cx="524559" cy="52455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17000">
            <a:off x="960339" y="2461484"/>
            <a:ext cx="2096379" cy="68608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021335">
            <a:off x="15851648" y="9491692"/>
            <a:ext cx="1617783" cy="614758"/>
          </a:xfrm>
          <a:prstGeom prst="rect">
            <a:avLst/>
          </a:prstGeom>
        </p:spPr>
      </p:pic>
      <p:sp>
        <p:nvSpPr>
          <p:cNvPr id="10" name="TextBox 9"/>
          <p:cNvSpPr txBox="1"/>
          <p:nvPr/>
        </p:nvSpPr>
        <p:spPr>
          <a:xfrm>
            <a:off x="4758442" y="892033"/>
            <a:ext cx="10288065" cy="830997"/>
          </a:xfrm>
          <a:prstGeom prst="rect">
            <a:avLst/>
          </a:prstGeom>
          <a:noFill/>
        </p:spPr>
        <p:txBody>
          <a:bodyPr wrap="square" rtlCol="0">
            <a:spAutoFit/>
          </a:bodyPr>
          <a:lstStyle/>
          <a:p>
            <a:r>
              <a:rPr lang="en-US" sz="4800" b="1" i="1" dirty="0">
                <a:latin typeface="Arial" panose="020B0604020202020204" pitchFamily="34" charset="0"/>
                <a:cs typeface="Arial" panose="020B0604020202020204" pitchFamily="34" charset="0"/>
              </a:rPr>
              <a:t>1. </a:t>
            </a:r>
            <a:r>
              <a:rPr lang="en-US" sz="4800" b="1" i="1" dirty="0" err="1">
                <a:latin typeface="Arial" panose="020B0604020202020204" pitchFamily="34" charset="0"/>
                <a:cs typeface="Arial" panose="020B0604020202020204" pitchFamily="34" charset="0"/>
              </a:rPr>
              <a:t>Nghe</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kể</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lại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mẩu</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chuyện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sau</a:t>
            </a:r>
            <a:r>
              <a:rPr lang="en-US" sz="4800" b="1" i="1" dirty="0">
                <a:latin typeface="Arial" panose="020B0604020202020204" pitchFamily="34" charset="0"/>
                <a:cs typeface="Arial" panose="020B0604020202020204" pitchFamily="34" charset="0"/>
              </a:rPr>
              <a:t>:</a:t>
            </a:r>
          </a:p>
        </p:txBody>
      </p:sp>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19200" y="2419348"/>
            <a:ext cx="15008684" cy="7170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95600" y="495300"/>
            <a:ext cx="12992753" cy="1221425"/>
          </a:xfrm>
          <a:prstGeom prst="rect">
            <a:avLst/>
          </a:prstGeom>
        </p:spPr>
        <p:txBody>
          <a:bodyPr wrap="square" lIns="0" tIns="0" rIns="0" bIns="0" rtlCol="0" anchor="t">
            <a:spAutoFit/>
          </a:bodyPr>
          <a:lstStyle/>
          <a:p>
            <a:pPr algn="ctr">
              <a:lnSpc>
                <a:spcPts val="10999"/>
              </a:lnSpc>
            </a:pPr>
            <a:r>
              <a:rPr lang="en-US" sz="5600" b="1" dirty="0">
                <a:solidFill>
                  <a:schemeClr val="accent4">
                    <a:lumMod val="50000"/>
                  </a:schemeClr>
                </a:solidFill>
                <a:latin typeface="Arial" panose="020B0604020202020204" pitchFamily="34" charset="0"/>
                <a:cs typeface="Arial" panose="020B0604020202020204" pitchFamily="34" charset="0"/>
              </a:rPr>
              <a:t>CẬU BÉ ĐỨNG NGOÀI LỚP HỌC</a:t>
            </a:r>
          </a:p>
        </p:txBody>
      </p:sp>
      <p:sp>
        <p:nvSpPr>
          <p:cNvPr id="12" name="Rectangle 11"/>
          <p:cNvSpPr/>
          <p:nvPr/>
        </p:nvSpPr>
        <p:spPr>
          <a:xfrm>
            <a:off x="1543376" y="1943100"/>
            <a:ext cx="15697199" cy="7530267"/>
          </a:xfrm>
          <a:prstGeom prst="rect">
            <a:avLst/>
          </a:prstGeom>
        </p:spPr>
        <p:txBody>
          <a:bodyPr wrap="square">
            <a:spAutoFit/>
          </a:bodyPr>
          <a:lstStyle/>
          <a:p>
            <a:pPr marL="742950" indent="-742950" algn="just">
              <a:lnSpc>
                <a:spcPct val="150000"/>
              </a:lnSpc>
              <a:spcAft>
                <a:spcPts val="1000"/>
              </a:spcAft>
              <a:buAutoNum type="arabicPeriod"/>
            </a:pPr>
            <a:r>
              <a:rPr lang="vi-VN" sz="3800" dirty="0">
                <a:ea typeface="Arial" panose="020B0604020202020204" pitchFamily="34" charset="0"/>
                <a:cs typeface="Times New Roman" panose="02020603050405020304" pitchFamily="18" charset="0"/>
              </a:rPr>
              <a:t>Vũ Duệ đỗ Trạng nguyên ở triều đại nhà Lê. Ông là người nổi tiếng thông minh, có khí phách, được vua Lê tin dùng, các quan trong triều ai cũng kính nể.</a:t>
            </a:r>
            <a:endParaRPr lang="en-US" sz="3800" dirty="0">
              <a:ea typeface="Arial" panose="020B0604020202020204" pitchFamily="34" charset="0"/>
              <a:cs typeface="Times New Roman" panose="02020603050405020304" pitchFamily="18" charset="0"/>
            </a:endParaRPr>
          </a:p>
          <a:p>
            <a:pPr marL="742950" indent="-742950" algn="just">
              <a:lnSpc>
                <a:spcPct val="200000"/>
              </a:lnSpc>
              <a:spcAft>
                <a:spcPts val="1000"/>
              </a:spcAft>
              <a:buAutoNum type="arabicPeriod"/>
            </a:pPr>
            <a:r>
              <a:rPr lang="vi-VN" sz="3800" dirty="0">
                <a:ea typeface="Arial" panose="020B0604020202020204" pitchFamily="34" charset="0"/>
                <a:cs typeface="Times New Roman" panose="02020603050405020304" pitchFamily="18" charset="0"/>
              </a:rPr>
              <a:t>Thuở nhỏ, vì nhà nghèo, Vũ Duệ không được đi học, phải ở nhà trông em, lo cơm nước cho bố mẹ đi làm ngoài đồng. Ngày nào cũng vậy, mỗi buổi sáng, khi thầy đồ trong làng bắt đầu dạy học, Vũ Duệ lại cõng em đứng ở ngoài hiên, chăm chú nghe thầy giảng bài.</a:t>
            </a:r>
            <a:endParaRPr lang="en-US" sz="3800" dirty="0">
              <a:effectLst/>
              <a:ea typeface="Arial" panose="020B0604020202020204" pitchFamily="34" charset="0"/>
              <a:cs typeface="Times New Roman" panose="02020603050405020304" pitchFamily="18" charset="0"/>
            </a:endParaRPr>
          </a:p>
        </p:txBody>
      </p:sp>
      <p:pic>
        <p:nvPicPr>
          <p:cNvPr id="13"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16200" y="362191"/>
            <a:ext cx="1371600" cy="1339180"/>
          </a:xfrm>
          <a:prstGeom prst="rect">
            <a:avLst/>
          </a:prstGeom>
        </p:spPr>
      </p:pic>
      <p:pic>
        <p:nvPicPr>
          <p:cNvPr id="14"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467528"/>
            <a:ext cx="1789699" cy="1819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arn(inVertical)">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barn(inVertical)">
                                      <p:cBhvr>
                                        <p:cTn id="1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95600" y="495300"/>
            <a:ext cx="12992753" cy="1221425"/>
          </a:xfrm>
          <a:prstGeom prst="rect">
            <a:avLst/>
          </a:prstGeom>
        </p:spPr>
        <p:txBody>
          <a:bodyPr wrap="square" lIns="0" tIns="0" rIns="0" bIns="0" rtlCol="0" anchor="t">
            <a:spAutoFit/>
          </a:bodyPr>
          <a:lstStyle/>
          <a:p>
            <a:pPr algn="ctr">
              <a:lnSpc>
                <a:spcPts val="10999"/>
              </a:lnSpc>
            </a:pPr>
            <a:r>
              <a:rPr lang="en-US" sz="5600" b="1" dirty="0">
                <a:solidFill>
                  <a:schemeClr val="accent4">
                    <a:lumMod val="50000"/>
                  </a:schemeClr>
                </a:solidFill>
                <a:latin typeface="Arial" panose="020B0604020202020204" pitchFamily="34" charset="0"/>
                <a:cs typeface="Arial" panose="020B0604020202020204" pitchFamily="34" charset="0"/>
              </a:rPr>
              <a:t>CẬU BÉ ĐỨNG NGOÀI LỚP HỌC</a:t>
            </a:r>
          </a:p>
        </p:txBody>
      </p:sp>
      <p:sp>
        <p:nvSpPr>
          <p:cNvPr id="12" name="Rectangle 11"/>
          <p:cNvSpPr/>
          <p:nvPr/>
        </p:nvSpPr>
        <p:spPr>
          <a:xfrm>
            <a:off x="1073407" y="2073021"/>
            <a:ext cx="15697199" cy="5389104"/>
          </a:xfrm>
          <a:prstGeom prst="rect">
            <a:avLst/>
          </a:prstGeom>
        </p:spPr>
        <p:txBody>
          <a:bodyPr wrap="square">
            <a:spAutoFit/>
          </a:bodyPr>
          <a:lstStyle/>
          <a:p>
            <a:pPr algn="just">
              <a:lnSpc>
                <a:spcPct val="150000"/>
              </a:lnSpc>
              <a:spcAft>
                <a:spcPts val="1000"/>
              </a:spcAft>
            </a:pPr>
            <a:r>
              <a:rPr lang="en-US" sz="3800" dirty="0">
                <a:latin typeface="Arial" panose="020B0604020202020204" pitchFamily="34" charset="0"/>
                <a:ea typeface="Arial" panose="020B0604020202020204" pitchFamily="34" charset="0"/>
                <a:cs typeface="Arial" panose="020B0604020202020204" pitchFamily="34" charset="0"/>
              </a:rPr>
              <a:t>3. </a:t>
            </a:r>
            <a:r>
              <a:rPr lang="vi-VN" sz="3800" dirty="0">
                <a:ea typeface="Arial" panose="020B0604020202020204" pitchFamily="34" charset="0"/>
                <a:cs typeface="Times New Roman" panose="02020603050405020304" pitchFamily="18" charset="0"/>
              </a:rPr>
              <a:t>Thầy đồ thấy Vũ Duệ ham học, trong lòng quý mến, muốn thử tài cậu bé. Thầy đặt một câu hỏi “hóc búa” cho cả lớp, không ai trả lời được. Thầy nhìn ra ngoài cửa lớp, bắt gặp ánh mắt sáng ngời của cậu bé đang nhìn mình, ý chừng muốn trả lời câu hỏi thay cho các bạn trong lớp. Thầy đồ bèn hỏi:</a:t>
            </a:r>
          </a:p>
          <a:p>
            <a:pPr algn="just">
              <a:lnSpc>
                <a:spcPct val="150000"/>
              </a:lnSpc>
              <a:spcAft>
                <a:spcPts val="1000"/>
              </a:spcAft>
            </a:pPr>
            <a:r>
              <a:rPr lang="en-US" sz="3800" dirty="0">
                <a:ea typeface="Arial" panose="020B0604020202020204" pitchFamily="34" charset="0"/>
                <a:cs typeface="Times New Roman" panose="02020603050405020304" pitchFamily="18" charset="0"/>
              </a:rPr>
              <a:t>	</a:t>
            </a:r>
            <a:r>
              <a:rPr lang="vi-VN" sz="3800" dirty="0">
                <a:ea typeface="Arial" panose="020B0604020202020204" pitchFamily="34" charset="0"/>
                <a:cs typeface="Times New Roman" panose="02020603050405020304" pitchFamily="18" charset="0"/>
              </a:rPr>
              <a:t>- Liệu con có trả lời được câu hỏi của ta không?</a:t>
            </a:r>
          </a:p>
        </p:txBody>
      </p:sp>
      <p:pic>
        <p:nvPicPr>
          <p:cNvPr id="13"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16200" y="362191"/>
            <a:ext cx="1371600" cy="1339180"/>
          </a:xfrm>
          <a:prstGeom prst="rect">
            <a:avLst/>
          </a:prstGeom>
        </p:spPr>
      </p:pic>
      <p:pic>
        <p:nvPicPr>
          <p:cNvPr id="14"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467528"/>
            <a:ext cx="1789699" cy="1819472"/>
          </a:xfrm>
          <a:prstGeom prst="rect">
            <a:avLst/>
          </a:prstGeom>
        </p:spPr>
      </p:pic>
    </p:spTree>
    <p:extLst>
      <p:ext uri="{BB962C8B-B14F-4D97-AF65-F5344CB8AC3E}">
        <p14:creationId xmlns:p14="http://schemas.microsoft.com/office/powerpoint/2010/main" val="159549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arn(inVertical)">
                                      <p:cBhvr>
                                        <p:cTn id="1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95600" y="495300"/>
            <a:ext cx="12992753" cy="1221425"/>
          </a:xfrm>
          <a:prstGeom prst="rect">
            <a:avLst/>
          </a:prstGeom>
        </p:spPr>
        <p:txBody>
          <a:bodyPr wrap="square" lIns="0" tIns="0" rIns="0" bIns="0" rtlCol="0" anchor="t">
            <a:spAutoFit/>
          </a:bodyPr>
          <a:lstStyle/>
          <a:p>
            <a:pPr algn="ctr">
              <a:lnSpc>
                <a:spcPts val="10999"/>
              </a:lnSpc>
            </a:pPr>
            <a:r>
              <a:rPr lang="en-US" sz="5600" b="1" dirty="0">
                <a:solidFill>
                  <a:schemeClr val="accent4">
                    <a:lumMod val="50000"/>
                  </a:schemeClr>
                </a:solidFill>
                <a:latin typeface="Arial" panose="020B0604020202020204" pitchFamily="34" charset="0"/>
                <a:cs typeface="Arial" panose="020B0604020202020204" pitchFamily="34" charset="0"/>
              </a:rPr>
              <a:t>CẬU BÉ ĐỨNG NGOÀI LỚP HỌC</a:t>
            </a:r>
          </a:p>
        </p:txBody>
      </p:sp>
      <p:sp>
        <p:nvSpPr>
          <p:cNvPr id="12" name="Rectangle 11"/>
          <p:cNvSpPr/>
          <p:nvPr/>
        </p:nvSpPr>
        <p:spPr>
          <a:xfrm>
            <a:off x="1543376" y="1646319"/>
            <a:ext cx="15697199" cy="4734629"/>
          </a:xfrm>
          <a:prstGeom prst="rect">
            <a:avLst/>
          </a:prstGeom>
        </p:spPr>
        <p:txBody>
          <a:bodyPr wrap="square">
            <a:spAutoFit/>
          </a:bodyPr>
          <a:lstStyle/>
          <a:p>
            <a:pPr algn="just">
              <a:lnSpc>
                <a:spcPct val="150000"/>
              </a:lnSpc>
              <a:spcAft>
                <a:spcPts val="1000"/>
              </a:spcAft>
            </a:pPr>
            <a:r>
              <a:rPr lang="vi-VN" sz="3800" dirty="0">
                <a:ea typeface="Arial" panose="020B0604020202020204" pitchFamily="34" charset="0"/>
                <a:cs typeface="Times New Roman" panose="02020603050405020304" pitchFamily="18" charset="0"/>
              </a:rPr>
              <a:t>Cậu bé thưa:</a:t>
            </a:r>
          </a:p>
          <a:p>
            <a:pPr algn="just">
              <a:lnSpc>
                <a:spcPct val="150000"/>
              </a:lnSpc>
              <a:spcAft>
                <a:spcPts val="1000"/>
              </a:spcAft>
            </a:pPr>
            <a:r>
              <a:rPr lang="en-US" sz="3800" dirty="0">
                <a:ea typeface="Arial" panose="020B0604020202020204" pitchFamily="34" charset="0"/>
                <a:cs typeface="Times New Roman" panose="02020603050405020304" pitchFamily="18" charset="0"/>
              </a:rPr>
              <a:t>	</a:t>
            </a:r>
            <a:r>
              <a:rPr lang="vi-VN" sz="3800" dirty="0">
                <a:ea typeface="Arial" panose="020B0604020202020204" pitchFamily="34" charset="0"/>
                <a:cs typeface="Times New Roman" panose="02020603050405020304" pitchFamily="18" charset="0"/>
              </a:rPr>
              <a:t>- Dạ, thưa thầy con xin trả lời ạ!</a:t>
            </a:r>
          </a:p>
          <a:p>
            <a:pPr algn="just">
              <a:lnSpc>
                <a:spcPct val="150000"/>
              </a:lnSpc>
              <a:spcAft>
                <a:spcPts val="1000"/>
              </a:spcAft>
            </a:pPr>
            <a:r>
              <a:rPr lang="vi-VN" sz="3800" dirty="0">
                <a:ea typeface="Arial" panose="020B0604020202020204" pitchFamily="34" charset="0"/>
                <a:cs typeface="Times New Roman" panose="02020603050405020304" pitchFamily="18" charset="0"/>
              </a:rPr>
              <a:t>Được thầy cho phép, Vũ Duệ trả lời câu hỏi trôi chảy, mạch lạc, đâu ra đấy. Thầy đồ gật đầu tán thưởng. Cả lớp thán phục. Thầy bước </a:t>
            </a:r>
            <a:r>
              <a:rPr lang="en-US" sz="3800" dirty="0">
                <a:ea typeface="Arial" panose="020B0604020202020204" pitchFamily="34" charset="0"/>
                <a:cs typeface="Times New Roman" panose="02020603050405020304" pitchFamily="18" charset="0"/>
              </a:rPr>
              <a:t>	</a:t>
            </a:r>
            <a:r>
              <a:rPr lang="vi-VN" sz="3800" dirty="0">
                <a:ea typeface="Arial" panose="020B0604020202020204" pitchFamily="34" charset="0"/>
                <a:cs typeface="Times New Roman" panose="02020603050405020304" pitchFamily="18" charset="0"/>
              </a:rPr>
              <a:t>ra cửa lớp, xoa đầu Vũ Duệ, khen ngợi.</a:t>
            </a:r>
          </a:p>
        </p:txBody>
      </p:sp>
      <p:pic>
        <p:nvPicPr>
          <p:cNvPr id="13"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16200" y="362191"/>
            <a:ext cx="1371600" cy="1339180"/>
          </a:xfrm>
          <a:prstGeom prst="rect">
            <a:avLst/>
          </a:prstGeom>
        </p:spPr>
      </p:pic>
      <p:pic>
        <p:nvPicPr>
          <p:cNvPr id="14"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922" y="8839108"/>
            <a:ext cx="1527454" cy="1552864"/>
          </a:xfrm>
          <a:prstGeom prst="rect">
            <a:avLst/>
          </a:prstGeom>
        </p:spPr>
      </p:pic>
      <p:sp>
        <p:nvSpPr>
          <p:cNvPr id="6" name="Rectangle 5"/>
          <p:cNvSpPr/>
          <p:nvPr/>
        </p:nvSpPr>
        <p:spPr>
          <a:xfrm>
            <a:off x="1543376" y="6286500"/>
            <a:ext cx="15697199" cy="2615460"/>
          </a:xfrm>
          <a:prstGeom prst="rect">
            <a:avLst/>
          </a:prstGeom>
        </p:spPr>
        <p:txBody>
          <a:bodyPr wrap="square">
            <a:spAutoFit/>
          </a:bodyPr>
          <a:lstStyle/>
          <a:p>
            <a:pPr algn="just">
              <a:lnSpc>
                <a:spcPct val="150000"/>
              </a:lnSpc>
              <a:spcAft>
                <a:spcPts val="1000"/>
              </a:spcAft>
            </a:pPr>
            <a:r>
              <a:rPr lang="en-US" sz="3800" dirty="0">
                <a:latin typeface="Arial" panose="020B0604020202020204" pitchFamily="34" charset="0"/>
                <a:ea typeface="Arial" panose="020B0604020202020204" pitchFamily="34" charset="0"/>
                <a:cs typeface="Arial" panose="020B0604020202020204" pitchFamily="34" charset="0"/>
              </a:rPr>
              <a:t>4. </a:t>
            </a:r>
            <a:r>
              <a:rPr lang="vi-VN" sz="3800" dirty="0">
                <a:ea typeface="Arial" panose="020B0604020202020204" pitchFamily="34" charset="0"/>
                <a:cs typeface="Times New Roman" panose="02020603050405020304" pitchFamily="18" charset="0"/>
              </a:rPr>
              <a:t>Ngay sau buổi học đó, thầy đồ đến tận nhà cậu bé, khuyên cha mẹ cậu cho cậu đi học. Thế là Vũ Duê được đi học, chính thức bên thày bên bạn. Chỉ vài tháng sau, Vũ Duệ đã là trò giỏi nhất lớp.</a:t>
            </a:r>
          </a:p>
        </p:txBody>
      </p:sp>
    </p:spTree>
    <p:extLst>
      <p:ext uri="{BB962C8B-B14F-4D97-AF65-F5344CB8AC3E}">
        <p14:creationId xmlns:p14="http://schemas.microsoft.com/office/powerpoint/2010/main" val="5719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arn(inVertical)">
                                      <p:cBhvr>
                                        <p:cTn id="10" dur="500"/>
                                        <p:tgtEl>
                                          <p:spTgt spid="1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arn(inVertical)">
                                      <p:cBhvr>
                                        <p:cTn id="13" dur="500"/>
                                        <p:tgtEl>
                                          <p:spTgt spid="1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Vertical)">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C97FF"/>
        </a:solidFill>
        <a:effectLst/>
      </p:bgPr>
    </p:bg>
    <p:spTree>
      <p:nvGrpSpPr>
        <p:cNvPr id="1" name=""/>
        <p:cNvGrpSpPr/>
        <p:nvPr/>
      </p:nvGrpSpPr>
      <p:grpSpPr>
        <a:xfrm>
          <a:off x="0" y="0"/>
          <a:ext cx="0" cy="0"/>
          <a:chOff x="0" y="0"/>
          <a:chExt cx="0" cy="0"/>
        </a:xfrm>
      </p:grpSpPr>
      <p:sp>
        <p:nvSpPr>
          <p:cNvPr id="2" name="TextBox 2"/>
          <p:cNvSpPr txBox="1"/>
          <p:nvPr/>
        </p:nvSpPr>
        <p:spPr>
          <a:xfrm>
            <a:off x="1905000" y="914209"/>
            <a:ext cx="14439900" cy="1198085"/>
          </a:xfrm>
          <a:prstGeom prst="rect">
            <a:avLst/>
          </a:prstGeom>
        </p:spPr>
        <p:txBody>
          <a:bodyPr wrap="square" lIns="0" tIns="0" rIns="0" bIns="0" rtlCol="0" anchor="t">
            <a:spAutoFit/>
          </a:bodyPr>
          <a:lstStyle/>
          <a:p>
            <a:pPr>
              <a:lnSpc>
                <a:spcPts val="10999"/>
              </a:lnSpc>
            </a:pPr>
            <a:r>
              <a:rPr lang="en-US" sz="4800" b="1" i="1" dirty="0">
                <a:solidFill>
                  <a:schemeClr val="accent4">
                    <a:lumMod val="50000"/>
                  </a:schemeClr>
                </a:solidFill>
                <a:latin typeface="Arial" panose="020B0604020202020204" pitchFamily="34" charset="0"/>
                <a:cs typeface="Arial" panose="020B0604020202020204" pitchFamily="34" charset="0"/>
              </a:rPr>
              <a:t>1. </a:t>
            </a:r>
            <a:r>
              <a:rPr lang="en-US" sz="4800" b="1" i="1" dirty="0" err="1">
                <a:solidFill>
                  <a:schemeClr val="accent4">
                    <a:lumMod val="50000"/>
                  </a:schemeClr>
                </a:solidFill>
                <a:latin typeface="Arial" panose="020B0604020202020204" pitchFamily="34" charset="0"/>
                <a:cs typeface="Arial" panose="020B0604020202020204" pitchFamily="34" charset="0"/>
              </a:rPr>
              <a:t>Vì</a:t>
            </a:r>
            <a:r>
              <a:rPr lang="en-US" sz="4800" b="1" i="1" dirty="0">
                <a:solidFill>
                  <a:schemeClr val="accent4">
                    <a:lumMod val="50000"/>
                  </a:schemeClr>
                </a:solidFill>
                <a:latin typeface="Arial" panose="020B0604020202020204" pitchFamily="34" charset="0"/>
                <a:cs typeface="Arial" panose="020B0604020202020204" pitchFamily="34" charset="0"/>
              </a:rPr>
              <a:t> </a:t>
            </a:r>
            <a:r>
              <a:rPr lang="en-US" sz="4800" b="1" i="1" dirty="0" err="1">
                <a:solidFill>
                  <a:schemeClr val="accent4">
                    <a:lumMod val="50000"/>
                  </a:schemeClr>
                </a:solidFill>
                <a:latin typeface="Arial" panose="020B0604020202020204" pitchFamily="34" charset="0"/>
                <a:cs typeface="Arial" panose="020B0604020202020204" pitchFamily="34" charset="0"/>
              </a:rPr>
              <a:t>sao</a:t>
            </a:r>
            <a:r>
              <a:rPr lang="en-US" sz="4800" b="1" i="1" dirty="0">
                <a:solidFill>
                  <a:schemeClr val="accent4">
                    <a:lumMod val="50000"/>
                  </a:schemeClr>
                </a:solidFill>
                <a:latin typeface="Arial" panose="020B0604020202020204" pitchFamily="34" charset="0"/>
                <a:cs typeface="Arial" panose="020B0604020202020204" pitchFamily="34" charset="0"/>
              </a:rPr>
              <a:t> </a:t>
            </a:r>
            <a:r>
              <a:rPr lang="en-US" sz="4800" b="1" i="1" dirty="0" err="1">
                <a:solidFill>
                  <a:schemeClr val="accent4">
                    <a:lumMod val="50000"/>
                  </a:schemeClr>
                </a:solidFill>
                <a:latin typeface="Arial" panose="020B0604020202020204" pitchFamily="34" charset="0"/>
                <a:cs typeface="Arial" panose="020B0604020202020204" pitchFamily="34" charset="0"/>
              </a:rPr>
              <a:t>cậu</a:t>
            </a:r>
            <a:r>
              <a:rPr lang="en-US" sz="4800" b="1" i="1" dirty="0">
                <a:solidFill>
                  <a:schemeClr val="accent4">
                    <a:lumMod val="50000"/>
                  </a:schemeClr>
                </a:solidFill>
                <a:latin typeface="Arial" panose="020B0604020202020204" pitchFamily="34" charset="0"/>
                <a:cs typeface="Arial" panose="020B0604020202020204" pitchFamily="34" charset="0"/>
              </a:rPr>
              <a:t> </a:t>
            </a:r>
            <a:r>
              <a:rPr lang="en-US" sz="4800" b="1" i="1" dirty="0" err="1">
                <a:solidFill>
                  <a:schemeClr val="accent4">
                    <a:lumMod val="50000"/>
                  </a:schemeClr>
                </a:solidFill>
                <a:latin typeface="Arial" panose="020B0604020202020204" pitchFamily="34" charset="0"/>
                <a:cs typeface="Arial" panose="020B0604020202020204" pitchFamily="34" charset="0"/>
              </a:rPr>
              <a:t>bé</a:t>
            </a:r>
            <a:r>
              <a:rPr lang="en-US" sz="4800" b="1" i="1" dirty="0">
                <a:solidFill>
                  <a:schemeClr val="accent4">
                    <a:lumMod val="50000"/>
                  </a:schemeClr>
                </a:solidFill>
                <a:latin typeface="Arial" panose="020B0604020202020204" pitchFamily="34" charset="0"/>
                <a:cs typeface="Arial" panose="020B0604020202020204" pitchFamily="34" charset="0"/>
              </a:rPr>
              <a:t> </a:t>
            </a:r>
            <a:r>
              <a:rPr lang="en-US" sz="4800" b="1" i="1" dirty="0" err="1">
                <a:solidFill>
                  <a:schemeClr val="accent4">
                    <a:lumMod val="50000"/>
                  </a:schemeClr>
                </a:solidFill>
                <a:latin typeface="Arial" panose="020B0604020202020204" pitchFamily="34" charset="0"/>
                <a:cs typeface="Arial" panose="020B0604020202020204" pitchFamily="34" charset="0"/>
              </a:rPr>
              <a:t>Vũ</a:t>
            </a:r>
            <a:r>
              <a:rPr lang="en-US" sz="4800" b="1" i="1" dirty="0">
                <a:solidFill>
                  <a:schemeClr val="accent4">
                    <a:lumMod val="50000"/>
                  </a:schemeClr>
                </a:solidFill>
                <a:latin typeface="Arial" panose="020B0604020202020204" pitchFamily="34" charset="0"/>
                <a:cs typeface="Arial" panose="020B0604020202020204" pitchFamily="34" charset="0"/>
              </a:rPr>
              <a:t> </a:t>
            </a:r>
            <a:r>
              <a:rPr lang="en-US" sz="4800" b="1" i="1" dirty="0" err="1">
                <a:solidFill>
                  <a:schemeClr val="accent4">
                    <a:lumMod val="50000"/>
                  </a:schemeClr>
                </a:solidFill>
                <a:latin typeface="Arial" panose="020B0604020202020204" pitchFamily="34" charset="0"/>
                <a:cs typeface="Arial" panose="020B0604020202020204" pitchFamily="34" charset="0"/>
              </a:rPr>
              <a:t>Duệ</a:t>
            </a:r>
            <a:r>
              <a:rPr lang="en-US" sz="4800" b="1" i="1" dirty="0">
                <a:solidFill>
                  <a:schemeClr val="accent4">
                    <a:lumMod val="50000"/>
                  </a:schemeClr>
                </a:solidFill>
                <a:latin typeface="Arial" panose="020B0604020202020204" pitchFamily="34" charset="0"/>
                <a:cs typeface="Arial" panose="020B0604020202020204" pitchFamily="34" charset="0"/>
              </a:rPr>
              <a:t> </a:t>
            </a:r>
            <a:r>
              <a:rPr lang="en-US" sz="4800" b="1" i="1" dirty="0" err="1">
                <a:solidFill>
                  <a:schemeClr val="accent4">
                    <a:lumMod val="50000"/>
                  </a:schemeClr>
                </a:solidFill>
                <a:latin typeface="Arial" panose="020B0604020202020204" pitchFamily="34" charset="0"/>
                <a:cs typeface="Arial" panose="020B0604020202020204" pitchFamily="34" charset="0"/>
              </a:rPr>
              <a:t>không</a:t>
            </a:r>
            <a:r>
              <a:rPr lang="en-US" sz="4800" b="1" i="1" dirty="0">
                <a:solidFill>
                  <a:schemeClr val="accent4">
                    <a:lumMod val="50000"/>
                  </a:schemeClr>
                </a:solidFill>
                <a:latin typeface="Arial" panose="020B0604020202020204" pitchFamily="34" charset="0"/>
                <a:cs typeface="Arial" panose="020B0604020202020204" pitchFamily="34" charset="0"/>
              </a:rPr>
              <a:t> </a:t>
            </a:r>
            <a:r>
              <a:rPr lang="en-US" sz="4800" b="1" i="1" dirty="0" err="1">
                <a:solidFill>
                  <a:schemeClr val="accent4">
                    <a:lumMod val="50000"/>
                  </a:schemeClr>
                </a:solidFill>
                <a:latin typeface="Arial" panose="020B0604020202020204" pitchFamily="34" charset="0"/>
                <a:cs typeface="Arial" panose="020B0604020202020204" pitchFamily="34" charset="0"/>
              </a:rPr>
              <a:t>được</a:t>
            </a:r>
            <a:r>
              <a:rPr lang="en-US" sz="4800" b="1" i="1" dirty="0">
                <a:solidFill>
                  <a:schemeClr val="accent4">
                    <a:lumMod val="50000"/>
                  </a:schemeClr>
                </a:solidFill>
                <a:latin typeface="Arial" panose="020B0604020202020204" pitchFamily="34" charset="0"/>
                <a:cs typeface="Arial" panose="020B0604020202020204" pitchFamily="34" charset="0"/>
              </a:rPr>
              <a:t> </a:t>
            </a:r>
            <a:r>
              <a:rPr lang="en-US" sz="4800" b="1" i="1" dirty="0" err="1">
                <a:solidFill>
                  <a:schemeClr val="accent4">
                    <a:lumMod val="50000"/>
                  </a:schemeClr>
                </a:solidFill>
                <a:latin typeface="Arial" panose="020B0604020202020204" pitchFamily="34" charset="0"/>
                <a:cs typeface="Arial" panose="020B0604020202020204" pitchFamily="34" charset="0"/>
              </a:rPr>
              <a:t>đến</a:t>
            </a:r>
            <a:r>
              <a:rPr lang="en-US" sz="4800" b="1" i="1" dirty="0">
                <a:solidFill>
                  <a:schemeClr val="accent4">
                    <a:lumMod val="50000"/>
                  </a:schemeClr>
                </a:solidFill>
                <a:latin typeface="Arial" panose="020B0604020202020204" pitchFamily="34" charset="0"/>
                <a:cs typeface="Arial" panose="020B0604020202020204" pitchFamily="34" charset="0"/>
              </a:rPr>
              <a:t> </a:t>
            </a:r>
            <a:r>
              <a:rPr lang="en-US" sz="4800" b="1" i="1" dirty="0" err="1">
                <a:solidFill>
                  <a:schemeClr val="accent4">
                    <a:lumMod val="50000"/>
                  </a:schemeClr>
                </a:solidFill>
                <a:latin typeface="Arial" panose="020B0604020202020204" pitchFamily="34" charset="0"/>
                <a:cs typeface="Arial" panose="020B0604020202020204" pitchFamily="34" charset="0"/>
              </a:rPr>
              <a:t>trường</a:t>
            </a:r>
            <a:r>
              <a:rPr lang="en-US" sz="4800" b="1" i="1" dirty="0">
                <a:solidFill>
                  <a:schemeClr val="accent4">
                    <a:lumMod val="50000"/>
                  </a:schemeClr>
                </a:solidFill>
                <a:latin typeface="Arial" panose="020B0604020202020204" pitchFamily="34" charset="0"/>
                <a:cs typeface="Arial" panose="020B0604020202020204" pitchFamily="34" charset="0"/>
              </a:rPr>
              <a:t>?</a:t>
            </a:r>
          </a:p>
        </p:txBody>
      </p:sp>
      <p:sp>
        <p:nvSpPr>
          <p:cNvPr id="5" name="AutoShape 5"/>
          <p:cNvSpPr/>
          <p:nvPr/>
        </p:nvSpPr>
        <p:spPr>
          <a:xfrm>
            <a:off x="1066800" y="2933700"/>
            <a:ext cx="16230600" cy="5640069"/>
          </a:xfrm>
          <a:prstGeom prst="rect">
            <a:avLst/>
          </a:prstGeom>
          <a:solidFill>
            <a:srgbClr val="FFFFFF"/>
          </a:solidFill>
        </p:spPr>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91961">
            <a:off x="15760300" y="8106435"/>
            <a:ext cx="2096379" cy="68608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4520" y="2644694"/>
            <a:ext cx="524559" cy="524559"/>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57997" y="7249597"/>
            <a:ext cx="2417625" cy="245784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723523" y="2256797"/>
            <a:ext cx="1923839" cy="1878366"/>
          </a:xfrm>
          <a:prstGeom prst="rect">
            <a:avLst/>
          </a:prstGeom>
        </p:spPr>
      </p:pic>
      <p:sp>
        <p:nvSpPr>
          <p:cNvPr id="10" name="Rectangle 9"/>
          <p:cNvSpPr/>
          <p:nvPr/>
        </p:nvSpPr>
        <p:spPr>
          <a:xfrm>
            <a:off x="1905000" y="4187322"/>
            <a:ext cx="14173200" cy="2263889"/>
          </a:xfrm>
          <a:prstGeom prst="rect">
            <a:avLst/>
          </a:prstGeom>
        </p:spPr>
        <p:txBody>
          <a:bodyPr wrap="square">
            <a:spAutoFit/>
          </a:bodyPr>
          <a:lstStyle/>
          <a:p>
            <a:pPr algn="just">
              <a:lnSpc>
                <a:spcPct val="200000"/>
              </a:lnSpc>
              <a:spcBef>
                <a:spcPts val="200"/>
              </a:spcBef>
              <a:spcAft>
                <a:spcPts val="200"/>
              </a:spcAft>
            </a:pP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3800" dirty="0">
                <a:solidFill>
                  <a:srgbClr val="000000"/>
                </a:solidFill>
                <a:ea typeface="Arial" panose="020B0604020202020204" pitchFamily="34" charset="0"/>
                <a:cs typeface="Times New Roman" panose="02020603050405020304" pitchFamily="18" charset="0"/>
              </a:rPr>
              <a:t> </a:t>
            </a:r>
            <a:r>
              <a:rPr lang="vi-VN" sz="3800" dirty="0">
                <a:solidFill>
                  <a:srgbClr val="000000"/>
                </a:solidFill>
                <a:ea typeface="Arial" panose="020B0604020202020204" pitchFamily="34" charset="0"/>
                <a:cs typeface="Times New Roman" panose="02020603050405020304" pitchFamily="18" charset="0"/>
              </a:rPr>
              <a:t>Cậu bé Vũ Duệ không được đến trường vì nhà nghèo, phải ở nhà trông em, lo cơm nước cho bố mẹ đi làm ngoài đồng.</a:t>
            </a:r>
            <a:endParaRPr lang="en-US" sz="3800" dirty="0">
              <a:effectLst/>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C97FF"/>
        </a:solidFill>
        <a:effectLst/>
      </p:bgPr>
    </p:bg>
    <p:spTree>
      <p:nvGrpSpPr>
        <p:cNvPr id="1" name=""/>
        <p:cNvGrpSpPr/>
        <p:nvPr/>
      </p:nvGrpSpPr>
      <p:grpSpPr>
        <a:xfrm>
          <a:off x="0" y="0"/>
          <a:ext cx="0" cy="0"/>
          <a:chOff x="0" y="0"/>
          <a:chExt cx="0" cy="0"/>
        </a:xfrm>
      </p:grpSpPr>
      <p:sp>
        <p:nvSpPr>
          <p:cNvPr id="2" name="TextBox 2"/>
          <p:cNvSpPr txBox="1"/>
          <p:nvPr/>
        </p:nvSpPr>
        <p:spPr>
          <a:xfrm>
            <a:off x="1905000" y="914209"/>
            <a:ext cx="14439900" cy="1198085"/>
          </a:xfrm>
          <a:prstGeom prst="rect">
            <a:avLst/>
          </a:prstGeom>
        </p:spPr>
        <p:txBody>
          <a:bodyPr wrap="square" lIns="0" tIns="0" rIns="0" bIns="0" rtlCol="0" anchor="t">
            <a:spAutoFit/>
          </a:bodyPr>
          <a:lstStyle/>
          <a:p>
            <a:pPr algn="ctr">
              <a:lnSpc>
                <a:spcPts val="10999"/>
              </a:lnSpc>
            </a:pPr>
            <a:r>
              <a:rPr lang="en-US" sz="4800" b="1" i="1" dirty="0">
                <a:solidFill>
                  <a:schemeClr val="accent4">
                    <a:lumMod val="50000"/>
                  </a:schemeClr>
                </a:solidFill>
                <a:latin typeface="Arial" panose="020B0604020202020204" pitchFamily="34" charset="0"/>
                <a:cs typeface="Arial" panose="020B0604020202020204" pitchFamily="34" charset="0"/>
              </a:rPr>
              <a:t>2. </a:t>
            </a:r>
            <a:r>
              <a:rPr lang="vi-VN" sz="4800" b="1" i="1" dirty="0">
                <a:solidFill>
                  <a:schemeClr val="accent4">
                    <a:lumMod val="50000"/>
                  </a:schemeClr>
                </a:solidFill>
                <a:cs typeface="Arial" panose="020B0604020202020204" pitchFamily="34" charset="0"/>
              </a:rPr>
              <a:t>Cậu bé Vũ Duệ ham học như thế nào?</a:t>
            </a:r>
            <a:endParaRPr lang="en-US" sz="4800" b="1" i="1" dirty="0">
              <a:solidFill>
                <a:schemeClr val="accent4">
                  <a:lumMod val="50000"/>
                </a:schemeClr>
              </a:solidFill>
              <a:latin typeface="Arial" panose="020B0604020202020204" pitchFamily="34" charset="0"/>
              <a:cs typeface="Arial" panose="020B0604020202020204" pitchFamily="34" charset="0"/>
            </a:endParaRPr>
          </a:p>
        </p:txBody>
      </p:sp>
      <p:sp>
        <p:nvSpPr>
          <p:cNvPr id="5" name="AutoShape 5"/>
          <p:cNvSpPr/>
          <p:nvPr/>
        </p:nvSpPr>
        <p:spPr>
          <a:xfrm>
            <a:off x="1066800" y="2933700"/>
            <a:ext cx="16230600" cy="5640069"/>
          </a:xfrm>
          <a:prstGeom prst="rect">
            <a:avLst/>
          </a:prstGeom>
          <a:solidFill>
            <a:srgbClr val="FFFFFF"/>
          </a:solidFill>
        </p:spPr>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91961">
            <a:off x="15760300" y="8106435"/>
            <a:ext cx="2096379" cy="68608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4520" y="2644694"/>
            <a:ext cx="524559" cy="524559"/>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57997" y="7249597"/>
            <a:ext cx="2417625" cy="245784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723523" y="2256797"/>
            <a:ext cx="1923839" cy="1878366"/>
          </a:xfrm>
          <a:prstGeom prst="rect">
            <a:avLst/>
          </a:prstGeom>
        </p:spPr>
      </p:pic>
      <p:sp>
        <p:nvSpPr>
          <p:cNvPr id="10" name="Rectangle 9"/>
          <p:cNvSpPr/>
          <p:nvPr/>
        </p:nvSpPr>
        <p:spPr>
          <a:xfrm>
            <a:off x="2038350" y="3807620"/>
            <a:ext cx="14173200" cy="3600986"/>
          </a:xfrm>
          <a:prstGeom prst="rect">
            <a:avLst/>
          </a:prstGeom>
        </p:spPr>
        <p:txBody>
          <a:bodyPr wrap="square">
            <a:spAutoFit/>
          </a:bodyPr>
          <a:lstStyle/>
          <a:p>
            <a:pPr algn="just">
              <a:lnSpc>
                <a:spcPct val="200000"/>
              </a:lnSpc>
              <a:spcBef>
                <a:spcPts val="200"/>
              </a:spcBef>
              <a:spcAft>
                <a:spcPts val="200"/>
              </a:spcAft>
            </a:pP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3800" dirty="0">
                <a:solidFill>
                  <a:srgbClr val="000000"/>
                </a:solidFill>
                <a:ea typeface="Arial" panose="020B0604020202020204" pitchFamily="34" charset="0"/>
                <a:cs typeface="Times New Roman" panose="02020603050405020304" pitchFamily="18" charset="0"/>
              </a:rPr>
              <a:t> </a:t>
            </a:r>
            <a:r>
              <a:rPr lang="vi-VN" sz="3800" dirty="0">
                <a:solidFill>
                  <a:srgbClr val="000000"/>
                </a:solidFill>
                <a:ea typeface="Arial" panose="020B0604020202020204" pitchFamily="34" charset="0"/>
                <a:cs typeface="Times New Roman" panose="02020603050405020304" pitchFamily="18" charset="0"/>
              </a:rPr>
              <a:t>Ngày nào cũng vậy, mỗi buổi sáng, khi thầy đồ trong làng bắt đầu dạy học, Vũ Duệ lại cõng em đứng ở ngoài hiên, chăm chú nghe thầy giảng bài.</a:t>
            </a:r>
            <a:endParaRPr lang="en-US" sz="38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5149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C97FF"/>
        </a:solidFill>
        <a:effectLst/>
      </p:bgPr>
    </p:bg>
    <p:spTree>
      <p:nvGrpSpPr>
        <p:cNvPr id="1" name=""/>
        <p:cNvGrpSpPr/>
        <p:nvPr/>
      </p:nvGrpSpPr>
      <p:grpSpPr>
        <a:xfrm>
          <a:off x="0" y="0"/>
          <a:ext cx="0" cy="0"/>
          <a:chOff x="0" y="0"/>
          <a:chExt cx="0" cy="0"/>
        </a:xfrm>
      </p:grpSpPr>
      <p:sp>
        <p:nvSpPr>
          <p:cNvPr id="2" name="TextBox 2"/>
          <p:cNvSpPr txBox="1"/>
          <p:nvPr/>
        </p:nvSpPr>
        <p:spPr>
          <a:xfrm>
            <a:off x="1905000" y="914209"/>
            <a:ext cx="14439900" cy="1410643"/>
          </a:xfrm>
          <a:prstGeom prst="rect">
            <a:avLst/>
          </a:prstGeom>
        </p:spPr>
        <p:txBody>
          <a:bodyPr wrap="square" lIns="0" tIns="0" rIns="0" bIns="0" rtlCol="0" anchor="t">
            <a:spAutoFit/>
          </a:bodyPr>
          <a:lstStyle/>
          <a:p>
            <a:pPr algn="ctr">
              <a:lnSpc>
                <a:spcPts val="10999"/>
              </a:lnSpc>
            </a:pPr>
            <a:r>
              <a:rPr lang="en-US" sz="4800" b="1" i="1" dirty="0">
                <a:solidFill>
                  <a:schemeClr val="accent4">
                    <a:lumMod val="50000"/>
                  </a:schemeClr>
                </a:solidFill>
                <a:latin typeface="Arial" panose="020B0604020202020204" pitchFamily="34" charset="0"/>
                <a:cs typeface="Arial" panose="020B0604020202020204" pitchFamily="34" charset="0"/>
              </a:rPr>
              <a:t>3. </a:t>
            </a:r>
            <a:r>
              <a:rPr lang="vi-VN" sz="4800" b="1" i="1" dirty="0">
                <a:solidFill>
                  <a:schemeClr val="accent4">
                    <a:lumMod val="50000"/>
                  </a:schemeClr>
                </a:solidFill>
                <a:cs typeface="Arial" panose="020B0604020202020204" pitchFamily="34" charset="0"/>
              </a:rPr>
              <a:t>Thầy giáo hỏi bài cậu bé, kết quả ra sao?</a:t>
            </a:r>
            <a:endParaRPr lang="en-US" sz="4800" b="1" i="1" dirty="0">
              <a:solidFill>
                <a:schemeClr val="accent4">
                  <a:lumMod val="50000"/>
                </a:schemeClr>
              </a:solidFill>
              <a:latin typeface="Arial" panose="020B0604020202020204" pitchFamily="34" charset="0"/>
              <a:cs typeface="Arial" panose="020B0604020202020204" pitchFamily="34" charset="0"/>
            </a:endParaRPr>
          </a:p>
        </p:txBody>
      </p:sp>
      <p:sp>
        <p:nvSpPr>
          <p:cNvPr id="5" name="AutoShape 5"/>
          <p:cNvSpPr/>
          <p:nvPr/>
        </p:nvSpPr>
        <p:spPr>
          <a:xfrm>
            <a:off x="1066800" y="2933700"/>
            <a:ext cx="16230600" cy="5640069"/>
          </a:xfrm>
          <a:prstGeom prst="rect">
            <a:avLst/>
          </a:prstGeom>
          <a:solidFill>
            <a:srgbClr val="FFFFFF"/>
          </a:solidFill>
        </p:spPr>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91961">
            <a:off x="15760300" y="8106435"/>
            <a:ext cx="2096379" cy="68608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4520" y="2644694"/>
            <a:ext cx="524559" cy="524559"/>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57997" y="7249597"/>
            <a:ext cx="2417625" cy="245784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723523" y="2256797"/>
            <a:ext cx="1923839" cy="1878366"/>
          </a:xfrm>
          <a:prstGeom prst="rect">
            <a:avLst/>
          </a:prstGeom>
        </p:spPr>
      </p:pic>
      <p:sp>
        <p:nvSpPr>
          <p:cNvPr id="10" name="Rectangle 9"/>
          <p:cNvSpPr/>
          <p:nvPr/>
        </p:nvSpPr>
        <p:spPr>
          <a:xfrm>
            <a:off x="3124200" y="4914900"/>
            <a:ext cx="12115800" cy="1261884"/>
          </a:xfrm>
          <a:prstGeom prst="rect">
            <a:avLst/>
          </a:prstGeom>
        </p:spPr>
        <p:txBody>
          <a:bodyPr wrap="square">
            <a:spAutoFit/>
          </a:bodyPr>
          <a:lstStyle/>
          <a:p>
            <a:pPr algn="just">
              <a:lnSpc>
                <a:spcPct val="200000"/>
              </a:lnSpc>
              <a:spcBef>
                <a:spcPts val="200"/>
              </a:spcBef>
              <a:spcAft>
                <a:spcPts val="200"/>
              </a:spcAft>
            </a:pPr>
            <a:r>
              <a:rPr lang="en-US" sz="3800"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3800" dirty="0">
                <a:solidFill>
                  <a:srgbClr val="000000"/>
                </a:solidFill>
                <a:ea typeface="Arial" panose="020B0604020202020204" pitchFamily="34" charset="0"/>
                <a:cs typeface="Times New Roman" panose="02020603050405020304" pitchFamily="18" charset="0"/>
              </a:rPr>
              <a:t> </a:t>
            </a:r>
            <a:r>
              <a:rPr lang="vi-VN" sz="3800" dirty="0">
                <a:solidFill>
                  <a:srgbClr val="000000"/>
                </a:solidFill>
                <a:ea typeface="Arial" panose="020B0604020202020204" pitchFamily="34" charset="0"/>
                <a:cs typeface="Times New Roman" panose="02020603050405020304" pitchFamily="18" charset="0"/>
              </a:rPr>
              <a:t>Vũ Duệ trả lời câu hỏi trôi chảy, mạch lạc, đâu ra đấy.</a:t>
            </a:r>
            <a:endParaRPr lang="en-US" sz="38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0529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793</Words>
  <Application>Microsoft Office PowerPoint</Application>
  <PresentationFormat>Custom</PresentationFormat>
  <Paragraphs>44</Paragraphs>
  <Slides>15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c:creator>
  <cp:lastModifiedBy>TA</cp:lastModifiedBy>
  <cp:revision>5</cp:revision>
  <dcterms:created xsi:type="dcterms:W3CDTF">2006-08-16T00:00:00Z</dcterms:created>
  <dcterms:modified xsi:type="dcterms:W3CDTF">2025-11-23T15:10:05Z</dcterms:modified>
  <dc:identifier>DAEsAij5lo8</dc:identifier>
</cp:coreProperties>
</file>