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notesMasterIdLst>
    <p:notesMasterId r:id="rId23"/>
  </p:notesMasterIdLst>
  <p:sldIdLst>
    <p:sldId id="256" r:id="rId4"/>
    <p:sldId id="313" r:id="rId5"/>
    <p:sldId id="312" r:id="rId6"/>
    <p:sldId id="260" r:id="rId7"/>
    <p:sldId id="264" r:id="rId8"/>
    <p:sldId id="301" r:id="rId9"/>
    <p:sldId id="338" r:id="rId10"/>
    <p:sldId id="322" r:id="rId11"/>
    <p:sldId id="323" r:id="rId12"/>
    <p:sldId id="339" r:id="rId13"/>
    <p:sldId id="340" r:id="rId14"/>
    <p:sldId id="342" r:id="rId15"/>
    <p:sldId id="345" r:id="rId16"/>
    <p:sldId id="347" r:id="rId17"/>
    <p:sldId id="346" r:id="rId18"/>
    <p:sldId id="263" r:id="rId19"/>
    <p:sldId id="270" r:id="rId20"/>
    <p:sldId id="279" r:id="rId21"/>
    <p:sldId id="336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6128"/>
    <a:srgbClr val="FFFAF7"/>
    <a:srgbClr val="FFCCCC"/>
    <a:srgbClr val="1E3E20"/>
    <a:srgbClr val="691F18"/>
    <a:srgbClr val="9D2F24"/>
    <a:srgbClr val="65290D"/>
    <a:srgbClr val="B5B3B3"/>
    <a:srgbClr val="75707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94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43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93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36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6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33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8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17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2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64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7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B35F583-0148-4553-964E-C48E0D09F0A7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E5E96640-AC40-4FB1-869D-32BD2614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6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88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88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88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88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88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103031" y="2250083"/>
            <a:ext cx="11985938" cy="235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12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Kể chuyện: Cây hoa hồng bạch</a:t>
            </a:r>
            <a:endParaRPr kumimoji="0" lang="vi-VN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BDF4630-8856-392B-1C01-FA9DB49E5F22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:a16="http://schemas.microsoft.com/office/drawing/2014/main" id="{30318780-1212-DB7E-0F90-4DA89C558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5B7D19-FD69-C5B7-83B7-568D74E16DE6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277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0;p12">
            <a:extLst>
              <a:ext uri="{FF2B5EF4-FFF2-40B4-BE49-F238E27FC236}">
                <a16:creationId xmlns:a16="http://schemas.microsoft.com/office/drawing/2014/main" id="{4C8329C8-78D6-9C46-D9E3-4290378E63C9}"/>
              </a:ext>
            </a:extLst>
          </p:cNvPr>
          <p:cNvSpPr txBox="1"/>
          <p:nvPr/>
        </p:nvSpPr>
        <p:spPr>
          <a:xfrm>
            <a:off x="1581978" y="1746257"/>
            <a:ext cx="902804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TRAO ĐỔI VỀ CÂU CHUYỆN</a:t>
            </a:r>
            <a:endParaRPr sz="3200" b="1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251;p12">
            <a:extLst>
              <a:ext uri="{FF2B5EF4-FFF2-40B4-BE49-F238E27FC236}">
                <a16:creationId xmlns:a16="http://schemas.microsoft.com/office/drawing/2014/main" id="{97D8995F-AF6D-BF32-BDBD-6B69AB910E2D}"/>
              </a:ext>
            </a:extLst>
          </p:cNvPr>
          <p:cNvSpPr txBox="1"/>
          <p:nvPr/>
        </p:nvSpPr>
        <p:spPr>
          <a:xfrm>
            <a:off x="900692" y="2559574"/>
            <a:ext cx="109097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8738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a) 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Theo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hành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hai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đáng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chê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trách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ở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điểm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? </a:t>
            </a:r>
            <a:endParaRPr sz="2400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Google Shape;252;p12">
            <a:extLst>
              <a:ext uri="{FF2B5EF4-FFF2-40B4-BE49-F238E27FC236}">
                <a16:creationId xmlns:a16="http://schemas.microsoft.com/office/drawing/2014/main" id="{F5B0A117-B2A9-7CE2-2AB2-24CD10DA9A9D}"/>
              </a:ext>
            </a:extLst>
          </p:cNvPr>
          <p:cNvSpPr txBox="1"/>
          <p:nvPr/>
        </p:nvSpPr>
        <p:spPr>
          <a:xfrm>
            <a:off x="902789" y="3073309"/>
            <a:ext cx="96418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8738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b)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Ông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cụ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nói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khi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bắt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gặp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hai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bẻ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nụ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hồng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? </a:t>
            </a:r>
            <a:endParaRPr sz="2400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253;p12">
            <a:extLst>
              <a:ext uri="{FF2B5EF4-FFF2-40B4-BE49-F238E27FC236}">
                <a16:creationId xmlns:a16="http://schemas.microsoft.com/office/drawing/2014/main" id="{0D0B7287-AFA7-622D-8AF8-24689912E82A}"/>
              </a:ext>
            </a:extLst>
          </p:cNvPr>
          <p:cNvSpPr/>
          <p:nvPr/>
        </p:nvSpPr>
        <p:spPr>
          <a:xfrm>
            <a:off x="902789" y="3583605"/>
            <a:ext cx="10911840" cy="52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c)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Cách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ứng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xử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ông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cụ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đã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giúp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hai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thay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đổi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như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thế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? </a:t>
            </a:r>
            <a:endParaRPr sz="400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Google Shape;254;p12">
            <a:extLst>
              <a:ext uri="{FF2B5EF4-FFF2-40B4-BE49-F238E27FC236}">
                <a16:creationId xmlns:a16="http://schemas.microsoft.com/office/drawing/2014/main" id="{36A93AE2-B952-A177-FEB2-CBDE675194DE}"/>
              </a:ext>
            </a:extLst>
          </p:cNvPr>
          <p:cNvSpPr/>
          <p:nvPr/>
        </p:nvSpPr>
        <p:spPr>
          <a:xfrm>
            <a:off x="900692" y="4155430"/>
            <a:ext cx="7988512" cy="52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d) 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Qua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chuyện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rút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ra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học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sz="400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461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0;p12">
            <a:extLst>
              <a:ext uri="{FF2B5EF4-FFF2-40B4-BE49-F238E27FC236}">
                <a16:creationId xmlns:a16="http://schemas.microsoft.com/office/drawing/2014/main" id="{4C8329C8-78D6-9C46-D9E3-4290378E63C9}"/>
              </a:ext>
            </a:extLst>
          </p:cNvPr>
          <p:cNvSpPr txBox="1"/>
          <p:nvPr/>
        </p:nvSpPr>
        <p:spPr>
          <a:xfrm>
            <a:off x="1581978" y="1746257"/>
            <a:ext cx="902804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4F6128"/>
                </a:solidFill>
                <a:latin typeface="UTM Avo" panose="02040603050506020204" pitchFamily="18" charset="0"/>
                <a:cs typeface="Arial"/>
                <a:sym typeface="Arial"/>
              </a:rPr>
              <a:t>TRAO ĐỔI VỀ CÂU CHUYỆN</a:t>
            </a:r>
            <a:endParaRPr sz="3200" b="1" kern="0" dirty="0">
              <a:solidFill>
                <a:srgbClr val="4F6128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269;p13">
            <a:extLst>
              <a:ext uri="{FF2B5EF4-FFF2-40B4-BE49-F238E27FC236}">
                <a16:creationId xmlns:a16="http://schemas.microsoft.com/office/drawing/2014/main" id="{2445C386-9A5E-B884-5CCD-0980F9EEB475}"/>
              </a:ext>
            </a:extLst>
          </p:cNvPr>
          <p:cNvSpPr/>
          <p:nvPr/>
        </p:nvSpPr>
        <p:spPr>
          <a:xfrm>
            <a:off x="2564967" y="2470788"/>
            <a:ext cx="7062060" cy="10896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a) Theo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hành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hai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endParaRPr sz="2400" b="1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đáng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chê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trách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ở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điểm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? </a:t>
            </a:r>
            <a:endParaRPr sz="2400" b="1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Google Shape;271;p13">
            <a:extLst>
              <a:ext uri="{FF2B5EF4-FFF2-40B4-BE49-F238E27FC236}">
                <a16:creationId xmlns:a16="http://schemas.microsoft.com/office/drawing/2014/main" id="{DE0DC786-CFCF-27DA-4C4A-000A8B98BBC7}"/>
              </a:ext>
            </a:extLst>
          </p:cNvPr>
          <p:cNvSpPr/>
          <p:nvPr/>
        </p:nvSpPr>
        <p:spPr>
          <a:xfrm>
            <a:off x="1581978" y="4408034"/>
            <a:ext cx="9406097" cy="52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Hai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tự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ý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hái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ông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cụ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khi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ông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cụ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chưa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phép</a:t>
            </a:r>
            <a:r>
              <a:rPr lang="en-US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9" name="Google Shape;272;p13">
            <a:extLst>
              <a:ext uri="{FF2B5EF4-FFF2-40B4-BE49-F238E27FC236}">
                <a16:creationId xmlns:a16="http://schemas.microsoft.com/office/drawing/2014/main" id="{09ABBE7D-1842-E54E-4FE4-2B6D0DB42DDF}"/>
              </a:ext>
            </a:extLst>
          </p:cNvPr>
          <p:cNvSpPr/>
          <p:nvPr/>
        </p:nvSpPr>
        <p:spPr>
          <a:xfrm>
            <a:off x="5320784" y="3792507"/>
            <a:ext cx="1550425" cy="61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u="sng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lang="en-US" sz="2400" b="1" u="sng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u="sng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lang="en-US" sz="2400" b="1" u="sng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sz="2400" b="1" u="sng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032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0;p12">
            <a:extLst>
              <a:ext uri="{FF2B5EF4-FFF2-40B4-BE49-F238E27FC236}">
                <a16:creationId xmlns:a16="http://schemas.microsoft.com/office/drawing/2014/main" id="{4C8329C8-78D6-9C46-D9E3-4290378E63C9}"/>
              </a:ext>
            </a:extLst>
          </p:cNvPr>
          <p:cNvSpPr txBox="1"/>
          <p:nvPr/>
        </p:nvSpPr>
        <p:spPr>
          <a:xfrm>
            <a:off x="1581978" y="1746257"/>
            <a:ext cx="902804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4F6128"/>
                </a:solidFill>
                <a:latin typeface="UTM Avo" panose="02040603050506020204" pitchFamily="18" charset="0"/>
                <a:cs typeface="Arial"/>
                <a:sym typeface="Arial"/>
              </a:rPr>
              <a:t>TRAO ĐỔI VỀ CÂU CHUYỆN</a:t>
            </a:r>
            <a:endParaRPr sz="3200" b="1" kern="0" dirty="0">
              <a:solidFill>
                <a:srgbClr val="4F6128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269;p13">
            <a:extLst>
              <a:ext uri="{FF2B5EF4-FFF2-40B4-BE49-F238E27FC236}">
                <a16:creationId xmlns:a16="http://schemas.microsoft.com/office/drawing/2014/main" id="{2445C386-9A5E-B884-5CCD-0980F9EEB475}"/>
              </a:ext>
            </a:extLst>
          </p:cNvPr>
          <p:cNvSpPr/>
          <p:nvPr/>
        </p:nvSpPr>
        <p:spPr>
          <a:xfrm>
            <a:off x="2564967" y="2383316"/>
            <a:ext cx="7062060" cy="10896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b) Ông cụ nói gì khi bắt gặp hai bạn nhỏ bẻ nụ hoa hồng? </a:t>
            </a:r>
            <a:endParaRPr lang="en-US" sz="2400" b="1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Google Shape;271;p13">
            <a:extLst>
              <a:ext uri="{FF2B5EF4-FFF2-40B4-BE49-F238E27FC236}">
                <a16:creationId xmlns:a16="http://schemas.microsoft.com/office/drawing/2014/main" id="{DE0DC786-CFCF-27DA-4C4A-000A8B98BBC7}"/>
              </a:ext>
            </a:extLst>
          </p:cNvPr>
          <p:cNvSpPr/>
          <p:nvPr/>
        </p:nvSpPr>
        <p:spPr>
          <a:xfrm>
            <a:off x="1382271" y="4175946"/>
            <a:ext cx="9427451" cy="98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Lúc đầu ông nói đùa rằng ông cho các bạn cả cây hoa hồng để khỏi phải hái hoa của ông. </a:t>
            </a:r>
            <a:endParaRPr lang="en-US" sz="2400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9" name="Google Shape;272;p13">
            <a:extLst>
              <a:ext uri="{FF2B5EF4-FFF2-40B4-BE49-F238E27FC236}">
                <a16:creationId xmlns:a16="http://schemas.microsoft.com/office/drawing/2014/main" id="{09ABBE7D-1842-E54E-4FE4-2B6D0DB42DDF}"/>
              </a:ext>
            </a:extLst>
          </p:cNvPr>
          <p:cNvSpPr/>
          <p:nvPr/>
        </p:nvSpPr>
        <p:spPr>
          <a:xfrm>
            <a:off x="5320786" y="3560419"/>
            <a:ext cx="1550425" cy="61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u="sng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lang="en-US" sz="2400" b="1" u="sng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u="sng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lang="en-US" sz="2400" b="1" u="sng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sz="2400" b="1" u="sng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465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0;p12">
            <a:extLst>
              <a:ext uri="{FF2B5EF4-FFF2-40B4-BE49-F238E27FC236}">
                <a16:creationId xmlns:a16="http://schemas.microsoft.com/office/drawing/2014/main" id="{4C8329C8-78D6-9C46-D9E3-4290378E63C9}"/>
              </a:ext>
            </a:extLst>
          </p:cNvPr>
          <p:cNvSpPr txBox="1"/>
          <p:nvPr/>
        </p:nvSpPr>
        <p:spPr>
          <a:xfrm>
            <a:off x="1581978" y="1746257"/>
            <a:ext cx="902804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4F6128"/>
                </a:solidFill>
                <a:latin typeface="UTM Avo" panose="02040603050506020204" pitchFamily="18" charset="0"/>
                <a:cs typeface="Arial"/>
                <a:sym typeface="Arial"/>
              </a:rPr>
              <a:t>TRAO ĐỔI VỀ CÂU CHUYỆN</a:t>
            </a:r>
            <a:endParaRPr sz="3200" b="1" kern="0" dirty="0">
              <a:solidFill>
                <a:srgbClr val="4F6128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269;p13">
            <a:extLst>
              <a:ext uri="{FF2B5EF4-FFF2-40B4-BE49-F238E27FC236}">
                <a16:creationId xmlns:a16="http://schemas.microsoft.com/office/drawing/2014/main" id="{2445C386-9A5E-B884-5CCD-0980F9EEB475}"/>
              </a:ext>
            </a:extLst>
          </p:cNvPr>
          <p:cNvSpPr/>
          <p:nvPr/>
        </p:nvSpPr>
        <p:spPr>
          <a:xfrm>
            <a:off x="2564967" y="2383316"/>
            <a:ext cx="7062060" cy="10896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c) Cách ứng xử của ông cụ đã giúp hai bạn nhỏ thay đổi như thế nào? </a:t>
            </a:r>
          </a:p>
        </p:txBody>
      </p:sp>
      <p:sp>
        <p:nvSpPr>
          <p:cNvPr id="8" name="Google Shape;271;p13">
            <a:extLst>
              <a:ext uri="{FF2B5EF4-FFF2-40B4-BE49-F238E27FC236}">
                <a16:creationId xmlns:a16="http://schemas.microsoft.com/office/drawing/2014/main" id="{DE0DC786-CFCF-27DA-4C4A-000A8B98BBC7}"/>
              </a:ext>
            </a:extLst>
          </p:cNvPr>
          <p:cNvSpPr/>
          <p:nvPr/>
        </p:nvSpPr>
        <p:spPr>
          <a:xfrm>
            <a:off x="1392949" y="4175946"/>
            <a:ext cx="9406097" cy="98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Hai bạn nhỏ lúc đầu rất sợ hãi, nhưng sau đó đã hiểu ra cái sai của mình và hằng ngày chăm sóc cây cùng với ông cụ.</a:t>
            </a:r>
            <a:endParaRPr lang="vi-VN" sz="2400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9" name="Google Shape;272;p13">
            <a:extLst>
              <a:ext uri="{FF2B5EF4-FFF2-40B4-BE49-F238E27FC236}">
                <a16:creationId xmlns:a16="http://schemas.microsoft.com/office/drawing/2014/main" id="{09ABBE7D-1842-E54E-4FE4-2B6D0DB42DDF}"/>
              </a:ext>
            </a:extLst>
          </p:cNvPr>
          <p:cNvSpPr/>
          <p:nvPr/>
        </p:nvSpPr>
        <p:spPr>
          <a:xfrm>
            <a:off x="5320786" y="3560419"/>
            <a:ext cx="1550425" cy="61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u="sng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lang="en-US" sz="2400" b="1" u="sng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u="sng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lang="en-US" sz="2400" b="1" u="sng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sz="2400" b="1" u="sng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84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0;p12">
            <a:extLst>
              <a:ext uri="{FF2B5EF4-FFF2-40B4-BE49-F238E27FC236}">
                <a16:creationId xmlns:a16="http://schemas.microsoft.com/office/drawing/2014/main" id="{4C8329C8-78D6-9C46-D9E3-4290378E63C9}"/>
              </a:ext>
            </a:extLst>
          </p:cNvPr>
          <p:cNvSpPr txBox="1"/>
          <p:nvPr/>
        </p:nvSpPr>
        <p:spPr>
          <a:xfrm>
            <a:off x="1581978" y="1746257"/>
            <a:ext cx="902804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4F6128"/>
                </a:solidFill>
                <a:latin typeface="UTM Avo" panose="02040603050506020204" pitchFamily="18" charset="0"/>
                <a:cs typeface="Arial"/>
                <a:sym typeface="Arial"/>
              </a:rPr>
              <a:t>TRAO ĐỔI VỀ CÂU CHUYỆN</a:t>
            </a:r>
            <a:endParaRPr sz="3200" b="1" kern="0" dirty="0">
              <a:solidFill>
                <a:srgbClr val="4F6128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269;p13">
            <a:extLst>
              <a:ext uri="{FF2B5EF4-FFF2-40B4-BE49-F238E27FC236}">
                <a16:creationId xmlns:a16="http://schemas.microsoft.com/office/drawing/2014/main" id="{2445C386-9A5E-B884-5CCD-0980F9EEB475}"/>
              </a:ext>
            </a:extLst>
          </p:cNvPr>
          <p:cNvSpPr/>
          <p:nvPr/>
        </p:nvSpPr>
        <p:spPr>
          <a:xfrm>
            <a:off x="2467044" y="2833348"/>
            <a:ext cx="7817134" cy="5788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d) Qua câu chuyện, em rút ra được bài học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endParaRPr lang="en-US" sz="2400" b="1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Google Shape;271;p13">
            <a:extLst>
              <a:ext uri="{FF2B5EF4-FFF2-40B4-BE49-F238E27FC236}">
                <a16:creationId xmlns:a16="http://schemas.microsoft.com/office/drawing/2014/main" id="{DE0DC786-CFCF-27DA-4C4A-000A8B98BBC7}"/>
              </a:ext>
            </a:extLst>
          </p:cNvPr>
          <p:cNvSpPr/>
          <p:nvPr/>
        </p:nvSpPr>
        <p:spPr>
          <a:xfrm>
            <a:off x="1392949" y="4175946"/>
            <a:ext cx="9406097" cy="98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Chúng ta cần tôn trọng tài sản của người khác, không được tự ý lấy đồ của người khác khi chưa được phép.</a:t>
            </a:r>
            <a:endParaRPr lang="vi-VN" sz="2400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9" name="Google Shape;272;p13">
            <a:extLst>
              <a:ext uri="{FF2B5EF4-FFF2-40B4-BE49-F238E27FC236}">
                <a16:creationId xmlns:a16="http://schemas.microsoft.com/office/drawing/2014/main" id="{09ABBE7D-1842-E54E-4FE4-2B6D0DB42DDF}"/>
              </a:ext>
            </a:extLst>
          </p:cNvPr>
          <p:cNvSpPr/>
          <p:nvPr/>
        </p:nvSpPr>
        <p:spPr>
          <a:xfrm>
            <a:off x="5320786" y="3560419"/>
            <a:ext cx="1550425" cy="61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u="sng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lang="en-US" sz="2400" b="1" u="sng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u="sng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lang="en-US" sz="2400" b="1" u="sng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sz="2400" b="1" u="sng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49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C198A7D-8231-CE24-9278-D97CA310CF6A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8198C93F-B1E4-2F44-8BBB-74E3A4C7B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91CB58-5246-F672-057A-CFCEC1E4BE1D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324;p17">
            <a:extLst>
              <a:ext uri="{FF2B5EF4-FFF2-40B4-BE49-F238E27FC236}">
                <a16:creationId xmlns:a16="http://schemas.microsoft.com/office/drawing/2014/main" id="{222161C6-D847-C8F5-9358-A6677EA6FF2C}"/>
              </a:ext>
            </a:extLst>
          </p:cNvPr>
          <p:cNvSpPr/>
          <p:nvPr/>
        </p:nvSpPr>
        <p:spPr>
          <a:xfrm rot="4950816">
            <a:off x="-742908" y="4593424"/>
            <a:ext cx="2120882" cy="3124688"/>
          </a:xfrm>
          <a:custGeom>
            <a:avLst/>
            <a:gdLst/>
            <a:ahLst/>
            <a:cxnLst/>
            <a:rect l="l" t="t" r="r" b="b"/>
            <a:pathLst>
              <a:path w="3596276" h="5298381" extrusionOk="0">
                <a:moveTo>
                  <a:pt x="0" y="0"/>
                </a:moveTo>
                <a:lnTo>
                  <a:pt x="3596277" y="0"/>
                </a:lnTo>
                <a:lnTo>
                  <a:pt x="3596277" y="5298382"/>
                </a:lnTo>
                <a:lnTo>
                  <a:pt x="0" y="52983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00" name="Google Shape;325;p17">
            <a:extLst>
              <a:ext uri="{FF2B5EF4-FFF2-40B4-BE49-F238E27FC236}">
                <a16:creationId xmlns:a16="http://schemas.microsoft.com/office/drawing/2014/main" id="{A92CF71B-04EE-F055-DBD4-A490327665E2}"/>
              </a:ext>
            </a:extLst>
          </p:cNvPr>
          <p:cNvSpPr/>
          <p:nvPr/>
        </p:nvSpPr>
        <p:spPr>
          <a:xfrm rot="-3155491">
            <a:off x="10105037" y="4644627"/>
            <a:ext cx="2120882" cy="3124688"/>
          </a:xfrm>
          <a:custGeom>
            <a:avLst/>
            <a:gdLst/>
            <a:ahLst/>
            <a:cxnLst/>
            <a:rect l="l" t="t" r="r" b="b"/>
            <a:pathLst>
              <a:path w="3596276" h="5298381" extrusionOk="0">
                <a:moveTo>
                  <a:pt x="0" y="0"/>
                </a:moveTo>
                <a:lnTo>
                  <a:pt x="3596277" y="0"/>
                </a:lnTo>
                <a:lnTo>
                  <a:pt x="3596277" y="5298382"/>
                </a:lnTo>
                <a:lnTo>
                  <a:pt x="0" y="52983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01" name="Google Shape;327;p17">
            <a:extLst>
              <a:ext uri="{FF2B5EF4-FFF2-40B4-BE49-F238E27FC236}">
                <a16:creationId xmlns:a16="http://schemas.microsoft.com/office/drawing/2014/main" id="{8EF16566-E164-DA6C-EC1F-4D665C4D56EF}"/>
              </a:ext>
            </a:extLst>
          </p:cNvPr>
          <p:cNvSpPr/>
          <p:nvPr/>
        </p:nvSpPr>
        <p:spPr>
          <a:xfrm>
            <a:off x="4075511" y="4900807"/>
            <a:ext cx="2468179" cy="3426044"/>
          </a:xfrm>
          <a:custGeom>
            <a:avLst/>
            <a:gdLst/>
            <a:ahLst/>
            <a:cxnLst/>
            <a:rect l="l" t="t" r="r" b="b"/>
            <a:pathLst>
              <a:path w="4185171" h="5809375" extrusionOk="0">
                <a:moveTo>
                  <a:pt x="0" y="0"/>
                </a:moveTo>
                <a:lnTo>
                  <a:pt x="4185171" y="0"/>
                </a:lnTo>
                <a:lnTo>
                  <a:pt x="4185171" y="5809376"/>
                </a:lnTo>
                <a:lnTo>
                  <a:pt x="0" y="5809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02" name="Google Shape;328;p17">
            <a:extLst>
              <a:ext uri="{FF2B5EF4-FFF2-40B4-BE49-F238E27FC236}">
                <a16:creationId xmlns:a16="http://schemas.microsoft.com/office/drawing/2014/main" id="{BFC90290-9529-1FAC-CBEB-900EA7265FE0}"/>
              </a:ext>
            </a:extLst>
          </p:cNvPr>
          <p:cNvSpPr/>
          <p:nvPr/>
        </p:nvSpPr>
        <p:spPr>
          <a:xfrm rot="-178409">
            <a:off x="8025059" y="4994876"/>
            <a:ext cx="1178832" cy="2974970"/>
          </a:xfrm>
          <a:custGeom>
            <a:avLst/>
            <a:gdLst/>
            <a:ahLst/>
            <a:cxnLst/>
            <a:rect l="l" t="t" r="r" b="b"/>
            <a:pathLst>
              <a:path w="1998888" h="5044512" extrusionOk="0">
                <a:moveTo>
                  <a:pt x="1998888" y="5044512"/>
                </a:moveTo>
                <a:lnTo>
                  <a:pt x="0" y="5044512"/>
                </a:lnTo>
                <a:lnTo>
                  <a:pt x="0" y="0"/>
                </a:lnTo>
                <a:lnTo>
                  <a:pt x="1998888" y="0"/>
                </a:lnTo>
                <a:lnTo>
                  <a:pt x="1998888" y="5044512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03" name="Google Shape;329;p17">
            <a:extLst>
              <a:ext uri="{FF2B5EF4-FFF2-40B4-BE49-F238E27FC236}">
                <a16:creationId xmlns:a16="http://schemas.microsoft.com/office/drawing/2014/main" id="{62409F95-5862-EB35-8B4B-926FD2B73888}"/>
              </a:ext>
            </a:extLst>
          </p:cNvPr>
          <p:cNvSpPr/>
          <p:nvPr/>
        </p:nvSpPr>
        <p:spPr>
          <a:xfrm rot="3545614">
            <a:off x="1705365" y="4930592"/>
            <a:ext cx="2123257" cy="2850010"/>
          </a:xfrm>
          <a:custGeom>
            <a:avLst/>
            <a:gdLst/>
            <a:ahLst/>
            <a:cxnLst/>
            <a:rect l="l" t="t" r="r" b="b"/>
            <a:pathLst>
              <a:path w="3600304" h="4832623" extrusionOk="0">
                <a:moveTo>
                  <a:pt x="0" y="0"/>
                </a:moveTo>
                <a:lnTo>
                  <a:pt x="3600304" y="0"/>
                </a:lnTo>
                <a:lnTo>
                  <a:pt x="3600304" y="4832623"/>
                </a:lnTo>
                <a:lnTo>
                  <a:pt x="0" y="4832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04" name="Google Shape;330;p17">
            <a:extLst>
              <a:ext uri="{FF2B5EF4-FFF2-40B4-BE49-F238E27FC236}">
                <a16:creationId xmlns:a16="http://schemas.microsoft.com/office/drawing/2014/main" id="{1237D673-A4FC-94FD-5E1B-A6F466B8CEA9}"/>
              </a:ext>
            </a:extLst>
          </p:cNvPr>
          <p:cNvSpPr txBox="1"/>
          <p:nvPr/>
        </p:nvSpPr>
        <p:spPr>
          <a:xfrm>
            <a:off x="1487556" y="2121863"/>
            <a:ext cx="9287778" cy="1083432"/>
          </a:xfrm>
          <a:prstGeom prst="rect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Luyện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kể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lại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chuyện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gia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đình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thân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cùng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nghe</a:t>
            </a:r>
            <a:endParaRPr sz="24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05" name="Google Shape;331;p17">
            <a:extLst>
              <a:ext uri="{FF2B5EF4-FFF2-40B4-BE49-F238E27FC236}">
                <a16:creationId xmlns:a16="http://schemas.microsoft.com/office/drawing/2014/main" id="{3BC11AE8-1C3B-946D-1A5B-CE4CFD345485}"/>
              </a:ext>
            </a:extLst>
          </p:cNvPr>
          <p:cNvSpPr txBox="1"/>
          <p:nvPr/>
        </p:nvSpPr>
        <p:spPr>
          <a:xfrm>
            <a:off x="1487556" y="3602869"/>
            <a:ext cx="9287778" cy="1083432"/>
          </a:xfrm>
          <a:prstGeom prst="rect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lvl="1"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Chuẩn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bị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marL="0" lvl="1"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b="1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b="1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2: </a:t>
            </a:r>
            <a:r>
              <a:rPr lang="en-US" sz="2400" b="1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Kỉ</a:t>
            </a:r>
            <a:r>
              <a:rPr lang="en-US" sz="2400" b="1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niệm</a:t>
            </a:r>
            <a:r>
              <a:rPr lang="en-US" sz="2400" b="1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xưa</a:t>
            </a:r>
            <a:endParaRPr sz="2400" b="1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408CB46-DD92-9666-5D79-4BB4B09CBE9C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E28486B4-078D-8763-4B3C-7D7A8BAE6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7D4E61-083A-1436-8D1B-0EDC668210A4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407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4;p2">
            <a:extLst>
              <a:ext uri="{FF2B5EF4-FFF2-40B4-BE49-F238E27FC236}">
                <a16:creationId xmlns:a16="http://schemas.microsoft.com/office/drawing/2014/main" id="{35DC6D05-A34E-EE0C-D36A-C4C3708EA0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741" y="2266308"/>
            <a:ext cx="2502750" cy="347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1;p2">
            <a:extLst>
              <a:ext uri="{FF2B5EF4-FFF2-40B4-BE49-F238E27FC236}">
                <a16:creationId xmlns:a16="http://schemas.microsoft.com/office/drawing/2014/main" id="{E2178D06-F636-6791-BCA2-46D5685A97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4798" r="14052"/>
          <a:stretch/>
        </p:blipFill>
        <p:spPr>
          <a:xfrm>
            <a:off x="8173180" y="2303648"/>
            <a:ext cx="2500452" cy="347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2;p2">
            <a:extLst>
              <a:ext uri="{FF2B5EF4-FFF2-40B4-BE49-F238E27FC236}">
                <a16:creationId xmlns:a16="http://schemas.microsoft.com/office/drawing/2014/main" id="{131BE86D-CA09-9719-EC1E-1738DBEBDF8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9977" y="2303648"/>
            <a:ext cx="2500452" cy="34757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14;p2">
            <a:extLst>
              <a:ext uri="{FF2B5EF4-FFF2-40B4-BE49-F238E27FC236}">
                <a16:creationId xmlns:a16="http://schemas.microsoft.com/office/drawing/2014/main" id="{7E278319-9207-22CB-2B29-39A706D72059}"/>
              </a:ext>
            </a:extLst>
          </p:cNvPr>
          <p:cNvSpPr txBox="1"/>
          <p:nvPr/>
        </p:nvSpPr>
        <p:spPr>
          <a:xfrm>
            <a:off x="1888836" y="1620102"/>
            <a:ext cx="8414327" cy="52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2006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biết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loại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hồng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sz="28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Google Shape;117;p2">
            <a:extLst>
              <a:ext uri="{FF2B5EF4-FFF2-40B4-BE49-F238E27FC236}">
                <a16:creationId xmlns:a16="http://schemas.microsoft.com/office/drawing/2014/main" id="{6C793CA4-B6A0-1598-4FDC-36DDA5244588}"/>
              </a:ext>
            </a:extLst>
          </p:cNvPr>
          <p:cNvSpPr txBox="1"/>
          <p:nvPr/>
        </p:nvSpPr>
        <p:spPr>
          <a:xfrm>
            <a:off x="716004" y="5862624"/>
            <a:ext cx="3274222" cy="4505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2006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hồng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vàng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118;p2">
            <a:extLst>
              <a:ext uri="{FF2B5EF4-FFF2-40B4-BE49-F238E27FC236}">
                <a16:creationId xmlns:a16="http://schemas.microsoft.com/office/drawing/2014/main" id="{072BF2EC-70C1-37C5-2B50-4D9955C13549}"/>
              </a:ext>
            </a:extLst>
          </p:cNvPr>
          <p:cNvSpPr txBox="1"/>
          <p:nvPr/>
        </p:nvSpPr>
        <p:spPr>
          <a:xfrm>
            <a:off x="4251724" y="5862625"/>
            <a:ext cx="3274222" cy="4505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2006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hồng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trắng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Google Shape;119;p2">
            <a:extLst>
              <a:ext uri="{FF2B5EF4-FFF2-40B4-BE49-F238E27FC236}">
                <a16:creationId xmlns:a16="http://schemas.microsoft.com/office/drawing/2014/main" id="{8C97087D-7C52-0709-1B29-A7D2864BB026}"/>
              </a:ext>
            </a:extLst>
          </p:cNvPr>
          <p:cNvSpPr txBox="1"/>
          <p:nvPr/>
        </p:nvSpPr>
        <p:spPr>
          <a:xfrm>
            <a:off x="7787444" y="5899964"/>
            <a:ext cx="3274222" cy="4505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2006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hồng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đỏ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8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8B1BD6-F416-BB05-5AC4-5AB392BBBEA3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4CD4E376-DC3A-5CF5-8FA1-737533244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8A5686-EC74-5ADA-5025-F798E7B5EC7B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33F133-804F-9CD2-87CA-41580860B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35" y="2029607"/>
            <a:ext cx="8303130" cy="5008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4ED368-4527-E269-743E-4A07FE19D4E5}"/>
              </a:ext>
            </a:extLst>
          </p:cNvPr>
          <p:cNvSpPr txBox="1"/>
          <p:nvPr/>
        </p:nvSpPr>
        <p:spPr>
          <a:xfrm>
            <a:off x="3899661" y="1274619"/>
            <a:ext cx="4392677" cy="1035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Kể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chuyện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</a:p>
          <a:p>
            <a:pPr algn="ctr">
              <a:lnSpc>
                <a:spcPct val="125000"/>
              </a:lnSpc>
            </a:pP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FFCCCC"/>
                </a:solidFill>
                <a:latin typeface="UTM Avo" panose="02040603050506020204" pitchFamily="18" charset="0"/>
              </a:rPr>
              <a:t>CÂY HOA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latin typeface="UTM Avo" panose="02040603050506020204" pitchFamily="18" charset="0"/>
              </a:rPr>
              <a:t>HỒNG BẠCH</a:t>
            </a:r>
          </a:p>
        </p:txBody>
      </p:sp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2;p7">
            <a:extLst>
              <a:ext uri="{FF2B5EF4-FFF2-40B4-BE49-F238E27FC236}">
                <a16:creationId xmlns:a16="http://schemas.microsoft.com/office/drawing/2014/main" id="{768BD739-5CE0-08CA-7D0B-E87B6633A1AB}"/>
              </a:ext>
            </a:extLst>
          </p:cNvPr>
          <p:cNvSpPr txBox="1"/>
          <p:nvPr/>
        </p:nvSpPr>
        <p:spPr>
          <a:xfrm>
            <a:off x="3667509" y="1423218"/>
            <a:ext cx="485697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4F6128"/>
                </a:solidFill>
                <a:latin typeface="UTM Avo" panose="02040603050506020204" pitchFamily="18" charset="0"/>
                <a:cs typeface="Arial"/>
                <a:sym typeface="Arial"/>
              </a:rPr>
              <a:t>KỂ CHUYỆN</a:t>
            </a:r>
            <a:endParaRPr sz="3200" b="1" kern="0" dirty="0">
              <a:solidFill>
                <a:srgbClr val="4F6128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Google Shape;184;p7">
            <a:extLst>
              <a:ext uri="{FF2B5EF4-FFF2-40B4-BE49-F238E27FC236}">
                <a16:creationId xmlns:a16="http://schemas.microsoft.com/office/drawing/2014/main" id="{C0918B44-1061-710E-3B72-1520B62E97C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153" t="16000" r="9394" b="42370"/>
          <a:stretch/>
        </p:blipFill>
        <p:spPr>
          <a:xfrm>
            <a:off x="6557354" y="4231180"/>
            <a:ext cx="4443155" cy="2512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85;p7">
            <a:extLst>
              <a:ext uri="{FF2B5EF4-FFF2-40B4-BE49-F238E27FC236}">
                <a16:creationId xmlns:a16="http://schemas.microsoft.com/office/drawing/2014/main" id="{0A7409AC-4760-2F59-BD4C-454976E7392E}"/>
              </a:ext>
            </a:extLst>
          </p:cNvPr>
          <p:cNvSpPr/>
          <p:nvPr/>
        </p:nvSpPr>
        <p:spPr>
          <a:xfrm>
            <a:off x="423162" y="2016894"/>
            <a:ext cx="10937564" cy="2113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1. Ở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thể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tại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dãy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nhà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B,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tầng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ông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cụ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đến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ở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cùng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gia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đình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cô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con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gái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Mới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chưa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đầy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tuần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lễ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ông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đến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ở,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vạt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đất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đầy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gấu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trước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nhà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cô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con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gái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đã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biến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thành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vườn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Trong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vườn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hồng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bạch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to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bằng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chén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trắng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muốt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thơm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ngát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Ông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cụ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sớm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chiều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tưới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bón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chăm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chút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Dễ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đến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hơn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tháng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thì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đơm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loạt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nụ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Google Shape;186;p7">
            <a:extLst>
              <a:ext uri="{FF2B5EF4-FFF2-40B4-BE49-F238E27FC236}">
                <a16:creationId xmlns:a16="http://schemas.microsoft.com/office/drawing/2014/main" id="{CF11F61F-7888-FE1F-30FF-0802AD5C91DD}"/>
              </a:ext>
            </a:extLst>
          </p:cNvPr>
          <p:cNvSpPr/>
          <p:nvPr/>
        </p:nvSpPr>
        <p:spPr>
          <a:xfrm>
            <a:off x="423161" y="4351620"/>
            <a:ext cx="5672837" cy="1702748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2.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Thế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rồi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buổi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chiều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ra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tưới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ông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cụ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thấy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thiếu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hai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nụ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to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sắp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nở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Ai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đó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đã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bẻ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ngoéo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cả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cành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Ông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lắc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đầu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xót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xa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vuốt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lại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cành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mảnh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mai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133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Tiếng Việt 4 - Cây hoa hồng bạch">
            <a:hlinkClick r:id="" action="ppaction://media"/>
            <a:extLst>
              <a:ext uri="{FF2B5EF4-FFF2-40B4-BE49-F238E27FC236}">
                <a16:creationId xmlns:a16="http://schemas.microsoft.com/office/drawing/2014/main" id="{2F2A42DD-BCD8-9292-914E-C5758D1781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1248" y="2016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1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2;p7">
            <a:extLst>
              <a:ext uri="{FF2B5EF4-FFF2-40B4-BE49-F238E27FC236}">
                <a16:creationId xmlns:a16="http://schemas.microsoft.com/office/drawing/2014/main" id="{768BD739-5CE0-08CA-7D0B-E87B6633A1AB}"/>
              </a:ext>
            </a:extLst>
          </p:cNvPr>
          <p:cNvSpPr txBox="1"/>
          <p:nvPr/>
        </p:nvSpPr>
        <p:spPr>
          <a:xfrm>
            <a:off x="3667509" y="1423218"/>
            <a:ext cx="485697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4F6128"/>
                </a:solidFill>
                <a:latin typeface="UTM Avo" panose="02040603050506020204" pitchFamily="18" charset="0"/>
                <a:cs typeface="Arial"/>
                <a:sym typeface="Arial"/>
              </a:rPr>
              <a:t>KỂ CHUYỆN</a:t>
            </a:r>
            <a:endParaRPr sz="3200" b="1" kern="0" dirty="0">
              <a:solidFill>
                <a:srgbClr val="4F6128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1" name="Google Shape;185;p7">
            <a:extLst>
              <a:ext uri="{FF2B5EF4-FFF2-40B4-BE49-F238E27FC236}">
                <a16:creationId xmlns:a16="http://schemas.microsoft.com/office/drawing/2014/main" id="{0A7409AC-4760-2F59-BD4C-454976E7392E}"/>
              </a:ext>
            </a:extLst>
          </p:cNvPr>
          <p:cNvSpPr/>
          <p:nvPr/>
        </p:nvSpPr>
        <p:spPr>
          <a:xfrm>
            <a:off x="423161" y="2016894"/>
            <a:ext cx="11345675" cy="1046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3. Mấy bữa sau, ông cụ vừa đi khỏi nhà khoảng năm phút, th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ì</a:t>
            </a:r>
            <a:r>
              <a: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hai cô cậu khoảng bảy, tám tuổi vạch rào chui vào vườn. Cậu bé vừa đưa tay vặt cái nụ hoa to nhất th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ì</a:t>
            </a:r>
            <a:r>
              <a: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ông cụ đi về. Cả hai đứng sững tại chỗ.</a:t>
            </a:r>
          </a:p>
        </p:txBody>
      </p:sp>
      <p:sp>
        <p:nvSpPr>
          <p:cNvPr id="12" name="Google Shape;186;p7">
            <a:extLst>
              <a:ext uri="{FF2B5EF4-FFF2-40B4-BE49-F238E27FC236}">
                <a16:creationId xmlns:a16="http://schemas.microsoft.com/office/drawing/2014/main" id="{CF11F61F-7888-FE1F-30FF-0802AD5C91DD}"/>
              </a:ext>
            </a:extLst>
          </p:cNvPr>
          <p:cNvSpPr/>
          <p:nvPr/>
        </p:nvSpPr>
        <p:spPr>
          <a:xfrm>
            <a:off x="423161" y="3164349"/>
            <a:ext cx="11450184" cy="3343838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4. Ông cụ vui vẻ:</a:t>
            </a:r>
          </a:p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- Các cháu nhổ cả cây rồi đem về nhà đi, khỏi phải hái hoa của ông.</a:t>
            </a:r>
          </a:p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Hai cô cậu ớ ra:</a:t>
            </a:r>
          </a:p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- </a:t>
            </a:r>
            <a:r>
              <a: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Sao thế ạ?</a:t>
            </a:r>
          </a:p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Ông gi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à</a:t>
            </a:r>
            <a:r>
              <a: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tủm tim cười:</a:t>
            </a:r>
          </a:p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- Nếu ngại mang cây về, thì mấy ông cháu m</a:t>
            </a:r>
            <a:r>
              <a:rPr lang="en-US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ì</a:t>
            </a:r>
            <a:r>
              <a: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 trồng chung vậy. Chiều chiều, các cháu đến đây tưới cây với ông. Lúc nào nụ hoa nở, ông cho mỗi cháu một bông. Được không?</a:t>
            </a:r>
          </a:p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133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 hôm ấy, cây hoa hồng bạch của ông không bị bẻ nụ nữa. Và cậu bé kia lại là người chăm tưới cây nhất.</a:t>
            </a:r>
          </a:p>
        </p:txBody>
      </p:sp>
    </p:spTree>
    <p:extLst>
      <p:ext uri="{BB962C8B-B14F-4D97-AF65-F5344CB8AC3E}">
        <p14:creationId xmlns:p14="http://schemas.microsoft.com/office/powerpoint/2010/main" val="77844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C06BD14-73C6-6D03-CA98-E954F4ECF996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EC9BD564-E0B2-0079-11F6-D33EDC2A0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29408E-3987-0D34-9419-E4E7C1D09269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0689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7">
            <a:extLst>
              <a:ext uri="{FF2B5EF4-FFF2-40B4-BE49-F238E27FC236}">
                <a16:creationId xmlns:a16="http://schemas.microsoft.com/office/drawing/2014/main" id="{2D0B14AE-CD1B-7548-6349-CDF81B1501B4}"/>
              </a:ext>
            </a:extLst>
          </p:cNvPr>
          <p:cNvSpPr txBox="1"/>
          <p:nvPr/>
        </p:nvSpPr>
        <p:spPr>
          <a:xfrm>
            <a:off x="3667509" y="1423218"/>
            <a:ext cx="485697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4F6128"/>
                </a:solidFill>
                <a:latin typeface="UTM Avo" panose="02040603050506020204" pitchFamily="18" charset="0"/>
                <a:cs typeface="Arial"/>
                <a:sym typeface="Arial"/>
              </a:rPr>
              <a:t>KỂ CHUYỆN</a:t>
            </a:r>
            <a:endParaRPr sz="3200" b="1" kern="0" dirty="0">
              <a:solidFill>
                <a:srgbClr val="4F6128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86145E-CE2B-346C-5640-4825E6353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99" y="2200275"/>
            <a:ext cx="9575801" cy="409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1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12-Bài viết 1-Trả bài tả cây cối</Template>
  <TotalTime>51</TotalTime>
  <Words>725</Words>
  <Application>Microsoft Office PowerPoint</Application>
  <PresentationFormat>Widescreen</PresentationFormat>
  <Paragraphs>59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Arial</vt:lpstr>
      <vt:lpstr>UTM Avo</vt:lpstr>
      <vt:lpstr>Calibri Light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Monkey</dc:creator>
  <cp:lastModifiedBy>OnePercent</cp:lastModifiedBy>
  <cp:revision>3</cp:revision>
  <dcterms:created xsi:type="dcterms:W3CDTF">2023-11-01T02:27:36Z</dcterms:created>
  <dcterms:modified xsi:type="dcterms:W3CDTF">2023-11-07T03:23:15Z</dcterms:modified>
</cp:coreProperties>
</file>