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8"/>
  </p:notesMasterIdLst>
  <p:sldIdLst>
    <p:sldId id="370" r:id="rId3"/>
    <p:sldId id="347" r:id="rId4"/>
    <p:sldId id="429" r:id="rId5"/>
    <p:sldId id="431" r:id="rId6"/>
    <p:sldId id="419" r:id="rId7"/>
    <p:sldId id="416" r:id="rId8"/>
    <p:sldId id="434" r:id="rId9"/>
    <p:sldId id="417" r:id="rId10"/>
    <p:sldId id="412" r:id="rId11"/>
    <p:sldId id="413" r:id="rId12"/>
    <p:sldId id="421" r:id="rId13"/>
    <p:sldId id="422" r:id="rId14"/>
    <p:sldId id="396" r:id="rId15"/>
    <p:sldId id="400" r:id="rId16"/>
    <p:sldId id="397" r:id="rId17"/>
    <p:sldId id="398" r:id="rId18"/>
    <p:sldId id="399" r:id="rId19"/>
    <p:sldId id="365" r:id="rId20"/>
    <p:sldId id="363" r:id="rId21"/>
    <p:sldId id="364" r:id="rId22"/>
    <p:sldId id="423" r:id="rId23"/>
    <p:sldId id="401" r:id="rId24"/>
    <p:sldId id="379" r:id="rId25"/>
    <p:sldId id="424"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CC00"/>
    <a:srgbClr val="00CCFF"/>
    <a:srgbClr val="E11F69"/>
    <a:srgbClr val="E8A2C0"/>
    <a:srgbClr val="F298D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88" d="100"/>
          <a:sy n="88" d="100"/>
        </p:scale>
        <p:origin x="581" y="53"/>
      </p:cViewPr>
      <p:guideLst>
        <p:guide orient="horz" pos="1920"/>
        <p:guide pos="379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6</a:t>
            </a:fld>
            <a:endParaRPr lang="en-US"/>
          </a:p>
        </p:txBody>
      </p:sp>
    </p:spTree>
    <p:extLst>
      <p:ext uri="{BB962C8B-B14F-4D97-AF65-F5344CB8AC3E}">
        <p14:creationId xmlns:p14="http://schemas.microsoft.com/office/powerpoint/2010/main" val="316856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7</a:t>
            </a:fld>
            <a:endParaRPr lang="en-US"/>
          </a:p>
        </p:txBody>
      </p:sp>
    </p:spTree>
    <p:extLst>
      <p:ext uri="{BB962C8B-B14F-4D97-AF65-F5344CB8AC3E}">
        <p14:creationId xmlns:p14="http://schemas.microsoft.com/office/powerpoint/2010/main" val="3885638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11/22/2025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11/22/2025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2.wmf"/></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jpeg"/><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4.jpe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860800" y="2236457"/>
            <a:ext cx="8220910" cy="30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u="sng">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11</a:t>
            </a:r>
          </a:p>
          <a:p>
            <a:pPr algn="ctr" eaLnBrk="1" hangingPunct="1">
              <a:spcBef>
                <a:spcPts val="1350"/>
              </a:spcBef>
              <a:defRPr/>
            </a:pPr>
            <a:r>
              <a:rPr lang="en-US" sz="6600" b="1" u="sng">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 6</a:t>
            </a:r>
            <a:r>
              <a:rPr lang="en-US" sz="6600" b="1">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Nghề n</a:t>
            </a:r>
            <a:r>
              <a:rPr lang="vi-VN" sz="6600" b="1">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à</a:t>
            </a:r>
            <a:r>
              <a:rPr lang="en-US" sz="6600" b="1">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̀o cũng quý</a:t>
            </a:r>
            <a:endParaRPr lang="en-US" sz="6600" b="1" dirty="0">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4"/>
          <a:stretch>
            <a:fillRect/>
          </a:stretch>
        </p:blipFill>
        <p:spPr>
          <a:xfrm>
            <a:off x="3991610" y="38744"/>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Tổng hợp tranh ảnh chủ đề nghề nghiệp đẹp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575" y="885371"/>
            <a:ext cx="3705225" cy="5805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954655"/>
          </a:xfrm>
          <a:prstGeom prst="rect">
            <a:avLst/>
          </a:prstGeom>
          <a:noFill/>
        </p:spPr>
        <p:txBody>
          <a:bodyPr wrap="square">
            <a:spAutoFit/>
          </a:bodyPr>
          <a:lstStyle/>
          <a:p>
            <a:pPr>
              <a:lnSpc>
                <a:spcPct val="150000"/>
              </a:lnSpc>
            </a:pPr>
            <a:r>
              <a:rPr lang="en-US" sz="3100">
                <a:solidFill>
                  <a:srgbClr val="FF0000"/>
                </a:solidFill>
                <a:effectLst/>
                <a:latin typeface="Times New Roman" panose="02020603050405020304" pitchFamily="18" charset="0"/>
                <a:ea typeface="Calibri" panose="020F0502020204030204" pitchFamily="34" charset="0"/>
              </a:rPr>
              <a:t>- </a:t>
            </a:r>
            <a:r>
              <a:rPr lang="en-US" sz="3100" i="1">
                <a:solidFill>
                  <a:srgbClr val="FF0000"/>
                </a:solidFill>
                <a:latin typeface="UTM Avo" panose="02040603050506020204" pitchFamily="18" charset="0"/>
                <a:ea typeface="Calibri" panose="020F0502020204030204" pitchFamily="34" charset="0"/>
              </a:rPr>
              <a:t>Ba Tư </a:t>
            </a:r>
            <a:r>
              <a:rPr lang="en-US" sz="3100">
                <a:solidFill>
                  <a:srgbClr val="002060"/>
                </a:solidFill>
                <a:effectLst/>
                <a:latin typeface="UTM Avo" panose="02040603050506020204" pitchFamily="18" charset="0"/>
                <a:ea typeface="Calibri" panose="020F0502020204030204" pitchFamily="34" charset="0"/>
              </a:rPr>
              <a:t>:</a:t>
            </a:r>
            <a:r>
              <a:rPr lang="en-US" sz="3100">
                <a:solidFill>
                  <a:srgbClr val="FF0000"/>
                </a:solidFill>
                <a:effectLst/>
                <a:latin typeface="UTM Avo" panose="02040603050506020204" pitchFamily="18" charset="0"/>
                <a:ea typeface="Calibri" panose="020F0502020204030204" pitchFamily="34" charset="0"/>
              </a:rPr>
              <a:t> </a:t>
            </a:r>
            <a:r>
              <a:rPr lang="en-US" sz="3100">
                <a:effectLst/>
                <a:latin typeface="UTM Avo" panose="02040603050506020204" pitchFamily="18" charset="0"/>
                <a:ea typeface="Calibri" panose="020F0502020204030204" pitchFamily="34" charset="0"/>
              </a:rPr>
              <a:t>tên gọi cũ của I-ran, một nước ở vùng trung đông, có thủ đô là Tê-hê-ran.</a:t>
            </a:r>
          </a:p>
          <a:p>
            <a:pPr>
              <a:lnSpc>
                <a:spcPct val="150000"/>
              </a:lnSpc>
            </a:pPr>
            <a:r>
              <a:rPr lang="en-US" sz="3100">
                <a:solidFill>
                  <a:srgbClr val="FF0000"/>
                </a:solidFill>
                <a:latin typeface="UTM Avo" panose="02040603050506020204" pitchFamily="18" charset="0"/>
              </a:rPr>
              <a:t>- </a:t>
            </a:r>
            <a:r>
              <a:rPr lang="en-US" sz="3100" i="1">
                <a:solidFill>
                  <a:srgbClr val="FF0000"/>
                </a:solidFill>
                <a:latin typeface="UTM Avo" panose="02040603050506020204" pitchFamily="18" charset="0"/>
              </a:rPr>
              <a:t>Sào huyệt </a:t>
            </a:r>
            <a:r>
              <a:rPr lang="en-US" sz="3100">
                <a:effectLst/>
                <a:latin typeface="UTM Avo" panose="02040603050506020204" pitchFamily="18" charset="0"/>
                <a:ea typeface="Calibri" panose="020F0502020204030204" pitchFamily="34" charset="0"/>
              </a:rPr>
              <a:t>: nơi tụ tập, ẩn náu của bọn trộm cướp.</a:t>
            </a:r>
          </a:p>
          <a:p>
            <a:pPr>
              <a:lnSpc>
                <a:spcPct val="150000"/>
              </a:lnSpc>
            </a:pPr>
            <a:r>
              <a:rPr lang="en-US" sz="3100">
                <a:solidFill>
                  <a:srgbClr val="FF0000"/>
                </a:solidFill>
                <a:latin typeface="UTM Avo" panose="02040603050506020204" pitchFamily="18" charset="0"/>
              </a:rPr>
              <a:t>- </a:t>
            </a:r>
            <a:r>
              <a:rPr lang="en-US" sz="3100" i="1">
                <a:solidFill>
                  <a:srgbClr val="FF0000"/>
                </a:solidFill>
                <a:latin typeface="UTM Avo" panose="02040603050506020204" pitchFamily="18" charset="0"/>
              </a:rPr>
              <a:t>Hoa văn </a:t>
            </a:r>
            <a:r>
              <a:rPr lang="en-US" sz="3100">
                <a:effectLst/>
                <a:latin typeface="UTM Avo" panose="02040603050506020204" pitchFamily="18" charset="0"/>
                <a:ea typeface="Calibri" panose="020F0502020204030204" pitchFamily="34" charset="0"/>
              </a:rPr>
              <a:t>: hình vẽ trên các đồ gốm,đồ đồng, đồ dệt, đồ may, ...</a:t>
            </a:r>
            <a:endParaRPr lang="en-US" sz="310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Mỗi nhóm 2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1939394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1080051" y="629204"/>
            <a:ext cx="11111949" cy="730906"/>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1</a:t>
            </a:r>
            <a:r>
              <a:rPr lang="en-US" altLang="en-GB" sz="2800">
                <a:solidFill>
                  <a:srgbClr val="FF0000"/>
                </a:solidFill>
                <a:latin typeface="UTM Avo" panose="02040603050506020204" pitchFamily="18" charset="0"/>
                <a:cs typeface="Times New Roman" panose="02020603050405020304" pitchFamily="18" charset="0"/>
                <a:sym typeface="+mn-ea"/>
              </a:rPr>
              <a:t>:</a:t>
            </a:r>
            <a:r>
              <a:rPr lang="en-GB" altLang="en-US" sz="2800">
                <a:solidFill>
                  <a:srgbClr val="FF0000"/>
                </a:solidFill>
                <a:latin typeface="UTM Avo" panose="02040603050506020204" pitchFamily="18" charset="0"/>
                <a:cs typeface="Times New Roman" panose="02020603050405020304" pitchFamily="18" charset="0"/>
                <a:sym typeface="+mn-ea"/>
              </a:rPr>
              <a:t> </a:t>
            </a:r>
            <a:r>
              <a:rPr lang="en-US" sz="2800">
                <a:solidFill>
                  <a:srgbClr val="FF0000"/>
                </a:solidFill>
              </a:rPr>
              <a:t>Câu chuyện trên gồm mấy đoạn? Tóm tắt nội dung mỗi đoạn</a:t>
            </a:r>
            <a:r>
              <a:rPr lang="de-DE" altLang="en-US" sz="3100">
                <a:solidFill>
                  <a:srgbClr val="FF0000"/>
                </a:solidFill>
                <a:latin typeface="UTM Avo" panose="02040603050506020204" pitchFamily="18" charset="0"/>
                <a:cs typeface="Times New Roman" pitchFamily="18" charset="0"/>
                <a:sym typeface="+mn-ea"/>
              </a:rPr>
              <a:t>.</a:t>
            </a:r>
            <a:r>
              <a:rPr lang="de-DE" sz="3100" b="1">
                <a:solidFill>
                  <a:srgbClr val="FF0000"/>
                </a:solidFill>
                <a:latin typeface="UTM Avo" panose="02040603050506020204" pitchFamily="18" charset="0"/>
                <a:cs typeface="Times New Roman" pitchFamily="18" charset="0"/>
              </a:rPr>
              <a:t> </a:t>
            </a:r>
          </a:p>
        </p:txBody>
      </p:sp>
      <p:sp>
        <p:nvSpPr>
          <p:cNvPr id="3" name="TextBox 2"/>
          <p:cNvSpPr txBox="1"/>
          <p:nvPr/>
        </p:nvSpPr>
        <p:spPr>
          <a:xfrm>
            <a:off x="284922" y="1683657"/>
            <a:ext cx="11926956" cy="4412343"/>
          </a:xfrm>
          <a:prstGeom prst="rect">
            <a:avLst/>
          </a:prstGeom>
          <a:noFill/>
        </p:spPr>
        <p:txBody>
          <a:bodyPr wrap="square" rtlCol="0">
            <a:spAutoFit/>
          </a:bodyPr>
          <a:lstStyle/>
          <a:p>
            <a:endParaRPr lang="en-US"/>
          </a:p>
        </p:txBody>
      </p:sp>
      <p:sp>
        <p:nvSpPr>
          <p:cNvPr id="7" name="TextBox 6"/>
          <p:cNvSpPr txBox="1"/>
          <p:nvPr/>
        </p:nvSpPr>
        <p:spPr>
          <a:xfrm>
            <a:off x="653143" y="1683657"/>
            <a:ext cx="11190514" cy="4524315"/>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2860128934"/>
              </p:ext>
            </p:extLst>
          </p:nvPr>
        </p:nvGraphicFramePr>
        <p:xfrm>
          <a:off x="674125" y="2349908"/>
          <a:ext cx="11148549" cy="4127091"/>
        </p:xfrm>
        <a:graphic>
          <a:graphicData uri="http://schemas.openxmlformats.org/drawingml/2006/table">
            <a:tbl>
              <a:tblPr firstRow="1" bandRow="1">
                <a:tableStyleId>{5C22544A-7EE6-4342-B048-85BDC9FD1C3A}</a:tableStyleId>
              </a:tblPr>
              <a:tblGrid>
                <a:gridCol w="1088571">
                  <a:extLst>
                    <a:ext uri="{9D8B030D-6E8A-4147-A177-3AD203B41FA5}">
                      <a16:colId xmlns:a16="http://schemas.microsoft.com/office/drawing/2014/main" val="2915005549"/>
                    </a:ext>
                  </a:extLst>
                </a:gridCol>
                <a:gridCol w="2226051">
                  <a:extLst>
                    <a:ext uri="{9D8B030D-6E8A-4147-A177-3AD203B41FA5}">
                      <a16:colId xmlns:a16="http://schemas.microsoft.com/office/drawing/2014/main" val="3480799516"/>
                    </a:ext>
                  </a:extLst>
                </a:gridCol>
                <a:gridCol w="7833927">
                  <a:extLst>
                    <a:ext uri="{9D8B030D-6E8A-4147-A177-3AD203B41FA5}">
                      <a16:colId xmlns:a16="http://schemas.microsoft.com/office/drawing/2014/main" val="3322317275"/>
                    </a:ext>
                  </a:extLst>
                </a:gridCol>
              </a:tblGrid>
              <a:tr h="782230">
                <a:tc>
                  <a:txBody>
                    <a:bodyPr/>
                    <a:lstStyle/>
                    <a:p>
                      <a:r>
                        <a:rPr lang="en-US" sz="2400" b="0" i="0" kern="1200">
                          <a:solidFill>
                            <a:schemeClr val="lt1"/>
                          </a:solidFill>
                          <a:effectLst/>
                          <a:latin typeface="+mn-lt"/>
                          <a:ea typeface="+mn-ea"/>
                          <a:cs typeface="+mn-cs"/>
                        </a:rPr>
                        <a:t>Đoạn 1</a:t>
                      </a:r>
                      <a:endParaRPr lang="en-US"/>
                    </a:p>
                  </a:txBody>
                  <a:tcPr/>
                </a:tc>
                <a:tc>
                  <a:txBody>
                    <a:bodyPr/>
                    <a:lstStyle/>
                    <a:p>
                      <a:r>
                        <a:rPr lang="en-US" sz="2400" b="0" i="0" kern="1200">
                          <a:solidFill>
                            <a:schemeClr val="lt1"/>
                          </a:solidFill>
                          <a:effectLst/>
                          <a:latin typeface="+mn-lt"/>
                          <a:ea typeface="+mn-ea"/>
                          <a:cs typeface="+mn-cs"/>
                        </a:rPr>
                        <a:t>Từ đầu đến</a:t>
                      </a:r>
                      <a:r>
                        <a:rPr lang="en-US" sz="2400" b="0" i="0" kern="1200" baseline="0">
                          <a:solidFill>
                            <a:schemeClr val="lt1"/>
                          </a:solidFill>
                          <a:effectLst/>
                          <a:latin typeface="+mn-lt"/>
                          <a:ea typeface="+mn-ea"/>
                          <a:cs typeface="+mn-cs"/>
                        </a:rPr>
                        <a:t> “</a:t>
                      </a:r>
                      <a:r>
                        <a:rPr lang="en-US" sz="2400" b="0" i="0" kern="1200">
                          <a:solidFill>
                            <a:schemeClr val="lt1"/>
                          </a:solidFill>
                          <a:effectLst/>
                          <a:latin typeface="+mn-lt"/>
                          <a:ea typeface="+mn-ea"/>
                          <a:cs typeface="+mn-cs"/>
                        </a:rPr>
                        <a:t>tìm cô gái"</a:t>
                      </a:r>
                      <a:endParaRPr lang="en-US"/>
                    </a:p>
                  </a:txBody>
                  <a:tcPr/>
                </a:tc>
                <a:tc>
                  <a:txBody>
                    <a:bodyPr/>
                    <a:lstStyle/>
                    <a:p>
                      <a:r>
                        <a:rPr lang="en-US" sz="2400" b="0" i="0" kern="1200">
                          <a:solidFill>
                            <a:schemeClr val="lt1"/>
                          </a:solidFill>
                          <a:effectLst/>
                          <a:latin typeface="Arial (Body)"/>
                          <a:ea typeface="+mn-ea"/>
                          <a:cs typeface="+mn-cs"/>
                        </a:rPr>
                        <a:t>- Hoàng tử muốn kết hôn với một cô gái làm nghề chăn cừu. </a:t>
                      </a:r>
                      <a:endParaRPr lang="en-US">
                        <a:latin typeface="Arial (Body)"/>
                      </a:endParaRPr>
                    </a:p>
                  </a:txBody>
                  <a:tcPr/>
                </a:tc>
                <a:extLst>
                  <a:ext uri="{0D108BD9-81ED-4DB2-BD59-A6C34878D82A}">
                    <a16:rowId xmlns:a16="http://schemas.microsoft.com/office/drawing/2014/main" val="277990608"/>
                  </a:ext>
                </a:extLst>
              </a:tr>
              <a:tr h="782230">
                <a:tc>
                  <a:txBody>
                    <a:bodyPr/>
                    <a:lstStyle/>
                    <a:p>
                      <a:r>
                        <a:rPr lang="en-US" sz="2400" b="0" i="0" kern="1200">
                          <a:solidFill>
                            <a:schemeClr val="dk1"/>
                          </a:solidFill>
                          <a:effectLst/>
                          <a:latin typeface="+mn-lt"/>
                          <a:ea typeface="+mn-ea"/>
                          <a:cs typeface="+mn-cs"/>
                        </a:rPr>
                        <a:t>Đoạn 2</a:t>
                      </a:r>
                      <a:endParaRPr lang="en-US"/>
                    </a:p>
                  </a:txBody>
                  <a:tcPr/>
                </a:tc>
                <a:tc>
                  <a:txBody>
                    <a:bodyPr/>
                    <a:lstStyle/>
                    <a:p>
                      <a:r>
                        <a:rPr lang="en-US" sz="2400" b="0" i="0" kern="1200">
                          <a:solidFill>
                            <a:schemeClr val="dk1"/>
                          </a:solidFill>
                          <a:effectLst/>
                          <a:latin typeface="+mn-lt"/>
                          <a:ea typeface="+mn-ea"/>
                          <a:cs typeface="+mn-cs"/>
                        </a:rPr>
                        <a:t>Tiếp theo đến “mới</a:t>
                      </a:r>
                      <a:r>
                        <a:rPr lang="en-US" sz="2400" b="0" i="0" kern="1200" baseline="0">
                          <a:solidFill>
                            <a:schemeClr val="dk1"/>
                          </a:solidFill>
                          <a:effectLst/>
                          <a:latin typeface="+mn-lt"/>
                          <a:ea typeface="+mn-ea"/>
                          <a:cs typeface="+mn-cs"/>
                        </a:rPr>
                        <a:t> được</a:t>
                      </a:r>
                      <a:r>
                        <a:rPr lang="en-US" sz="2400" b="0" i="0" kern="1200">
                          <a:solidFill>
                            <a:schemeClr val="dk1"/>
                          </a:solidFill>
                          <a:effectLst/>
                          <a:latin typeface="+mn-lt"/>
                          <a:ea typeface="+mn-ea"/>
                          <a:cs typeface="+mn-cs"/>
                        </a:rPr>
                        <a:t>"</a:t>
                      </a:r>
                      <a:endParaRPr lang="en-US"/>
                    </a:p>
                  </a:txBody>
                  <a:tcPr/>
                </a:tc>
                <a:tc>
                  <a:txBody>
                    <a:bodyPr/>
                    <a:lstStyle/>
                    <a:p>
                      <a:r>
                        <a:rPr lang="vi-VN" sz="2400" b="0" i="0" kern="1200">
                          <a:solidFill>
                            <a:schemeClr val="dk1"/>
                          </a:solidFill>
                          <a:effectLst/>
                          <a:latin typeface="Arial (Body)"/>
                          <a:ea typeface="+mn-ea"/>
                          <a:cs typeface="+mn-cs"/>
                        </a:rPr>
                        <a:t>- Cô gái chăn cừu </a:t>
                      </a:r>
                      <a:r>
                        <a:rPr lang="en-US" sz="2400" b="0" i="0" kern="1200">
                          <a:solidFill>
                            <a:schemeClr val="dk1"/>
                          </a:solidFill>
                          <a:effectLst/>
                          <a:latin typeface="Arial (Body)"/>
                          <a:ea typeface="+mn-ea"/>
                          <a:cs typeface="+mn-cs"/>
                        </a:rPr>
                        <a:t>yêu</a:t>
                      </a:r>
                      <a:r>
                        <a:rPr lang="en-US" sz="2400" b="0" i="0" kern="1200" baseline="0">
                          <a:solidFill>
                            <a:schemeClr val="dk1"/>
                          </a:solidFill>
                          <a:effectLst/>
                          <a:latin typeface="Arial (Body)"/>
                          <a:ea typeface="+mn-ea"/>
                          <a:cs typeface="+mn-cs"/>
                        </a:rPr>
                        <a:t> cầu </a:t>
                      </a:r>
                      <a:r>
                        <a:rPr lang="vi-VN" sz="2400" b="0" i="0" kern="1200">
                          <a:solidFill>
                            <a:schemeClr val="dk1"/>
                          </a:solidFill>
                          <a:effectLst/>
                          <a:latin typeface="Arial (Body)"/>
                          <a:ea typeface="+mn-ea"/>
                          <a:cs typeface="+mn-cs"/>
                        </a:rPr>
                        <a:t>hoàng tử phải có một nghề </a:t>
                      </a:r>
                      <a:r>
                        <a:rPr lang="en-US" sz="2400" b="0" i="0" kern="1200">
                          <a:solidFill>
                            <a:schemeClr val="dk1"/>
                          </a:solidFill>
                          <a:effectLst/>
                          <a:latin typeface="Arial (Body)"/>
                          <a:ea typeface="+mn-ea"/>
                          <a:cs typeface="+mn-cs"/>
                        </a:rPr>
                        <a:t>thì</a:t>
                      </a:r>
                      <a:r>
                        <a:rPr lang="en-US" sz="2400" b="0" i="0" kern="1200" baseline="0">
                          <a:solidFill>
                            <a:schemeClr val="dk1"/>
                          </a:solidFill>
                          <a:effectLst/>
                          <a:latin typeface="Arial (Body)"/>
                          <a:ea typeface="+mn-ea"/>
                          <a:cs typeface="+mn-cs"/>
                        </a:rPr>
                        <a:t> cô mới lấy chàng</a:t>
                      </a:r>
                      <a:r>
                        <a:rPr lang="vi-VN" sz="2400" b="0" i="0" kern="1200">
                          <a:solidFill>
                            <a:schemeClr val="dk1"/>
                          </a:solidFill>
                          <a:effectLst/>
                          <a:latin typeface="Arial (Body)"/>
                          <a:ea typeface="+mn-ea"/>
                          <a:cs typeface="+mn-cs"/>
                        </a:rPr>
                        <a:t>. </a:t>
                      </a:r>
                      <a:endParaRPr lang="en-US">
                        <a:latin typeface="Arial (Body)"/>
                      </a:endParaRPr>
                    </a:p>
                  </a:txBody>
                  <a:tcPr/>
                </a:tc>
                <a:extLst>
                  <a:ext uri="{0D108BD9-81ED-4DB2-BD59-A6C34878D82A}">
                    <a16:rowId xmlns:a16="http://schemas.microsoft.com/office/drawing/2014/main" val="1211497247"/>
                  </a:ext>
                </a:extLst>
              </a:tr>
              <a:tr h="782230">
                <a:tc>
                  <a:txBody>
                    <a:bodyPr/>
                    <a:lstStyle/>
                    <a:p>
                      <a:r>
                        <a:rPr lang="en-US" sz="2400" b="0" i="0" kern="1200">
                          <a:solidFill>
                            <a:schemeClr val="dk1"/>
                          </a:solidFill>
                          <a:effectLst/>
                          <a:latin typeface="+mn-lt"/>
                          <a:ea typeface="+mn-ea"/>
                          <a:cs typeface="+mn-cs"/>
                        </a:rPr>
                        <a:t>Đoạn 3</a:t>
                      </a:r>
                      <a:endParaRPr lang="en-US"/>
                    </a:p>
                  </a:txBody>
                  <a:tcPr/>
                </a:tc>
                <a:tc>
                  <a:txBody>
                    <a:bodyPr/>
                    <a:lstStyle/>
                    <a:p>
                      <a:pPr marL="0" marR="0" indent="0" algn="l" defTabSz="1219200" rtl="0" eaLnBrk="1" fontAlgn="auto" latinLnBrk="0" hangingPunct="1">
                        <a:lnSpc>
                          <a:spcPct val="100000"/>
                        </a:lnSpc>
                        <a:spcBef>
                          <a:spcPts val="0"/>
                        </a:spcBef>
                        <a:spcAft>
                          <a:spcPts val="0"/>
                        </a:spcAft>
                        <a:buClrTx/>
                        <a:buSzTx/>
                        <a:buFontTx/>
                        <a:buNone/>
                        <a:tabLst/>
                        <a:defRPr/>
                      </a:pPr>
                      <a:r>
                        <a:rPr lang="en-US" sz="2400" b="0" i="0" kern="1200">
                          <a:solidFill>
                            <a:schemeClr val="dk1"/>
                          </a:solidFill>
                          <a:effectLst/>
                          <a:latin typeface="+mn-lt"/>
                          <a:ea typeface="+mn-ea"/>
                          <a:cs typeface="+mn-cs"/>
                        </a:rPr>
                        <a:t>Tiếp theo đến “ vợ</a:t>
                      </a:r>
                      <a:r>
                        <a:rPr lang="en-US" sz="2400" b="0" i="0" kern="1200" baseline="0">
                          <a:solidFill>
                            <a:schemeClr val="dk1"/>
                          </a:solidFill>
                          <a:effectLst/>
                          <a:latin typeface="+mn-lt"/>
                          <a:ea typeface="+mn-ea"/>
                          <a:cs typeface="+mn-cs"/>
                        </a:rPr>
                        <a:t> hoàng tử</a:t>
                      </a:r>
                      <a:r>
                        <a:rPr lang="en-US" sz="2400" b="0" i="0" kern="1200">
                          <a:solidFill>
                            <a:schemeClr val="dk1"/>
                          </a:solidFill>
                          <a:effectLst/>
                          <a:latin typeface="+mn-lt"/>
                          <a:ea typeface="+mn-ea"/>
                          <a:cs typeface="+mn-cs"/>
                        </a:rPr>
                        <a:t>"</a:t>
                      </a:r>
                      <a:endParaRPr lang="en-US"/>
                    </a:p>
                  </a:txBody>
                  <a:tcPr/>
                </a:tc>
                <a:tc>
                  <a:txBody>
                    <a:bodyPr/>
                    <a:lstStyle/>
                    <a:p>
                      <a:r>
                        <a:rPr lang="vi-VN" sz="2400" b="0" i="0" kern="1200">
                          <a:solidFill>
                            <a:schemeClr val="dk1"/>
                          </a:solidFill>
                          <a:effectLst/>
                          <a:latin typeface="Arial (Body)"/>
                          <a:ea typeface="+mn-ea"/>
                          <a:cs typeface="+mn-cs"/>
                        </a:rPr>
                        <a:t>- Hoàng tử </a:t>
                      </a:r>
                      <a:r>
                        <a:rPr lang="en-US" sz="2400" b="0" i="0" kern="1200">
                          <a:solidFill>
                            <a:schemeClr val="dk1"/>
                          </a:solidFill>
                          <a:effectLst/>
                          <a:latin typeface="Arial (Body)"/>
                          <a:ea typeface="+mn-ea"/>
                          <a:cs typeface="+mn-cs"/>
                        </a:rPr>
                        <a:t>học</a:t>
                      </a:r>
                      <a:r>
                        <a:rPr lang="en-US" sz="2400" b="0" i="0" kern="1200" baseline="0">
                          <a:solidFill>
                            <a:schemeClr val="dk1"/>
                          </a:solidFill>
                          <a:effectLst/>
                          <a:latin typeface="Arial (Body)"/>
                          <a:ea typeface="+mn-ea"/>
                          <a:cs typeface="+mn-cs"/>
                        </a:rPr>
                        <a:t> </a:t>
                      </a:r>
                      <a:r>
                        <a:rPr lang="vi-VN" sz="2400" b="0" i="0" kern="1200">
                          <a:solidFill>
                            <a:schemeClr val="dk1"/>
                          </a:solidFill>
                          <a:effectLst/>
                          <a:latin typeface="Arial (Body)"/>
                          <a:ea typeface="+mn-ea"/>
                          <a:cs typeface="+mn-cs"/>
                        </a:rPr>
                        <a:t>nghề dệt thảm rơm</a:t>
                      </a:r>
                      <a:r>
                        <a:rPr lang="en-US" sz="2400" b="0" i="0" kern="1200" baseline="0">
                          <a:solidFill>
                            <a:schemeClr val="dk1"/>
                          </a:solidFill>
                          <a:effectLst/>
                          <a:latin typeface="Arial (Body)"/>
                          <a:ea typeface="+mn-ea"/>
                          <a:cs typeface="+mn-cs"/>
                        </a:rPr>
                        <a:t> và cưới cô gái làm vợ.</a:t>
                      </a:r>
                      <a:endParaRPr lang="en-US">
                        <a:latin typeface="Arial (Body)"/>
                      </a:endParaRPr>
                    </a:p>
                  </a:txBody>
                  <a:tcPr/>
                </a:tc>
                <a:extLst>
                  <a:ext uri="{0D108BD9-81ED-4DB2-BD59-A6C34878D82A}">
                    <a16:rowId xmlns:a16="http://schemas.microsoft.com/office/drawing/2014/main" val="2368491956"/>
                  </a:ext>
                </a:extLst>
              </a:tr>
              <a:tr h="782230">
                <a:tc>
                  <a:txBody>
                    <a:bodyPr/>
                    <a:lstStyle/>
                    <a:p>
                      <a:r>
                        <a:rPr lang="en-US"/>
                        <a:t>Đoạn</a:t>
                      </a:r>
                      <a:r>
                        <a:rPr lang="en-US" baseline="0"/>
                        <a:t> 4</a:t>
                      </a:r>
                      <a:endParaRPr lang="en-US"/>
                    </a:p>
                  </a:txBody>
                  <a:tcPr/>
                </a:tc>
                <a:tc>
                  <a:txBody>
                    <a:bodyPr/>
                    <a:lstStyle/>
                    <a:p>
                      <a:pPr marL="0" marR="0" indent="0" algn="l" defTabSz="1219200" rtl="0" eaLnBrk="1" fontAlgn="auto" latinLnBrk="0" hangingPunct="1">
                        <a:lnSpc>
                          <a:spcPct val="100000"/>
                        </a:lnSpc>
                        <a:spcBef>
                          <a:spcPts val="0"/>
                        </a:spcBef>
                        <a:spcAft>
                          <a:spcPts val="0"/>
                        </a:spcAft>
                        <a:buClrTx/>
                        <a:buSzTx/>
                        <a:buFontTx/>
                        <a:buNone/>
                        <a:tabLst/>
                        <a:defRPr/>
                      </a:pPr>
                      <a:r>
                        <a:rPr lang="en-US" sz="2400" b="0" i="0" kern="1200">
                          <a:solidFill>
                            <a:schemeClr val="dk1"/>
                          </a:solidFill>
                          <a:effectLst/>
                          <a:latin typeface="+mn-lt"/>
                          <a:ea typeface="+mn-ea"/>
                          <a:cs typeface="+mn-cs"/>
                        </a:rPr>
                        <a:t>Tiếp theo đến “</a:t>
                      </a:r>
                      <a:r>
                        <a:rPr lang="en-US" sz="2400">
                          <a:solidFill>
                            <a:srgbClr val="002060"/>
                          </a:solidFill>
                        </a:rPr>
                        <a:t>món tiền to</a:t>
                      </a:r>
                      <a:r>
                        <a:rPr lang="en-US" sz="2400" b="0" i="0" kern="1200">
                          <a:solidFill>
                            <a:schemeClr val="dk1"/>
                          </a:solidFill>
                          <a:effectLst/>
                          <a:latin typeface="+mn-lt"/>
                          <a:ea typeface="+mn-ea"/>
                          <a:cs typeface="+mn-cs"/>
                        </a:rPr>
                        <a:t>"</a:t>
                      </a:r>
                      <a:endParaRPr lang="en-US"/>
                    </a:p>
                  </a:txBody>
                  <a:tcPr/>
                </a:tc>
                <a:tc>
                  <a:txBody>
                    <a:bodyPr/>
                    <a:lstStyle/>
                    <a:p>
                      <a:r>
                        <a:rPr lang="vi-VN" sz="2400" b="0" i="0" kern="1200">
                          <a:solidFill>
                            <a:schemeClr val="dk1"/>
                          </a:solidFill>
                          <a:effectLst/>
                          <a:latin typeface="Arial (Body)"/>
                          <a:ea typeface="+mn-ea"/>
                          <a:cs typeface="+mn-cs"/>
                        </a:rPr>
                        <a:t>- Hoàng tử </a:t>
                      </a:r>
                      <a:r>
                        <a:rPr lang="en-US" sz="2400" b="0" i="0" kern="1200">
                          <a:solidFill>
                            <a:schemeClr val="dk1"/>
                          </a:solidFill>
                          <a:effectLst/>
                          <a:latin typeface="Arial (Body)"/>
                          <a:ea typeface="+mn-ea"/>
                          <a:cs typeface="+mn-cs"/>
                        </a:rPr>
                        <a:t>sa và</a:t>
                      </a:r>
                      <a:r>
                        <a:rPr lang="en-US" sz="2400" b="0" i="0" kern="1200" baseline="0">
                          <a:solidFill>
                            <a:schemeClr val="dk1"/>
                          </a:solidFill>
                          <a:effectLst/>
                          <a:latin typeface="Arial (Body)"/>
                          <a:ea typeface="+mn-ea"/>
                          <a:cs typeface="+mn-cs"/>
                        </a:rPr>
                        <a:t> ổ </a:t>
                      </a:r>
                      <a:r>
                        <a:rPr lang="vi-VN" sz="2400" b="0" i="0" kern="1200">
                          <a:solidFill>
                            <a:schemeClr val="dk1"/>
                          </a:solidFill>
                          <a:effectLst/>
                          <a:latin typeface="Arial (Body)"/>
                          <a:ea typeface="+mn-ea"/>
                          <a:cs typeface="+mn-cs"/>
                        </a:rPr>
                        <a:t>cướp </a:t>
                      </a:r>
                      <a:r>
                        <a:rPr lang="en-US" sz="2400" b="0" i="0" kern="1200">
                          <a:solidFill>
                            <a:schemeClr val="dk1"/>
                          </a:solidFill>
                          <a:effectLst/>
                          <a:latin typeface="Arial (Body)"/>
                          <a:ea typeface="+mn-ea"/>
                          <a:cs typeface="+mn-cs"/>
                        </a:rPr>
                        <a:t>, tìm</a:t>
                      </a:r>
                      <a:r>
                        <a:rPr lang="en-US" sz="2400" b="0" i="0" kern="1200" baseline="0">
                          <a:solidFill>
                            <a:schemeClr val="dk1"/>
                          </a:solidFill>
                          <a:effectLst/>
                          <a:latin typeface="Arial (Body)"/>
                          <a:ea typeface="+mn-ea"/>
                          <a:cs typeface="+mn-cs"/>
                        </a:rPr>
                        <a:t> cách báo tin cho vợ</a:t>
                      </a:r>
                      <a:r>
                        <a:rPr lang="vi-VN" sz="2400" b="0" i="0" kern="1200">
                          <a:solidFill>
                            <a:schemeClr val="dk1"/>
                          </a:solidFill>
                          <a:effectLst/>
                          <a:latin typeface="Arial (Body)"/>
                          <a:ea typeface="+mn-ea"/>
                          <a:cs typeface="+mn-cs"/>
                        </a:rPr>
                        <a:t>.</a:t>
                      </a:r>
                      <a:endParaRPr lang="en-US">
                        <a:latin typeface="Arial (Body)"/>
                      </a:endParaRPr>
                    </a:p>
                  </a:txBody>
                  <a:tcPr/>
                </a:tc>
                <a:extLst>
                  <a:ext uri="{0D108BD9-81ED-4DB2-BD59-A6C34878D82A}">
                    <a16:rowId xmlns:a16="http://schemas.microsoft.com/office/drawing/2014/main" val="909168146"/>
                  </a:ext>
                </a:extLst>
              </a:tr>
              <a:tr h="835251">
                <a:tc>
                  <a:txBody>
                    <a:bodyPr/>
                    <a:lstStyle/>
                    <a:p>
                      <a:r>
                        <a:rPr lang="en-US"/>
                        <a:t>Đoạn</a:t>
                      </a:r>
                      <a:r>
                        <a:rPr lang="en-US" baseline="0"/>
                        <a:t> 5</a:t>
                      </a:r>
                      <a:endParaRPr lang="en-US"/>
                    </a:p>
                  </a:txBody>
                  <a:tcPr/>
                </a:tc>
                <a:tc>
                  <a:txBody>
                    <a:bodyPr/>
                    <a:lstStyle/>
                    <a:p>
                      <a:pPr marL="0" marR="0" indent="0" algn="l" defTabSz="1219200" rtl="0" eaLnBrk="1" fontAlgn="auto" latinLnBrk="0" hangingPunct="1">
                        <a:lnSpc>
                          <a:spcPct val="100000"/>
                        </a:lnSpc>
                        <a:spcBef>
                          <a:spcPts val="0"/>
                        </a:spcBef>
                        <a:spcAft>
                          <a:spcPts val="0"/>
                        </a:spcAft>
                        <a:buClrTx/>
                        <a:buSzTx/>
                        <a:buFontTx/>
                        <a:buNone/>
                        <a:tabLst/>
                        <a:defRPr/>
                      </a:pPr>
                      <a:r>
                        <a:rPr lang="en-US" sz="2400" b="0" i="0" kern="1200">
                          <a:solidFill>
                            <a:schemeClr val="dk1"/>
                          </a:solidFill>
                          <a:effectLst/>
                          <a:latin typeface="+mn-lt"/>
                          <a:ea typeface="+mn-ea"/>
                          <a:cs typeface="+mn-cs"/>
                        </a:rPr>
                        <a:t>Phần còn lại</a:t>
                      </a:r>
                      <a:endParaRPr lang="en-US"/>
                    </a:p>
                  </a:txBody>
                  <a:tcPr/>
                </a:tc>
                <a:tc>
                  <a:txBody>
                    <a:bodyPr/>
                    <a:lstStyle/>
                    <a:p>
                      <a:r>
                        <a:rPr lang="en-US">
                          <a:latin typeface="Arial (Body)"/>
                        </a:rPr>
                        <a:t>Nhờ</a:t>
                      </a:r>
                      <a:r>
                        <a:rPr lang="en-US" baseline="0">
                          <a:latin typeface="Arial (Body)"/>
                        </a:rPr>
                        <a:t> tấm thảm rơm mà hoàng tử đã được cứu</a:t>
                      </a:r>
                      <a:endParaRPr lang="en-US">
                        <a:latin typeface="Arial (Body)"/>
                      </a:endParaRPr>
                    </a:p>
                  </a:txBody>
                  <a:tcPr/>
                </a:tc>
                <a:extLst>
                  <a:ext uri="{0D108BD9-81ED-4DB2-BD59-A6C34878D82A}">
                    <a16:rowId xmlns:a16="http://schemas.microsoft.com/office/drawing/2014/main" val="1027951527"/>
                  </a:ext>
                </a:extLst>
              </a:tr>
            </a:tbl>
          </a:graphicData>
        </a:graphic>
      </p:graphicFrame>
      <p:sp>
        <p:nvSpPr>
          <p:cNvPr id="12" name="TextBox 11"/>
          <p:cNvSpPr txBox="1"/>
          <p:nvPr/>
        </p:nvSpPr>
        <p:spPr>
          <a:xfrm>
            <a:off x="928914" y="1683657"/>
            <a:ext cx="10638972" cy="523220"/>
          </a:xfrm>
          <a:prstGeom prst="rect">
            <a:avLst/>
          </a:prstGeom>
          <a:noFill/>
        </p:spPr>
        <p:txBody>
          <a:bodyPr wrap="square" rtlCol="0">
            <a:spAutoFit/>
          </a:bodyPr>
          <a:lstStyle/>
          <a:p>
            <a:r>
              <a:rPr lang="vi-VN" sz="2800">
                <a:solidFill>
                  <a:srgbClr val="FF00FF"/>
                </a:solidFill>
              </a:rPr>
              <a:t>Câu chuyện có 5 đoạn, nội dung từng đoạn như sau:</a:t>
            </a:r>
            <a:endParaRPr lang="en-US" sz="2800">
              <a:solidFill>
                <a:srgbClr val="FF00FF"/>
              </a:solidFill>
              <a:latin typeface="UTM Avo" panose="02040603050506020204"/>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3693319"/>
          </a:xfrm>
          <a:prstGeom prst="rect">
            <a:avLst/>
          </a:prstGeom>
          <a:noFill/>
        </p:spPr>
        <p:txBody>
          <a:bodyPr wrap="square" rtlCol="0" anchor="t">
            <a:spAutoFit/>
          </a:bodyPr>
          <a:lstStyle/>
          <a:p>
            <a:pPr algn="just">
              <a:lnSpc>
                <a:spcPct val="150000"/>
              </a:lnSpc>
            </a:pPr>
            <a:r>
              <a:rPr lang="en-GB" altLang="en-US" sz="3300">
                <a:solidFill>
                  <a:srgbClr val="FF0000"/>
                </a:solidFill>
                <a:latin typeface="UTM Avo" panose="02040603050506020204"/>
                <a:cs typeface="Times New Roman" panose="02020603050405020304" pitchFamily="18" charset="0"/>
                <a:sym typeface="+mn-ea"/>
              </a:rPr>
              <a:t>Câu 2 </a:t>
            </a:r>
            <a:r>
              <a:rPr lang="en-US" altLang="en-GB" sz="3300">
                <a:solidFill>
                  <a:srgbClr val="FF0000"/>
                </a:solidFill>
                <a:latin typeface="UTM Avo" panose="02040603050506020204"/>
                <a:cs typeface="Times New Roman" panose="02020603050405020304" pitchFamily="18" charset="0"/>
                <a:sym typeface="+mn-ea"/>
              </a:rPr>
              <a:t>:</a:t>
            </a:r>
            <a:r>
              <a:rPr lang="en-GB" altLang="en-US" sz="3300">
                <a:solidFill>
                  <a:srgbClr val="FF0000"/>
                </a:solidFill>
                <a:latin typeface="UTM Avo" panose="02040603050506020204"/>
                <a:cs typeface="Times New Roman" panose="02020603050405020304" pitchFamily="18" charset="0"/>
                <a:sym typeface="+mn-ea"/>
              </a:rPr>
              <a:t> </a:t>
            </a:r>
            <a:r>
              <a:rPr lang="de-DE" altLang="en-US" sz="3300">
                <a:solidFill>
                  <a:srgbClr val="FF0000"/>
                </a:solidFill>
                <a:latin typeface="UTM Avo" panose="02040603050506020204"/>
                <a:cs typeface="Times New Roman" pitchFamily="18" charset="0"/>
                <a:sym typeface="+mn-ea"/>
              </a:rPr>
              <a:t>Vì sao </a:t>
            </a:r>
            <a:r>
              <a:rPr lang="en-US" sz="3300">
                <a:solidFill>
                  <a:srgbClr val="FF0000"/>
                </a:solidFill>
                <a:latin typeface="UTM Avo" panose="02040603050506020204"/>
              </a:rPr>
              <a:t>sứ giả ngạc nhiên khi cô gái hỏi hoàng tử làm nghề gì?</a:t>
            </a:r>
            <a:endParaRPr lang="de-DE" sz="3300" b="1">
              <a:solidFill>
                <a:srgbClr val="FF0000"/>
              </a:solidFill>
              <a:latin typeface="UTM Avo" panose="02040603050506020204"/>
              <a:cs typeface="Times New Roman" pitchFamily="18" charset="0"/>
            </a:endParaRPr>
          </a:p>
          <a:p>
            <a:pPr algn="just">
              <a:lnSpc>
                <a:spcPct val="150000"/>
              </a:lnSpc>
            </a:pPr>
            <a:r>
              <a:rPr lang="en-GB" altLang="en-US" sz="3000">
                <a:solidFill>
                  <a:srgbClr val="002060"/>
                </a:solidFill>
                <a:latin typeface="UTM Avo" panose="02040603050506020204"/>
                <a:cs typeface="Times New Roman" panose="02020603050405020304" pitchFamily="18" charset="0"/>
              </a:rPr>
              <a:t>- </a:t>
            </a:r>
            <a:r>
              <a:rPr lang="vi-VN" sz="3000">
                <a:solidFill>
                  <a:srgbClr val="002060"/>
                </a:solidFill>
              </a:rPr>
              <a:t>Vì hoàng tử là con trai của vua, là người quyền quý, được thừa hưởng tiền bạc từ cha nên vốn từ trước đến nay không phải làm việc, chỉ cần ăn chơi</a:t>
            </a:r>
            <a:r>
              <a:rPr lang="pt-BR" altLang="en-US" sz="3000">
                <a:solidFill>
                  <a:srgbClr val="002060"/>
                </a:solidFill>
                <a:latin typeface="UTM Avo" panose="02040603050506020204"/>
              </a:rPr>
              <a:t>.</a:t>
            </a:r>
            <a:endParaRPr lang="en-GB" altLang="en-US" sz="3000">
              <a:solidFill>
                <a:srgbClr val="00206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2677656"/>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3 </a:t>
            </a:r>
            <a:r>
              <a:rPr lang="en-US" altLang="en-GB" sz="2800">
                <a:solidFill>
                  <a:srgbClr val="FF0000"/>
                </a:solidFill>
                <a:latin typeface="UTM Avo" panose="02040603050506020204" pitchFamily="18" charset="0"/>
                <a:cs typeface="Times New Roman" panose="02020603050405020304" pitchFamily="18" charset="0"/>
                <a:sym typeface="+mn-ea"/>
              </a:rPr>
              <a:t>:</a:t>
            </a:r>
            <a:r>
              <a:rPr lang="en-GB" altLang="en-US" sz="2800">
                <a:solidFill>
                  <a:srgbClr val="FF0000"/>
                </a:solidFill>
                <a:latin typeface="UTM Avo" panose="02040603050506020204" pitchFamily="18" charset="0"/>
                <a:cs typeface="Times New Roman" panose="02020603050405020304" pitchFamily="18" charset="0"/>
                <a:sym typeface="+mn-ea"/>
              </a:rPr>
              <a:t> </a:t>
            </a:r>
            <a:r>
              <a:rPr lang="vi-VN" sz="2800">
                <a:solidFill>
                  <a:srgbClr val="FF0000"/>
                </a:solidFill>
              </a:rPr>
              <a:t>Khi sa vào ổ cướp, hoàng tử đã làm cách nào để thoát nạn</a:t>
            </a:r>
            <a:r>
              <a:rPr lang="de-DE" sz="2800">
                <a:solidFill>
                  <a:srgbClr val="FF0000"/>
                </a:solidFill>
                <a:latin typeface="UTM Avo" panose="02040603050506020204" pitchFamily="18" charset="0"/>
                <a:cs typeface="Times New Roman" pitchFamily="18" charset="0"/>
              </a:rPr>
              <a:t>?</a:t>
            </a:r>
            <a:r>
              <a:rPr lang="de-DE" sz="2800" b="1">
                <a:solidFill>
                  <a:srgbClr val="FF0000"/>
                </a:solidFill>
                <a:latin typeface="UTM Avo" panose="02040603050506020204" pitchFamily="18" charset="0"/>
                <a:cs typeface="Times New Roman" pitchFamily="18" charset="0"/>
              </a:rPr>
              <a:t> </a:t>
            </a:r>
          </a:p>
          <a:p>
            <a:pPr algn="just">
              <a:lnSpc>
                <a:spcPct val="150000"/>
              </a:lnSpc>
            </a:pPr>
            <a:r>
              <a:rPr lang="en-US"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Hoàng tử bảo bọn cướp để chàng dệt thảm đem bán cho nhà vua, qua những hoa văn trên thảm, chàng ngầm báo tin cho vợ và vua cha biết hoàn cảnh của mình.</a:t>
            </a:r>
            <a:endParaRPr lang="en-GB" altLang="en-US" sz="28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3046988"/>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en-US" sz="2800">
                <a:solidFill>
                  <a:srgbClr val="FF0000"/>
                </a:solidFill>
                <a:latin typeface="UTM Avo" panose="02040603050506020204"/>
              </a:rPr>
              <a:t>Vì sao hoàng tử nói với vợ : “Nhờ có nàng mà ta thoát chết.”</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Vì nhờ vợ mà hoàng tử học được nghề dệt thảm; hoàng tử đã dùng tài dệt thảm của mình để báo tin cho vợ và vua cha đến cứu.</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0025" y="1723629"/>
            <a:ext cx="11111949" cy="4431983"/>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a:cs typeface="Times New Roman" panose="02020603050405020304" pitchFamily="18" charset="0"/>
                <a:sym typeface="+mn-ea"/>
              </a:rPr>
              <a:t>Câu 5 </a:t>
            </a:r>
            <a:r>
              <a:rPr lang="en-US" altLang="en-GB" sz="2800">
                <a:solidFill>
                  <a:srgbClr val="FF0000"/>
                </a:solidFill>
                <a:latin typeface="UTM Avo" panose="02040603050506020204"/>
                <a:cs typeface="Times New Roman" panose="02020603050405020304" pitchFamily="18" charset="0"/>
                <a:sym typeface="+mn-ea"/>
              </a:rPr>
              <a:t>:</a:t>
            </a:r>
            <a:r>
              <a:rPr lang="en-GB" altLang="en-US" sz="2800">
                <a:solidFill>
                  <a:srgbClr val="FF0000"/>
                </a:solidFill>
                <a:latin typeface="UTM Avo" panose="02040603050506020204"/>
                <a:cs typeface="Times New Roman" panose="02020603050405020304" pitchFamily="18" charset="0"/>
                <a:sym typeface="+mn-ea"/>
              </a:rPr>
              <a:t> C</a:t>
            </a:r>
            <a:r>
              <a:rPr lang="vi-VN" sz="2800">
                <a:solidFill>
                  <a:srgbClr val="FF0000"/>
                </a:solidFill>
              </a:rPr>
              <a:t>âu chuyện trên đem lại bài học gì cho mỗi người? </a:t>
            </a:r>
            <a:endParaRPr lang="en-US" sz="2800">
              <a:solidFill>
                <a:srgbClr val="FF0000"/>
              </a:solidFill>
              <a:latin typeface="UTM Avo" panose="02040603050506020204"/>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en-US" altLang="en-US" sz="3200">
                <a:solidFill>
                  <a:srgbClr val="7030A0"/>
                </a:solidFill>
                <a:latin typeface="UTM Avo" panose="02040603050506020204" pitchFamily="18" charset="0"/>
              </a:rPr>
              <a:t>Ai cũng phải có một nghề nghiệp.</a:t>
            </a:r>
          </a:p>
          <a:p>
            <a:pPr algn="just">
              <a:lnSpc>
                <a:spcPct val="150000"/>
              </a:lnSpc>
            </a:pPr>
            <a:r>
              <a:rPr lang="en-US" altLang="en-US" sz="3200">
                <a:solidFill>
                  <a:srgbClr val="7030A0"/>
                </a:solidFill>
                <a:latin typeface="UTM Avo" panose="02040603050506020204" pitchFamily="18" charset="0"/>
                <a:cs typeface="Times New Roman" panose="02020603050405020304" pitchFamily="18" charset="0"/>
              </a:rPr>
              <a:t>+ Mỗi người cần học ít nhất một nghề</a:t>
            </a:r>
          </a:p>
          <a:p>
            <a:pPr algn="just">
              <a:lnSpc>
                <a:spcPct val="150000"/>
              </a:lnSpc>
            </a:pPr>
            <a:r>
              <a:rPr lang="en-US" altLang="en-US" sz="3200">
                <a:solidFill>
                  <a:srgbClr val="7030A0"/>
                </a:solidFill>
                <a:latin typeface="UTM Avo" panose="02040603050506020204" pitchFamily="18" charset="0"/>
                <a:cs typeface="Times New Roman" panose="02020603050405020304" pitchFamily="18" charset="0"/>
              </a:rPr>
              <a:t>+  Nghề nghiệp rất quan trọng.</a:t>
            </a:r>
          </a:p>
          <a:p>
            <a:pPr algn="just">
              <a:lnSpc>
                <a:spcPct val="150000"/>
              </a:lnSpc>
            </a:pPr>
            <a:r>
              <a:rPr lang="en-US" altLang="en-US" sz="3200">
                <a:solidFill>
                  <a:srgbClr val="7030A0"/>
                </a:solidFill>
                <a:latin typeface="UTM Avo" panose="02040603050506020204" pitchFamily="18" charset="0"/>
                <a:cs typeface="Times New Roman" panose="02020603050405020304" pitchFamily="18" charset="0"/>
              </a:rPr>
              <a:t>+Nghề nghiệp không chỉ nuôi sống ta mà còn có thể cứu ta</a:t>
            </a:r>
          </a:p>
          <a:p>
            <a:pPr algn="just">
              <a:lnSpc>
                <a:spcPct val="150000"/>
              </a:lnSpc>
            </a:pPr>
            <a:r>
              <a:rPr lang="en-US" altLang="en-US" sz="3200">
                <a:solidFill>
                  <a:srgbClr val="7030A0"/>
                </a:solidFill>
                <a:latin typeface="UTM Avo" panose="02040603050506020204" pitchFamily="18" charset="0"/>
                <a:cs typeface="Times New Roman" panose="02020603050405020304" pitchFamily="18" charset="0"/>
              </a:rPr>
              <a:t>+ …</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err="1">
                  <a:solidFill>
                    <a:srgbClr val="0070C0"/>
                  </a:solidFill>
                  <a:latin typeface="UTM Avo" panose="02040603050506020204" pitchFamily="18" charset="0"/>
                  <a:cs typeface="Calibri" panose="020F0502020204030204" pitchFamily="34" charset="0"/>
                  <a:sym typeface="Arial"/>
                </a:rPr>
                <a:t>chính</a:t>
              </a:r>
              <a:r>
                <a:rPr lang="en-US" sz="4000" kern="0">
                  <a:solidFill>
                    <a:srgbClr val="0070C0"/>
                  </a:solidFill>
                  <a:latin typeface="UTM Avo" panose="02040603050506020204" pitchFamily="18" charset="0"/>
                  <a:cs typeface="Calibri" panose="020F0502020204030204" pitchFamily="34" charset="0"/>
                  <a:sym typeface="Arial"/>
                </a:rPr>
                <a:t> của câu  chuyện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1999569"/>
            <a:ext cx="10694732" cy="2487211"/>
          </a:xfrm>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294" y="183687"/>
                  <a:pt x="171617" y="53332"/>
                  <a:pt x="401382" y="0"/>
                </a:cubicBezTo>
                <a:cubicBezTo>
                  <a:pt x="3164967" y="231310"/>
                  <a:pt x="3845725" y="544873"/>
                  <a:pt x="6238594" y="0"/>
                </a:cubicBezTo>
                <a:lnTo>
                  <a:pt x="6238594" y="0"/>
                </a:lnTo>
                <a:cubicBezTo>
                  <a:pt x="7182209" y="-104502"/>
                  <a:pt x="7626771" y="4563"/>
                  <a:pt x="8912276" y="0"/>
                </a:cubicBezTo>
                <a:cubicBezTo>
                  <a:pt x="9218372" y="-54212"/>
                  <a:pt x="9860873" y="-25256"/>
                  <a:pt x="10293349" y="0"/>
                </a:cubicBezTo>
                <a:cubicBezTo>
                  <a:pt x="10567552" y="9534"/>
                  <a:pt x="10690276" y="233921"/>
                  <a:pt x="10694732" y="414544"/>
                </a:cubicBezTo>
                <a:cubicBezTo>
                  <a:pt x="10642986" y="488891"/>
                  <a:pt x="10665851" y="1303941"/>
                  <a:pt x="10694732" y="1450873"/>
                </a:cubicBezTo>
                <a:lnTo>
                  <a:pt x="10694732" y="1450873"/>
                </a:lnTo>
                <a:cubicBezTo>
                  <a:pt x="10700014" y="1579814"/>
                  <a:pt x="10680095" y="1993908"/>
                  <a:pt x="10694732" y="2072676"/>
                </a:cubicBezTo>
                <a:cubicBezTo>
                  <a:pt x="10694730" y="2072672"/>
                  <a:pt x="10694732" y="2072668"/>
                  <a:pt x="10694732" y="2072666"/>
                </a:cubicBezTo>
                <a:cubicBezTo>
                  <a:pt x="10650988" y="2219765"/>
                  <a:pt x="10549220" y="2464674"/>
                  <a:pt x="10293349" y="2487211"/>
                </a:cubicBezTo>
                <a:cubicBezTo>
                  <a:pt x="9846596" y="2534665"/>
                  <a:pt x="9598449" y="2300832"/>
                  <a:pt x="8912276" y="2487211"/>
                </a:cubicBezTo>
                <a:cubicBezTo>
                  <a:pt x="8530639" y="2790191"/>
                  <a:pt x="7469736" y="3361854"/>
                  <a:pt x="7001840" y="3282620"/>
                </a:cubicBezTo>
                <a:cubicBezTo>
                  <a:pt x="6827220" y="3095659"/>
                  <a:pt x="6528273" y="2880054"/>
                  <a:pt x="6238594" y="2487211"/>
                </a:cubicBezTo>
                <a:cubicBezTo>
                  <a:pt x="4906233" y="2357602"/>
                  <a:pt x="2142822" y="2555831"/>
                  <a:pt x="401382" y="2487211"/>
                </a:cubicBezTo>
                <a:cubicBezTo>
                  <a:pt x="192632" y="2439309"/>
                  <a:pt x="420" y="2376168"/>
                  <a:pt x="0" y="2072666"/>
                </a:cubicBezTo>
                <a:cubicBezTo>
                  <a:pt x="1" y="2072668"/>
                  <a:pt x="-1" y="2072671"/>
                  <a:pt x="0" y="2072676"/>
                </a:cubicBezTo>
                <a:cubicBezTo>
                  <a:pt x="-74062" y="1758670"/>
                  <a:pt x="-35380" y="1649890"/>
                  <a:pt x="0" y="1450873"/>
                </a:cubicBezTo>
                <a:lnTo>
                  <a:pt x="0" y="1450873"/>
                </a:lnTo>
                <a:cubicBezTo>
                  <a:pt x="-113579" y="1021653"/>
                  <a:pt x="113651" y="647824"/>
                  <a:pt x="0" y="414544"/>
                </a:cubicBezTo>
                <a:close/>
              </a:path>
              <a:path w="10694732" h="2487211" stroke="0" extrusionOk="0">
                <a:moveTo>
                  <a:pt x="0" y="414544"/>
                </a:moveTo>
                <a:cubicBezTo>
                  <a:pt x="54236" y="244383"/>
                  <a:pt x="155058" y="-32654"/>
                  <a:pt x="401382" y="0"/>
                </a:cubicBezTo>
                <a:cubicBezTo>
                  <a:pt x="2769596" y="454730"/>
                  <a:pt x="3596929" y="-230407"/>
                  <a:pt x="6238594" y="0"/>
                </a:cubicBezTo>
                <a:lnTo>
                  <a:pt x="6238594" y="0"/>
                </a:lnTo>
                <a:cubicBezTo>
                  <a:pt x="6807277" y="-171820"/>
                  <a:pt x="8477272" y="-21739"/>
                  <a:pt x="8912276" y="0"/>
                </a:cubicBezTo>
                <a:cubicBezTo>
                  <a:pt x="9269243" y="-43284"/>
                  <a:pt x="9719452" y="97841"/>
                  <a:pt x="10293349" y="0"/>
                </a:cubicBezTo>
                <a:cubicBezTo>
                  <a:pt x="10525106" y="26641"/>
                  <a:pt x="10695864" y="144377"/>
                  <a:pt x="10694732" y="414544"/>
                </a:cubicBezTo>
                <a:cubicBezTo>
                  <a:pt x="10659697" y="542033"/>
                  <a:pt x="10706257" y="1278543"/>
                  <a:pt x="10694732" y="1450873"/>
                </a:cubicBezTo>
                <a:lnTo>
                  <a:pt x="10694732" y="1450873"/>
                </a:lnTo>
                <a:cubicBezTo>
                  <a:pt x="10730832" y="1675924"/>
                  <a:pt x="10591078" y="1842960"/>
                  <a:pt x="10694732" y="2072676"/>
                </a:cubicBezTo>
                <a:cubicBezTo>
                  <a:pt x="10694732" y="2072675"/>
                  <a:pt x="10694732" y="2072668"/>
                  <a:pt x="10694732" y="2072666"/>
                </a:cubicBezTo>
                <a:cubicBezTo>
                  <a:pt x="10702443" y="2314947"/>
                  <a:pt x="10502896" y="2472314"/>
                  <a:pt x="10293349" y="2487211"/>
                </a:cubicBezTo>
                <a:cubicBezTo>
                  <a:pt x="9639612" y="2645945"/>
                  <a:pt x="9213116" y="2534792"/>
                  <a:pt x="8912276" y="2487211"/>
                </a:cubicBezTo>
                <a:cubicBezTo>
                  <a:pt x="8152789" y="2947519"/>
                  <a:pt x="7906853" y="3061514"/>
                  <a:pt x="7001840" y="3282620"/>
                </a:cubicBezTo>
                <a:cubicBezTo>
                  <a:pt x="6645753" y="3080086"/>
                  <a:pt x="6535425" y="2800381"/>
                  <a:pt x="6238594" y="2487211"/>
                </a:cubicBezTo>
                <a:cubicBezTo>
                  <a:pt x="4420476" y="2217724"/>
                  <a:pt x="1758057" y="2427038"/>
                  <a:pt x="401382" y="2487211"/>
                </a:cubicBezTo>
                <a:cubicBezTo>
                  <a:pt x="126373" y="2502285"/>
                  <a:pt x="-10198" y="2284654"/>
                  <a:pt x="0" y="2072666"/>
                </a:cubicBezTo>
                <a:cubicBezTo>
                  <a:pt x="0" y="2072671"/>
                  <a:pt x="0" y="2072671"/>
                  <a:pt x="0" y="2072676"/>
                </a:cubicBezTo>
                <a:cubicBezTo>
                  <a:pt x="41472" y="1830343"/>
                  <a:pt x="7782" y="1601754"/>
                  <a:pt x="0" y="1450873"/>
                </a:cubicBezTo>
                <a:lnTo>
                  <a:pt x="0" y="1450873"/>
                </a:lnTo>
                <a:cubicBezTo>
                  <a:pt x="50134" y="1074824"/>
                  <a:pt x="-78247" y="565662"/>
                  <a:pt x="0" y="414544"/>
                </a:cubicBezTo>
                <a:close/>
              </a:path>
              <a:path w="10694732" h="2487211" fill="none" stroke="0" extrusionOk="0">
                <a:moveTo>
                  <a:pt x="0" y="414544"/>
                </a:moveTo>
                <a:cubicBezTo>
                  <a:pt x="52945" y="206955"/>
                  <a:pt x="145081" y="-14216"/>
                  <a:pt x="401382" y="0"/>
                </a:cubicBezTo>
                <a:cubicBezTo>
                  <a:pt x="3241134" y="339444"/>
                  <a:pt x="3980452" y="348953"/>
                  <a:pt x="6238594" y="0"/>
                </a:cubicBezTo>
                <a:lnTo>
                  <a:pt x="6238594" y="0"/>
                </a:lnTo>
                <a:cubicBezTo>
                  <a:pt x="7119927" y="-169409"/>
                  <a:pt x="7738330" y="-54747"/>
                  <a:pt x="8912276" y="0"/>
                </a:cubicBezTo>
                <a:cubicBezTo>
                  <a:pt x="9227735" y="-86848"/>
                  <a:pt x="9836087" y="-16933"/>
                  <a:pt x="10293349" y="0"/>
                </a:cubicBezTo>
                <a:cubicBezTo>
                  <a:pt x="10538804" y="-26260"/>
                  <a:pt x="10718141" y="182328"/>
                  <a:pt x="10694732" y="414544"/>
                </a:cubicBezTo>
                <a:cubicBezTo>
                  <a:pt x="10693364" y="524549"/>
                  <a:pt x="10664256" y="1294868"/>
                  <a:pt x="10694732" y="1450873"/>
                </a:cubicBezTo>
                <a:lnTo>
                  <a:pt x="10694732" y="1450873"/>
                </a:lnTo>
                <a:cubicBezTo>
                  <a:pt x="10712582" y="1550147"/>
                  <a:pt x="10673340" y="1976976"/>
                  <a:pt x="10694732" y="2072676"/>
                </a:cubicBezTo>
                <a:cubicBezTo>
                  <a:pt x="10694734" y="2072675"/>
                  <a:pt x="10694733" y="2072671"/>
                  <a:pt x="10694732" y="2072666"/>
                </a:cubicBezTo>
                <a:cubicBezTo>
                  <a:pt x="10665922" y="2268448"/>
                  <a:pt x="10573889" y="2536082"/>
                  <a:pt x="10293349" y="2487211"/>
                </a:cubicBezTo>
                <a:cubicBezTo>
                  <a:pt x="9934549" y="2497257"/>
                  <a:pt x="9531523" y="2414128"/>
                  <a:pt x="8912276" y="2487211"/>
                </a:cubicBezTo>
                <a:cubicBezTo>
                  <a:pt x="8576154" y="2617250"/>
                  <a:pt x="7501615" y="3223330"/>
                  <a:pt x="7001840" y="3282620"/>
                </a:cubicBezTo>
                <a:cubicBezTo>
                  <a:pt x="6863093" y="3057483"/>
                  <a:pt x="6556010" y="2841869"/>
                  <a:pt x="6238594" y="2487211"/>
                </a:cubicBezTo>
                <a:cubicBezTo>
                  <a:pt x="4912492" y="2732844"/>
                  <a:pt x="1910376" y="2698059"/>
                  <a:pt x="401382" y="2487211"/>
                </a:cubicBezTo>
                <a:cubicBezTo>
                  <a:pt x="152257" y="2464509"/>
                  <a:pt x="-3143" y="2295919"/>
                  <a:pt x="0" y="2072666"/>
                </a:cubicBezTo>
                <a:cubicBezTo>
                  <a:pt x="-1" y="2072671"/>
                  <a:pt x="0" y="2072672"/>
                  <a:pt x="0" y="2072676"/>
                </a:cubicBezTo>
                <a:cubicBezTo>
                  <a:pt x="-43554" y="1773227"/>
                  <a:pt x="-50868" y="1610108"/>
                  <a:pt x="0" y="1450873"/>
                </a:cubicBezTo>
                <a:lnTo>
                  <a:pt x="0" y="1450873"/>
                </a:lnTo>
                <a:cubicBezTo>
                  <a:pt x="-53945" y="1033282"/>
                  <a:pt x="27420" y="674505"/>
                  <a:pt x="0" y="414544"/>
                </a:cubicBezTo>
                <a:close/>
              </a:path>
              <a:path w="10694732" h="2487211" fill="none" stroke="0" extrusionOk="0">
                <a:moveTo>
                  <a:pt x="0" y="414544"/>
                </a:moveTo>
                <a:cubicBezTo>
                  <a:pt x="-1374" y="228788"/>
                  <a:pt x="178868" y="35920"/>
                  <a:pt x="401382" y="0"/>
                </a:cubicBezTo>
                <a:cubicBezTo>
                  <a:pt x="3122600" y="247202"/>
                  <a:pt x="3904693" y="524604"/>
                  <a:pt x="6238594" y="0"/>
                </a:cubicBezTo>
                <a:lnTo>
                  <a:pt x="6238594" y="0"/>
                </a:lnTo>
                <a:cubicBezTo>
                  <a:pt x="7183369" y="-83118"/>
                  <a:pt x="7617705" y="-62781"/>
                  <a:pt x="8912276" y="0"/>
                </a:cubicBezTo>
                <a:cubicBezTo>
                  <a:pt x="9211347" y="-77030"/>
                  <a:pt x="9770097" y="-5442"/>
                  <a:pt x="10293349" y="0"/>
                </a:cubicBezTo>
                <a:cubicBezTo>
                  <a:pt x="10536877" y="13105"/>
                  <a:pt x="10716276" y="203148"/>
                  <a:pt x="10694732" y="414544"/>
                </a:cubicBezTo>
                <a:cubicBezTo>
                  <a:pt x="10657323" y="498771"/>
                  <a:pt x="10666972" y="1299207"/>
                  <a:pt x="10694732" y="1450873"/>
                </a:cubicBezTo>
                <a:lnTo>
                  <a:pt x="10694732" y="1450873"/>
                </a:lnTo>
                <a:cubicBezTo>
                  <a:pt x="10703692" y="1574391"/>
                  <a:pt x="10675174" y="1990934"/>
                  <a:pt x="10694732" y="2072676"/>
                </a:cubicBezTo>
                <a:cubicBezTo>
                  <a:pt x="10694731" y="2072672"/>
                  <a:pt x="10694732" y="2072667"/>
                  <a:pt x="10694732" y="2072666"/>
                </a:cubicBezTo>
                <a:cubicBezTo>
                  <a:pt x="10666722" y="2203668"/>
                  <a:pt x="10532755" y="2488172"/>
                  <a:pt x="10293349" y="2487211"/>
                </a:cubicBezTo>
                <a:cubicBezTo>
                  <a:pt x="9863521" y="2519282"/>
                  <a:pt x="9563388" y="2359502"/>
                  <a:pt x="8912276" y="2487211"/>
                </a:cubicBezTo>
                <a:cubicBezTo>
                  <a:pt x="8592644" y="2729360"/>
                  <a:pt x="7490276" y="3315803"/>
                  <a:pt x="7001840" y="3282620"/>
                </a:cubicBezTo>
                <a:cubicBezTo>
                  <a:pt x="6844777" y="3080190"/>
                  <a:pt x="6566804" y="2867040"/>
                  <a:pt x="6238594" y="2487211"/>
                </a:cubicBezTo>
                <a:cubicBezTo>
                  <a:pt x="4795384" y="2516845"/>
                  <a:pt x="2220305" y="2450439"/>
                  <a:pt x="401382" y="2487211"/>
                </a:cubicBezTo>
                <a:cubicBezTo>
                  <a:pt x="158023" y="2425289"/>
                  <a:pt x="-6746" y="2302126"/>
                  <a:pt x="0" y="2072666"/>
                </a:cubicBezTo>
                <a:cubicBezTo>
                  <a:pt x="0" y="2072668"/>
                  <a:pt x="-1" y="2072669"/>
                  <a:pt x="0" y="2072676"/>
                </a:cubicBezTo>
                <a:cubicBezTo>
                  <a:pt x="-34225" y="1776487"/>
                  <a:pt x="-48421" y="1626718"/>
                  <a:pt x="0" y="1450873"/>
                </a:cubicBezTo>
                <a:lnTo>
                  <a:pt x="0" y="1450873"/>
                </a:lnTo>
                <a:cubicBezTo>
                  <a:pt x="-91905" y="1058041"/>
                  <a:pt x="102951" y="653511"/>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089012"/>
            <a:ext cx="10458249" cy="1200329"/>
          </a:xfrm>
          <a:prstGeom prst="rect">
            <a:avLst/>
          </a:prstGeom>
          <a:solidFill>
            <a:schemeClr val="accent1">
              <a:lumMod val="20000"/>
              <a:lumOff val="80000"/>
            </a:schemeClr>
          </a:solidFill>
        </p:spPr>
        <p:txBody>
          <a:bodyPr wrap="square" rtlCol="0">
            <a:spAutoFit/>
          </a:bodyPr>
          <a:lstStyle/>
          <a:p>
            <a:pPr algn="just"/>
            <a:r>
              <a:rPr lang="en-US" sz="3600">
                <a:solidFill>
                  <a:srgbClr val="E11F69"/>
                </a:solidFill>
                <a:latin typeface="UTM Avo" panose="02040603050506020204" pitchFamily="18" charset="0"/>
                <a:cs typeface="Times New Roman" pitchFamily="18" charset="0"/>
              </a:rPr>
              <a:t>- Câu chuyện ca ngợi tình yêu lao động, đề cao giá trị của lao động của nghề nghiệp. </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99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a:t>
            </a:r>
          </a:p>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118250" y="3633320"/>
            <a:ext cx="7086600" cy="1303462"/>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966739"/>
              <a:ext cx="5318022" cy="560691"/>
            </a:xfrm>
            <a:prstGeom prst="rect">
              <a:avLst/>
            </a:prstGeom>
            <a:grpFill/>
          </p:spPr>
          <p:txBody>
            <a:bodyPr wrap="square" rtlCol="0">
              <a:spAutoFit/>
            </a:bodyPr>
            <a:lstStyle/>
            <a:p>
              <a:pPr algn="just" defTabSz="1219170">
                <a:buClr>
                  <a:srgbClr val="000000"/>
                </a:buClr>
              </a:pPr>
              <a:r>
                <a:rPr lang="vi-VN" sz="3200" kern="0">
                  <a:solidFill>
                    <a:srgbClr val="FF0000"/>
                  </a:solidFill>
                  <a:latin typeface="UTM Avo" panose="02040603050506020204" pitchFamily="18" charset="0"/>
                  <a:cs typeface="Calibri" panose="020F0502020204030204" pitchFamily="34" charset="0"/>
                  <a:sym typeface="Arial"/>
                </a:rPr>
                <a:t>Khi đọc văn kể chuyện cần chú ý gì</a:t>
              </a:r>
              <a:r>
                <a:rPr lang="en-US" sz="3200" kern="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3255700" y="2093367"/>
            <a:ext cx="8475318" cy="1303462"/>
          </a:xfrm>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7206" y="114433"/>
                  <a:pt x="92514" y="16671"/>
                  <a:pt x="318085" y="0"/>
                </a:cubicBezTo>
                <a:cubicBezTo>
                  <a:pt x="2127511" y="337113"/>
                  <a:pt x="3337490" y="49633"/>
                  <a:pt x="4943936" y="0"/>
                </a:cubicBezTo>
                <a:lnTo>
                  <a:pt x="4943936" y="0"/>
                </a:lnTo>
                <a:cubicBezTo>
                  <a:pt x="5509695" y="-189925"/>
                  <a:pt x="6198367" y="52186"/>
                  <a:pt x="7062765" y="0"/>
                </a:cubicBezTo>
                <a:cubicBezTo>
                  <a:pt x="7295756" y="-60598"/>
                  <a:pt x="7705357" y="97381"/>
                  <a:pt x="8157232" y="0"/>
                </a:cubicBezTo>
                <a:cubicBezTo>
                  <a:pt x="8363290" y="43682"/>
                  <a:pt x="8436235" y="102589"/>
                  <a:pt x="8475318" y="217248"/>
                </a:cubicBezTo>
                <a:cubicBezTo>
                  <a:pt x="8464836" y="273148"/>
                  <a:pt x="8478238" y="643494"/>
                  <a:pt x="8475318" y="760353"/>
                </a:cubicBezTo>
                <a:lnTo>
                  <a:pt x="8475318" y="760353"/>
                </a:lnTo>
                <a:cubicBezTo>
                  <a:pt x="8494805" y="813314"/>
                  <a:pt x="8454715" y="1041703"/>
                  <a:pt x="8475318" y="1086218"/>
                </a:cubicBezTo>
                <a:lnTo>
                  <a:pt x="8475318" y="1086213"/>
                </a:lnTo>
                <a:cubicBezTo>
                  <a:pt x="8442964" y="1173072"/>
                  <a:pt x="8320074" y="1340250"/>
                  <a:pt x="8157232" y="1303462"/>
                </a:cubicBezTo>
                <a:cubicBezTo>
                  <a:pt x="7847915" y="1402772"/>
                  <a:pt x="7595340" y="1326870"/>
                  <a:pt x="7062765" y="1303462"/>
                </a:cubicBezTo>
                <a:cubicBezTo>
                  <a:pt x="6681973" y="1359981"/>
                  <a:pt x="5932489" y="1823836"/>
                  <a:pt x="5548789" y="1720308"/>
                </a:cubicBezTo>
                <a:cubicBezTo>
                  <a:pt x="5460882" y="1592251"/>
                  <a:pt x="5174717" y="1486280"/>
                  <a:pt x="4943936" y="1303462"/>
                </a:cubicBezTo>
                <a:cubicBezTo>
                  <a:pt x="3808766" y="1303358"/>
                  <a:pt x="1617645" y="1087499"/>
                  <a:pt x="318085" y="1303462"/>
                </a:cubicBezTo>
                <a:cubicBezTo>
                  <a:pt x="141743" y="1311716"/>
                  <a:pt x="-38263" y="1240794"/>
                  <a:pt x="0" y="1086213"/>
                </a:cubicBezTo>
                <a:lnTo>
                  <a:pt x="0" y="1086218"/>
                </a:lnTo>
                <a:cubicBezTo>
                  <a:pt x="-60185" y="921937"/>
                  <a:pt x="526" y="851254"/>
                  <a:pt x="0" y="760353"/>
                </a:cubicBezTo>
                <a:lnTo>
                  <a:pt x="0" y="760353"/>
                </a:lnTo>
                <a:cubicBezTo>
                  <a:pt x="-45998" y="541283"/>
                  <a:pt x="68422" y="355062"/>
                  <a:pt x="0" y="217248"/>
                </a:cubicBezTo>
                <a:close/>
              </a:path>
              <a:path w="8475318" h="1303462" stroke="0" extrusionOk="0">
                <a:moveTo>
                  <a:pt x="0" y="217248"/>
                </a:moveTo>
                <a:cubicBezTo>
                  <a:pt x="5481" y="53828"/>
                  <a:pt x="181125" y="12045"/>
                  <a:pt x="318085" y="0"/>
                </a:cubicBezTo>
                <a:cubicBezTo>
                  <a:pt x="2228390" y="4243"/>
                  <a:pt x="2888652" y="5316"/>
                  <a:pt x="4943936" y="0"/>
                </a:cubicBezTo>
                <a:lnTo>
                  <a:pt x="4943936" y="0"/>
                </a:lnTo>
                <a:cubicBezTo>
                  <a:pt x="5365471" y="-81890"/>
                  <a:pt x="6658624" y="15112"/>
                  <a:pt x="7062765" y="0"/>
                </a:cubicBezTo>
                <a:cubicBezTo>
                  <a:pt x="7309251" y="-63872"/>
                  <a:pt x="7705886" y="20902"/>
                  <a:pt x="8157232" y="0"/>
                </a:cubicBezTo>
                <a:cubicBezTo>
                  <a:pt x="8348352" y="2257"/>
                  <a:pt x="8467614" y="93404"/>
                  <a:pt x="8475318" y="217248"/>
                </a:cubicBezTo>
                <a:cubicBezTo>
                  <a:pt x="8468407" y="291198"/>
                  <a:pt x="8472345" y="650869"/>
                  <a:pt x="8475318" y="760353"/>
                </a:cubicBezTo>
                <a:lnTo>
                  <a:pt x="8475318" y="760353"/>
                </a:lnTo>
                <a:cubicBezTo>
                  <a:pt x="8483518" y="838460"/>
                  <a:pt x="8457729" y="968246"/>
                  <a:pt x="8475318" y="1086218"/>
                </a:cubicBezTo>
                <a:lnTo>
                  <a:pt x="8475318" y="1086213"/>
                </a:lnTo>
                <a:cubicBezTo>
                  <a:pt x="8446853" y="1219168"/>
                  <a:pt x="8319689" y="1317147"/>
                  <a:pt x="8157232" y="1303462"/>
                </a:cubicBezTo>
                <a:cubicBezTo>
                  <a:pt x="7669626" y="1379331"/>
                  <a:pt x="7300944" y="1229243"/>
                  <a:pt x="7062765" y="1303462"/>
                </a:cubicBezTo>
                <a:cubicBezTo>
                  <a:pt x="6474332" y="1510984"/>
                  <a:pt x="6295234" y="1597943"/>
                  <a:pt x="5548789" y="1720308"/>
                </a:cubicBezTo>
                <a:cubicBezTo>
                  <a:pt x="5294675" y="1606994"/>
                  <a:pt x="5163846" y="1456720"/>
                  <a:pt x="4943936" y="1303462"/>
                </a:cubicBezTo>
                <a:cubicBezTo>
                  <a:pt x="3746656" y="1481272"/>
                  <a:pt x="1719730" y="1361204"/>
                  <a:pt x="318085" y="1303462"/>
                </a:cubicBezTo>
                <a:cubicBezTo>
                  <a:pt x="114434" y="1323084"/>
                  <a:pt x="35876" y="1178733"/>
                  <a:pt x="0" y="1086213"/>
                </a:cubicBezTo>
                <a:lnTo>
                  <a:pt x="0" y="1086218"/>
                </a:lnTo>
                <a:cubicBezTo>
                  <a:pt x="13223" y="982557"/>
                  <a:pt x="-10693" y="848323"/>
                  <a:pt x="0" y="760353"/>
                </a:cubicBezTo>
                <a:lnTo>
                  <a:pt x="0" y="760353"/>
                </a:lnTo>
                <a:cubicBezTo>
                  <a:pt x="34958" y="601552"/>
                  <a:pt x="-10345" y="314319"/>
                  <a:pt x="0" y="217248"/>
                </a:cubicBezTo>
                <a:close/>
              </a:path>
              <a:path w="8475318" h="1303462" fill="none" stroke="0" extrusionOk="0">
                <a:moveTo>
                  <a:pt x="0" y="217248"/>
                </a:moveTo>
                <a:cubicBezTo>
                  <a:pt x="-643" y="139226"/>
                  <a:pt x="131403" y="5304"/>
                  <a:pt x="318085" y="0"/>
                </a:cubicBezTo>
                <a:cubicBezTo>
                  <a:pt x="2481719" y="39109"/>
                  <a:pt x="3155371" y="246289"/>
                  <a:pt x="4943936" y="0"/>
                </a:cubicBezTo>
                <a:lnTo>
                  <a:pt x="4943936" y="0"/>
                </a:lnTo>
                <a:cubicBezTo>
                  <a:pt x="5629961" y="-80104"/>
                  <a:pt x="6115945" y="-67306"/>
                  <a:pt x="7062765" y="0"/>
                </a:cubicBezTo>
                <a:cubicBezTo>
                  <a:pt x="7270770" y="-71979"/>
                  <a:pt x="7695705" y="-19472"/>
                  <a:pt x="8157232" y="0"/>
                </a:cubicBezTo>
                <a:cubicBezTo>
                  <a:pt x="8352957" y="-4079"/>
                  <a:pt x="8490107" y="106164"/>
                  <a:pt x="8475318" y="217248"/>
                </a:cubicBezTo>
                <a:cubicBezTo>
                  <a:pt x="8456564" y="255671"/>
                  <a:pt x="8448870" y="676988"/>
                  <a:pt x="8475318" y="760353"/>
                </a:cubicBezTo>
                <a:lnTo>
                  <a:pt x="8475318" y="760353"/>
                </a:lnTo>
                <a:cubicBezTo>
                  <a:pt x="8501106" y="807706"/>
                  <a:pt x="8449959" y="1036158"/>
                  <a:pt x="8475318" y="1086218"/>
                </a:cubicBezTo>
                <a:lnTo>
                  <a:pt x="8475318" y="1086213"/>
                </a:lnTo>
                <a:cubicBezTo>
                  <a:pt x="8489651" y="1203438"/>
                  <a:pt x="8292641" y="1320897"/>
                  <a:pt x="8157232" y="1303462"/>
                </a:cubicBezTo>
                <a:cubicBezTo>
                  <a:pt x="7838970" y="1230398"/>
                  <a:pt x="7589730" y="1272767"/>
                  <a:pt x="7062765" y="1303462"/>
                </a:cubicBezTo>
                <a:cubicBezTo>
                  <a:pt x="6808392" y="1303359"/>
                  <a:pt x="6032708" y="1679862"/>
                  <a:pt x="5548789" y="1720308"/>
                </a:cubicBezTo>
                <a:cubicBezTo>
                  <a:pt x="5510107" y="1626453"/>
                  <a:pt x="5121992" y="1511219"/>
                  <a:pt x="4943936" y="1303462"/>
                </a:cubicBezTo>
                <a:cubicBezTo>
                  <a:pt x="4025005" y="1283483"/>
                  <a:pt x="1459845" y="1320632"/>
                  <a:pt x="318085" y="1303462"/>
                </a:cubicBezTo>
                <a:cubicBezTo>
                  <a:pt x="115816" y="1314241"/>
                  <a:pt x="85" y="1221465"/>
                  <a:pt x="0" y="1086213"/>
                </a:cubicBezTo>
                <a:lnTo>
                  <a:pt x="0" y="1086218"/>
                </a:lnTo>
                <a:cubicBezTo>
                  <a:pt x="-45077" y="922141"/>
                  <a:pt x="-21282" y="843323"/>
                  <a:pt x="0" y="760353"/>
                </a:cubicBezTo>
                <a:lnTo>
                  <a:pt x="0" y="760353"/>
                </a:lnTo>
                <a:cubicBezTo>
                  <a:pt x="-47807" y="573915"/>
                  <a:pt x="38529" y="371089"/>
                  <a:pt x="0" y="217248"/>
                </a:cubicBezTo>
                <a:close/>
              </a:path>
              <a:path w="8475318" h="1303462" fill="none" stroke="0" extrusionOk="0">
                <a:moveTo>
                  <a:pt x="0" y="217248"/>
                </a:moveTo>
                <a:cubicBezTo>
                  <a:pt x="31633" y="118806"/>
                  <a:pt x="123145" y="1865"/>
                  <a:pt x="318085" y="0"/>
                </a:cubicBezTo>
                <a:cubicBezTo>
                  <a:pt x="2271029" y="242578"/>
                  <a:pt x="3206559" y="236198"/>
                  <a:pt x="4943936" y="0"/>
                </a:cubicBezTo>
                <a:lnTo>
                  <a:pt x="4943936" y="0"/>
                </a:lnTo>
                <a:cubicBezTo>
                  <a:pt x="5595454" y="-70455"/>
                  <a:pt x="6130177" y="-82740"/>
                  <a:pt x="7062765" y="0"/>
                </a:cubicBezTo>
                <a:cubicBezTo>
                  <a:pt x="7308350" y="-84940"/>
                  <a:pt x="7676005" y="31031"/>
                  <a:pt x="8157232" y="0"/>
                </a:cubicBezTo>
                <a:cubicBezTo>
                  <a:pt x="8350696" y="21891"/>
                  <a:pt x="8458818" y="97133"/>
                  <a:pt x="8475318" y="217248"/>
                </a:cubicBezTo>
                <a:cubicBezTo>
                  <a:pt x="8461369" y="253600"/>
                  <a:pt x="8465358" y="664895"/>
                  <a:pt x="8475318" y="760353"/>
                </a:cubicBezTo>
                <a:lnTo>
                  <a:pt x="8475318" y="760353"/>
                </a:lnTo>
                <a:cubicBezTo>
                  <a:pt x="8495747" y="811474"/>
                  <a:pt x="8455684" y="1045980"/>
                  <a:pt x="8475318" y="1086218"/>
                </a:cubicBezTo>
                <a:lnTo>
                  <a:pt x="8475318" y="1086213"/>
                </a:lnTo>
                <a:cubicBezTo>
                  <a:pt x="8480261" y="1184637"/>
                  <a:pt x="8313022" y="1332866"/>
                  <a:pt x="8157232" y="1303462"/>
                </a:cubicBezTo>
                <a:cubicBezTo>
                  <a:pt x="7854137" y="1363912"/>
                  <a:pt x="7597010" y="1301445"/>
                  <a:pt x="7062765" y="1303462"/>
                </a:cubicBezTo>
                <a:cubicBezTo>
                  <a:pt x="6704859" y="1352607"/>
                  <a:pt x="5895868" y="1782653"/>
                  <a:pt x="5548789" y="1720308"/>
                </a:cubicBezTo>
                <a:cubicBezTo>
                  <a:pt x="5495129" y="1615163"/>
                  <a:pt x="5120711" y="1477045"/>
                  <a:pt x="4943936" y="1303462"/>
                </a:cubicBezTo>
                <a:cubicBezTo>
                  <a:pt x="3914003" y="1271275"/>
                  <a:pt x="1690953" y="1205832"/>
                  <a:pt x="318085" y="1303462"/>
                </a:cubicBezTo>
                <a:cubicBezTo>
                  <a:pt x="118580" y="1314288"/>
                  <a:pt x="-9753" y="1215757"/>
                  <a:pt x="0" y="1086213"/>
                </a:cubicBezTo>
                <a:lnTo>
                  <a:pt x="0" y="1086218"/>
                </a:lnTo>
                <a:cubicBezTo>
                  <a:pt x="-53020" y="922394"/>
                  <a:pt x="-10819" y="841127"/>
                  <a:pt x="0" y="760353"/>
                </a:cubicBezTo>
                <a:lnTo>
                  <a:pt x="0" y="760353"/>
                </a:lnTo>
                <a:cubicBezTo>
                  <a:pt x="-42766" y="545599"/>
                  <a:pt x="46455" y="344771"/>
                  <a:pt x="0" y="217248"/>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3146815" y="2006434"/>
            <a:ext cx="8584203" cy="147732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Đọc với giọng kể rõ ràng rành mạch</a:t>
            </a:r>
            <a:r>
              <a:rPr lang="en-US" sz="3000">
                <a:solidFill>
                  <a:srgbClr val="7030A0"/>
                </a:solidFill>
                <a:latin typeface="UTM Avo" panose="02040603050506020204" pitchFamily="18" charset="0"/>
              </a:rPr>
              <a:t>.</a:t>
            </a:r>
            <a:r>
              <a:rPr lang="vi-VN" sz="3000">
                <a:solidFill>
                  <a:srgbClr val="7030A0"/>
                </a:solidFill>
                <a:latin typeface="UTM Avo" panose="02040603050506020204" pitchFamily="18" charset="0"/>
              </a:rPr>
              <a:t> Chú ý nhấn mạnh các từ gợi tả gợi cảm.</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7086600"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9"/>
              <a:ext cx="5318022" cy="1032853"/>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a:t>
              </a:r>
              <a:r>
                <a:rPr lang="vi-VN" sz="3200" kern="0">
                  <a:solidFill>
                    <a:srgbClr val="FF0000"/>
                  </a:solidFill>
                  <a:latin typeface="UTM Avo" panose="02040603050506020204" pitchFamily="18" charset="0"/>
                  <a:cs typeface="Calibri" panose="020F0502020204030204" pitchFamily="34" charset="0"/>
                  <a:sym typeface="Arial"/>
                </a:rPr>
                <a:t>các </a:t>
              </a:r>
              <a:r>
                <a:rPr lang="en-US" sz="3200" kern="0">
                  <a:solidFill>
                    <a:srgbClr val="FF0000"/>
                  </a:solidFill>
                  <a:latin typeface="UTM Avo" panose="02040603050506020204" pitchFamily="18" charset="0"/>
                  <a:cs typeface="Calibri" panose="020F0502020204030204" pitchFamily="34" charset="0"/>
                  <a:sym typeface="Arial"/>
                </a:rPr>
                <a:t>đoạn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Speech Bubble: Rectangle with Corners Rounded 6">
            <a:extLst>
              <a:ext uri="{FF2B5EF4-FFF2-40B4-BE49-F238E27FC236}">
                <a16:creationId xmlns:a16="http://schemas.microsoft.com/office/drawing/2014/main" id="{921349DF-9CB5-2D6C-85FA-C6BC0CA357C8}"/>
              </a:ext>
            </a:extLst>
          </p:cNvPr>
          <p:cNvSpPr/>
          <p:nvPr/>
        </p:nvSpPr>
        <p:spPr>
          <a:xfrm>
            <a:off x="3716682" y="5320824"/>
            <a:ext cx="8475318" cy="1077218"/>
          </a:xfrm>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49486" y="103087"/>
                  <a:pt x="92735" y="15311"/>
                  <a:pt x="318085" y="0"/>
                </a:cubicBezTo>
                <a:cubicBezTo>
                  <a:pt x="2079800" y="339167"/>
                  <a:pt x="3322049" y="35954"/>
                  <a:pt x="4943936" y="0"/>
                </a:cubicBezTo>
                <a:lnTo>
                  <a:pt x="4943936" y="0"/>
                </a:lnTo>
                <a:cubicBezTo>
                  <a:pt x="5515984" y="-166658"/>
                  <a:pt x="6264756" y="156103"/>
                  <a:pt x="7062765" y="0"/>
                </a:cubicBezTo>
                <a:cubicBezTo>
                  <a:pt x="7298428" y="-58468"/>
                  <a:pt x="7734103" y="61391"/>
                  <a:pt x="8157232" y="0"/>
                </a:cubicBezTo>
                <a:cubicBezTo>
                  <a:pt x="8354865" y="28491"/>
                  <a:pt x="8456799" y="82776"/>
                  <a:pt x="8475318" y="179540"/>
                </a:cubicBezTo>
                <a:cubicBezTo>
                  <a:pt x="8472866" y="224397"/>
                  <a:pt x="8466528" y="542983"/>
                  <a:pt x="8475318" y="628377"/>
                </a:cubicBezTo>
                <a:lnTo>
                  <a:pt x="8475318" y="628377"/>
                </a:lnTo>
                <a:cubicBezTo>
                  <a:pt x="8495535" y="671490"/>
                  <a:pt x="8454766" y="856476"/>
                  <a:pt x="8475318" y="897682"/>
                </a:cubicBezTo>
                <a:lnTo>
                  <a:pt x="8475318" y="897677"/>
                </a:lnTo>
                <a:cubicBezTo>
                  <a:pt x="8432623" y="953525"/>
                  <a:pt x="8324322" y="1098305"/>
                  <a:pt x="8157232" y="1077218"/>
                </a:cubicBezTo>
                <a:cubicBezTo>
                  <a:pt x="7853591" y="1146580"/>
                  <a:pt x="7596154" y="1110135"/>
                  <a:pt x="7062765" y="1077218"/>
                </a:cubicBezTo>
                <a:cubicBezTo>
                  <a:pt x="6693449" y="1123337"/>
                  <a:pt x="5961150" y="1479169"/>
                  <a:pt x="5548789" y="1421712"/>
                </a:cubicBezTo>
                <a:cubicBezTo>
                  <a:pt x="5453533" y="1290627"/>
                  <a:pt x="5181006" y="1218261"/>
                  <a:pt x="4943936" y="1077218"/>
                </a:cubicBezTo>
                <a:cubicBezTo>
                  <a:pt x="3815775" y="1076987"/>
                  <a:pt x="1617876" y="842214"/>
                  <a:pt x="318085" y="1077218"/>
                </a:cubicBezTo>
                <a:cubicBezTo>
                  <a:pt x="140228" y="1106301"/>
                  <a:pt x="-33460" y="1023802"/>
                  <a:pt x="0" y="897677"/>
                </a:cubicBezTo>
                <a:lnTo>
                  <a:pt x="0" y="897682"/>
                </a:lnTo>
                <a:cubicBezTo>
                  <a:pt x="-69355" y="759696"/>
                  <a:pt x="-20195" y="697869"/>
                  <a:pt x="0" y="628377"/>
                </a:cubicBezTo>
                <a:lnTo>
                  <a:pt x="0" y="628377"/>
                </a:lnTo>
                <a:cubicBezTo>
                  <a:pt x="-58856" y="437323"/>
                  <a:pt x="49443" y="298850"/>
                  <a:pt x="0" y="179540"/>
                </a:cubicBezTo>
                <a:close/>
              </a:path>
              <a:path w="8475318" h="1077218" stroke="0" extrusionOk="0">
                <a:moveTo>
                  <a:pt x="0" y="179540"/>
                </a:moveTo>
                <a:cubicBezTo>
                  <a:pt x="3015" y="45163"/>
                  <a:pt x="179295" y="10630"/>
                  <a:pt x="318085" y="0"/>
                </a:cubicBezTo>
                <a:cubicBezTo>
                  <a:pt x="2187442" y="16256"/>
                  <a:pt x="2951771" y="31514"/>
                  <a:pt x="4943936" y="0"/>
                </a:cubicBezTo>
                <a:lnTo>
                  <a:pt x="4943936" y="0"/>
                </a:lnTo>
                <a:cubicBezTo>
                  <a:pt x="5325198" y="-84929"/>
                  <a:pt x="6658312" y="44782"/>
                  <a:pt x="7062765" y="0"/>
                </a:cubicBezTo>
                <a:cubicBezTo>
                  <a:pt x="7295103" y="-63840"/>
                  <a:pt x="7758499" y="-29478"/>
                  <a:pt x="8157232" y="0"/>
                </a:cubicBezTo>
                <a:cubicBezTo>
                  <a:pt x="8349153" y="5035"/>
                  <a:pt x="8452411" y="74325"/>
                  <a:pt x="8475318" y="179540"/>
                </a:cubicBezTo>
                <a:cubicBezTo>
                  <a:pt x="8469256" y="243882"/>
                  <a:pt x="8470505" y="539255"/>
                  <a:pt x="8475318" y="628377"/>
                </a:cubicBezTo>
                <a:lnTo>
                  <a:pt x="8475318" y="628377"/>
                </a:lnTo>
                <a:cubicBezTo>
                  <a:pt x="8484620" y="691392"/>
                  <a:pt x="8449792" y="796677"/>
                  <a:pt x="8475318" y="897682"/>
                </a:cubicBezTo>
                <a:lnTo>
                  <a:pt x="8475318" y="897677"/>
                </a:lnTo>
                <a:cubicBezTo>
                  <a:pt x="8454674" y="1007202"/>
                  <a:pt x="8342158" y="1108140"/>
                  <a:pt x="8157232" y="1077218"/>
                </a:cubicBezTo>
                <a:cubicBezTo>
                  <a:pt x="7679698" y="1171623"/>
                  <a:pt x="7300173" y="999324"/>
                  <a:pt x="7062765" y="1077218"/>
                </a:cubicBezTo>
                <a:cubicBezTo>
                  <a:pt x="6457765" y="1289568"/>
                  <a:pt x="6325394" y="1327746"/>
                  <a:pt x="5548789" y="1421712"/>
                </a:cubicBezTo>
                <a:cubicBezTo>
                  <a:pt x="5292844" y="1322196"/>
                  <a:pt x="5157813" y="1211333"/>
                  <a:pt x="4943936" y="1077218"/>
                </a:cubicBezTo>
                <a:cubicBezTo>
                  <a:pt x="3748228" y="1264303"/>
                  <a:pt x="1674889" y="1123146"/>
                  <a:pt x="318085" y="1077218"/>
                </a:cubicBezTo>
                <a:cubicBezTo>
                  <a:pt x="114722" y="1095547"/>
                  <a:pt x="42447" y="963141"/>
                  <a:pt x="0" y="897677"/>
                </a:cubicBezTo>
                <a:lnTo>
                  <a:pt x="0" y="897682"/>
                </a:lnTo>
                <a:cubicBezTo>
                  <a:pt x="15408" y="806922"/>
                  <a:pt x="-9894" y="690008"/>
                  <a:pt x="0" y="628377"/>
                </a:cubicBezTo>
                <a:lnTo>
                  <a:pt x="0" y="628377"/>
                </a:lnTo>
                <a:cubicBezTo>
                  <a:pt x="37189" y="492817"/>
                  <a:pt x="-13286" y="258667"/>
                  <a:pt x="0" y="179540"/>
                </a:cubicBezTo>
                <a:close/>
              </a:path>
              <a:path w="8475318" h="1077218" fill="none" stroke="0" extrusionOk="0">
                <a:moveTo>
                  <a:pt x="0" y="179540"/>
                </a:moveTo>
                <a:cubicBezTo>
                  <a:pt x="178" y="123434"/>
                  <a:pt x="132286" y="3978"/>
                  <a:pt x="318085" y="0"/>
                </a:cubicBezTo>
                <a:cubicBezTo>
                  <a:pt x="2309249" y="14297"/>
                  <a:pt x="3147889" y="185308"/>
                  <a:pt x="4943936" y="0"/>
                </a:cubicBezTo>
                <a:lnTo>
                  <a:pt x="4943936" y="0"/>
                </a:lnTo>
                <a:cubicBezTo>
                  <a:pt x="5587556" y="33928"/>
                  <a:pt x="6111767" y="-42087"/>
                  <a:pt x="7062765" y="0"/>
                </a:cubicBezTo>
                <a:cubicBezTo>
                  <a:pt x="7302194" y="-123747"/>
                  <a:pt x="7727513" y="-5448"/>
                  <a:pt x="8157232" y="0"/>
                </a:cubicBezTo>
                <a:cubicBezTo>
                  <a:pt x="8343912" y="-10430"/>
                  <a:pt x="8478920" y="82228"/>
                  <a:pt x="8475318" y="179540"/>
                </a:cubicBezTo>
                <a:cubicBezTo>
                  <a:pt x="8455708" y="213561"/>
                  <a:pt x="8453536" y="561884"/>
                  <a:pt x="8475318" y="628377"/>
                </a:cubicBezTo>
                <a:lnTo>
                  <a:pt x="8475318" y="628377"/>
                </a:lnTo>
                <a:cubicBezTo>
                  <a:pt x="8485547" y="673264"/>
                  <a:pt x="8452029" y="851837"/>
                  <a:pt x="8475318" y="897682"/>
                </a:cubicBezTo>
                <a:lnTo>
                  <a:pt x="8475318" y="897677"/>
                </a:lnTo>
                <a:cubicBezTo>
                  <a:pt x="8499613" y="987955"/>
                  <a:pt x="8296714" y="1094031"/>
                  <a:pt x="8157232" y="1077218"/>
                </a:cubicBezTo>
                <a:cubicBezTo>
                  <a:pt x="7845382" y="1066045"/>
                  <a:pt x="7610842" y="1057505"/>
                  <a:pt x="7062765" y="1077218"/>
                </a:cubicBezTo>
                <a:cubicBezTo>
                  <a:pt x="6786659" y="1071853"/>
                  <a:pt x="5996619" y="1402615"/>
                  <a:pt x="5548789" y="1421712"/>
                </a:cubicBezTo>
                <a:cubicBezTo>
                  <a:pt x="5520449" y="1334095"/>
                  <a:pt x="5151047" y="1254622"/>
                  <a:pt x="4943936" y="1077218"/>
                </a:cubicBezTo>
                <a:cubicBezTo>
                  <a:pt x="4018986" y="1051648"/>
                  <a:pt x="1445615" y="1092239"/>
                  <a:pt x="318085" y="1077218"/>
                </a:cubicBezTo>
                <a:cubicBezTo>
                  <a:pt x="112386" y="1088542"/>
                  <a:pt x="-3493" y="998038"/>
                  <a:pt x="0" y="897677"/>
                </a:cubicBezTo>
                <a:lnTo>
                  <a:pt x="0" y="897682"/>
                </a:lnTo>
                <a:cubicBezTo>
                  <a:pt x="-38473" y="764666"/>
                  <a:pt x="-20240" y="685321"/>
                  <a:pt x="0" y="628377"/>
                </a:cubicBezTo>
                <a:lnTo>
                  <a:pt x="0" y="628377"/>
                </a:lnTo>
                <a:cubicBezTo>
                  <a:pt x="-47802" y="466734"/>
                  <a:pt x="36280" y="294416"/>
                  <a:pt x="0" y="179540"/>
                </a:cubicBezTo>
                <a:close/>
              </a:path>
              <a:path w="8475318" h="1077218" fill="none" stroke="0" extrusionOk="0">
                <a:moveTo>
                  <a:pt x="0" y="179540"/>
                </a:moveTo>
                <a:cubicBezTo>
                  <a:pt x="28534" y="104627"/>
                  <a:pt x="116084" y="3555"/>
                  <a:pt x="318085" y="0"/>
                </a:cubicBezTo>
                <a:cubicBezTo>
                  <a:pt x="2371450" y="141641"/>
                  <a:pt x="3243495" y="155500"/>
                  <a:pt x="4943936" y="0"/>
                </a:cubicBezTo>
                <a:lnTo>
                  <a:pt x="4943936" y="0"/>
                </a:lnTo>
                <a:cubicBezTo>
                  <a:pt x="5582412" y="-64097"/>
                  <a:pt x="6205854" y="62254"/>
                  <a:pt x="7062765" y="0"/>
                </a:cubicBezTo>
                <a:cubicBezTo>
                  <a:pt x="7295284" y="-72322"/>
                  <a:pt x="7732851" y="13946"/>
                  <a:pt x="8157232" y="0"/>
                </a:cubicBezTo>
                <a:cubicBezTo>
                  <a:pt x="8343955" y="7775"/>
                  <a:pt x="8467566" y="77592"/>
                  <a:pt x="8475318" y="179540"/>
                </a:cubicBezTo>
                <a:cubicBezTo>
                  <a:pt x="8469218" y="217507"/>
                  <a:pt x="8456038" y="563437"/>
                  <a:pt x="8475318" y="628377"/>
                </a:cubicBezTo>
                <a:lnTo>
                  <a:pt x="8475318" y="628377"/>
                </a:lnTo>
                <a:cubicBezTo>
                  <a:pt x="8495646" y="668924"/>
                  <a:pt x="8455789" y="861662"/>
                  <a:pt x="8475318" y="897682"/>
                </a:cubicBezTo>
                <a:lnTo>
                  <a:pt x="8475318" y="897677"/>
                </a:lnTo>
                <a:cubicBezTo>
                  <a:pt x="8464540" y="970868"/>
                  <a:pt x="8317044" y="1092622"/>
                  <a:pt x="8157232" y="1077218"/>
                </a:cubicBezTo>
                <a:cubicBezTo>
                  <a:pt x="7859653" y="1113678"/>
                  <a:pt x="7597777" y="1079331"/>
                  <a:pt x="7062765" y="1077218"/>
                </a:cubicBezTo>
                <a:cubicBezTo>
                  <a:pt x="6675024" y="1097359"/>
                  <a:pt x="5931937" y="1460535"/>
                  <a:pt x="5548789" y="1421712"/>
                </a:cubicBezTo>
                <a:cubicBezTo>
                  <a:pt x="5468762" y="1320182"/>
                  <a:pt x="5152348" y="1224952"/>
                  <a:pt x="4943936" y="1077218"/>
                </a:cubicBezTo>
                <a:cubicBezTo>
                  <a:pt x="3938425" y="1040697"/>
                  <a:pt x="1784018" y="921026"/>
                  <a:pt x="318085" y="1077218"/>
                </a:cubicBezTo>
                <a:cubicBezTo>
                  <a:pt x="123651" y="1090054"/>
                  <a:pt x="-26317" y="1016611"/>
                  <a:pt x="0" y="897677"/>
                </a:cubicBezTo>
                <a:lnTo>
                  <a:pt x="0" y="897682"/>
                </a:lnTo>
                <a:cubicBezTo>
                  <a:pt x="-66959" y="754499"/>
                  <a:pt x="-18643" y="684012"/>
                  <a:pt x="0" y="628377"/>
                </a:cubicBezTo>
                <a:lnTo>
                  <a:pt x="0" y="628377"/>
                </a:lnTo>
                <a:cubicBezTo>
                  <a:pt x="-57455" y="459541"/>
                  <a:pt x="38485" y="289015"/>
                  <a:pt x="0" y="17954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34256" y="94843"/>
                          <a:pt x="107450" y="9394"/>
                          <a:pt x="318085" y="0"/>
                        </a:cubicBezTo>
                        <a:cubicBezTo>
                          <a:pt x="2251175" y="227139"/>
                          <a:pt x="3283030" y="72474"/>
                          <a:pt x="4943936" y="0"/>
                        </a:cubicBezTo>
                        <a:lnTo>
                          <a:pt x="4943936" y="0"/>
                        </a:lnTo>
                        <a:cubicBezTo>
                          <a:pt x="5550167" y="-145793"/>
                          <a:pt x="6209892" y="71411"/>
                          <a:pt x="7062765" y="0"/>
                        </a:cubicBezTo>
                        <a:cubicBezTo>
                          <a:pt x="7262536" y="-37676"/>
                          <a:pt x="7762067" y="30626"/>
                          <a:pt x="8157232" y="0"/>
                        </a:cubicBezTo>
                        <a:cubicBezTo>
                          <a:pt x="8348322" y="18067"/>
                          <a:pt x="8461776" y="82080"/>
                          <a:pt x="8475318" y="179540"/>
                        </a:cubicBezTo>
                        <a:cubicBezTo>
                          <a:pt x="8469000" y="224941"/>
                          <a:pt x="8459945" y="551769"/>
                          <a:pt x="8475318" y="628377"/>
                        </a:cubicBezTo>
                        <a:lnTo>
                          <a:pt x="8475318" y="628377"/>
                        </a:lnTo>
                        <a:cubicBezTo>
                          <a:pt x="8490131" y="672805"/>
                          <a:pt x="8454785" y="854160"/>
                          <a:pt x="8475318" y="897682"/>
                        </a:cubicBezTo>
                        <a:lnTo>
                          <a:pt x="8475318" y="897677"/>
                        </a:lnTo>
                        <a:cubicBezTo>
                          <a:pt x="8447919" y="972681"/>
                          <a:pt x="8326948" y="1089752"/>
                          <a:pt x="8157232" y="1077218"/>
                        </a:cubicBezTo>
                        <a:cubicBezTo>
                          <a:pt x="7858167" y="1125936"/>
                          <a:pt x="7583260" y="1079803"/>
                          <a:pt x="7062765" y="1077218"/>
                        </a:cubicBezTo>
                        <a:cubicBezTo>
                          <a:pt x="6699366" y="1124259"/>
                          <a:pt x="5982407" y="1442673"/>
                          <a:pt x="5548789" y="1421712"/>
                        </a:cubicBezTo>
                        <a:cubicBezTo>
                          <a:pt x="5465232" y="1320365"/>
                          <a:pt x="5169425" y="1230638"/>
                          <a:pt x="4943936" y="1077218"/>
                        </a:cubicBezTo>
                        <a:cubicBezTo>
                          <a:pt x="3978972" y="1077675"/>
                          <a:pt x="1553097" y="975086"/>
                          <a:pt x="318085" y="1077218"/>
                        </a:cubicBezTo>
                        <a:cubicBezTo>
                          <a:pt x="141672" y="1086046"/>
                          <a:pt x="-28003" y="1017929"/>
                          <a:pt x="0" y="897677"/>
                        </a:cubicBezTo>
                        <a:lnTo>
                          <a:pt x="0" y="897682"/>
                        </a:lnTo>
                        <a:cubicBezTo>
                          <a:pt x="-55662" y="762162"/>
                          <a:pt x="-22118" y="697186"/>
                          <a:pt x="0" y="628377"/>
                        </a:cubicBezTo>
                        <a:lnTo>
                          <a:pt x="0" y="628377"/>
                        </a:lnTo>
                        <a:cubicBezTo>
                          <a:pt x="-38021" y="450859"/>
                          <a:pt x="40751" y="302772"/>
                          <a:pt x="0" y="179540"/>
                        </a:cubicBezTo>
                        <a:close/>
                      </a:path>
                      <a:path w="8475318" h="1077218" stroke="0" extrusionOk="0">
                        <a:moveTo>
                          <a:pt x="0" y="179540"/>
                        </a:moveTo>
                        <a:cubicBezTo>
                          <a:pt x="-2084" y="65396"/>
                          <a:pt x="171135" y="-5024"/>
                          <a:pt x="318085" y="0"/>
                        </a:cubicBezTo>
                        <a:cubicBezTo>
                          <a:pt x="2125695" y="77243"/>
                          <a:pt x="2916592" y="19624"/>
                          <a:pt x="4943936" y="0"/>
                        </a:cubicBezTo>
                        <a:lnTo>
                          <a:pt x="4943936" y="0"/>
                        </a:lnTo>
                        <a:cubicBezTo>
                          <a:pt x="5394594" y="-62583"/>
                          <a:pt x="6659085" y="-9181"/>
                          <a:pt x="7062765" y="0"/>
                        </a:cubicBezTo>
                        <a:cubicBezTo>
                          <a:pt x="7348875" y="-42493"/>
                          <a:pt x="7710926" y="9724"/>
                          <a:pt x="8157232" y="0"/>
                        </a:cubicBezTo>
                        <a:cubicBezTo>
                          <a:pt x="8340775" y="-401"/>
                          <a:pt x="8468547" y="77017"/>
                          <a:pt x="8475318" y="179540"/>
                        </a:cubicBezTo>
                        <a:cubicBezTo>
                          <a:pt x="8461608" y="237150"/>
                          <a:pt x="8467505" y="546209"/>
                          <a:pt x="8475318" y="628377"/>
                        </a:cubicBezTo>
                        <a:lnTo>
                          <a:pt x="8475318" y="628377"/>
                        </a:lnTo>
                        <a:cubicBezTo>
                          <a:pt x="8496223" y="703517"/>
                          <a:pt x="8439386" y="787480"/>
                          <a:pt x="8475318" y="897682"/>
                        </a:cubicBezTo>
                        <a:lnTo>
                          <a:pt x="8475318" y="897677"/>
                        </a:lnTo>
                        <a:cubicBezTo>
                          <a:pt x="8477544" y="999175"/>
                          <a:pt x="8329113" y="1097650"/>
                          <a:pt x="8157232" y="1077218"/>
                        </a:cubicBezTo>
                        <a:cubicBezTo>
                          <a:pt x="7663242" y="1129860"/>
                          <a:pt x="7303151" y="1030890"/>
                          <a:pt x="7062765" y="1077218"/>
                        </a:cubicBezTo>
                        <a:cubicBezTo>
                          <a:pt x="6467028" y="1267836"/>
                          <a:pt x="6292404" y="1321493"/>
                          <a:pt x="5548789" y="1421712"/>
                        </a:cubicBezTo>
                        <a:cubicBezTo>
                          <a:pt x="5289842" y="1302440"/>
                          <a:pt x="5181402" y="1196129"/>
                          <a:pt x="4943936" y="1077218"/>
                        </a:cubicBezTo>
                        <a:cubicBezTo>
                          <a:pt x="3690743" y="1081522"/>
                          <a:pt x="1468872" y="1184767"/>
                          <a:pt x="318085" y="1077218"/>
                        </a:cubicBezTo>
                        <a:cubicBezTo>
                          <a:pt x="115538" y="1093491"/>
                          <a:pt x="34668" y="973263"/>
                          <a:pt x="0" y="897677"/>
                        </a:cubicBezTo>
                        <a:lnTo>
                          <a:pt x="0" y="897682"/>
                        </a:lnTo>
                        <a:cubicBezTo>
                          <a:pt x="17081" y="800377"/>
                          <a:pt x="-9738" y="687227"/>
                          <a:pt x="0" y="628377"/>
                        </a:cubicBezTo>
                        <a:lnTo>
                          <a:pt x="0" y="628377"/>
                        </a:lnTo>
                        <a:cubicBezTo>
                          <a:pt x="38402" y="488296"/>
                          <a:pt x="-20928" y="246995"/>
                          <a:pt x="0" y="179540"/>
                        </a:cubicBezTo>
                        <a:close/>
                      </a:path>
                      <a:path w="8475318" h="1077218" fill="none" stroke="0" extrusionOk="0">
                        <a:moveTo>
                          <a:pt x="0" y="179540"/>
                        </a:moveTo>
                        <a:cubicBezTo>
                          <a:pt x="7570" y="102331"/>
                          <a:pt x="136440" y="-7925"/>
                          <a:pt x="318085" y="0"/>
                        </a:cubicBezTo>
                        <a:cubicBezTo>
                          <a:pt x="2415263" y="118226"/>
                          <a:pt x="3157294" y="260068"/>
                          <a:pt x="4943936" y="0"/>
                        </a:cubicBezTo>
                        <a:lnTo>
                          <a:pt x="4943936" y="0"/>
                        </a:lnTo>
                        <a:cubicBezTo>
                          <a:pt x="5675643" y="4211"/>
                          <a:pt x="6141021" y="-48074"/>
                          <a:pt x="7062765" y="0"/>
                        </a:cubicBezTo>
                        <a:cubicBezTo>
                          <a:pt x="7270826" y="-63111"/>
                          <a:pt x="7746882" y="7002"/>
                          <a:pt x="8157232" y="0"/>
                        </a:cubicBezTo>
                        <a:cubicBezTo>
                          <a:pt x="8335525" y="-7471"/>
                          <a:pt x="8474755" y="78575"/>
                          <a:pt x="8475318" y="179540"/>
                        </a:cubicBezTo>
                        <a:cubicBezTo>
                          <a:pt x="8456317" y="223592"/>
                          <a:pt x="8456115" y="561715"/>
                          <a:pt x="8475318" y="628377"/>
                        </a:cubicBezTo>
                        <a:lnTo>
                          <a:pt x="8475318" y="628377"/>
                        </a:lnTo>
                        <a:cubicBezTo>
                          <a:pt x="8484853" y="673456"/>
                          <a:pt x="8455041" y="853889"/>
                          <a:pt x="8475318" y="897682"/>
                        </a:cubicBezTo>
                        <a:lnTo>
                          <a:pt x="8475318" y="897677"/>
                        </a:lnTo>
                        <a:cubicBezTo>
                          <a:pt x="8487475" y="980309"/>
                          <a:pt x="8306085" y="1092478"/>
                          <a:pt x="8157232" y="1077218"/>
                        </a:cubicBezTo>
                        <a:cubicBezTo>
                          <a:pt x="7864976" y="1092991"/>
                          <a:pt x="7607526" y="1039734"/>
                          <a:pt x="7062765" y="1077218"/>
                        </a:cubicBezTo>
                        <a:cubicBezTo>
                          <a:pt x="6728697" y="1089735"/>
                          <a:pt x="5965338" y="1420220"/>
                          <a:pt x="5548789" y="1421712"/>
                        </a:cubicBezTo>
                        <a:cubicBezTo>
                          <a:pt x="5501133" y="1345859"/>
                          <a:pt x="5147954" y="1241171"/>
                          <a:pt x="4943936" y="1077218"/>
                        </a:cubicBezTo>
                        <a:cubicBezTo>
                          <a:pt x="3947217" y="985805"/>
                          <a:pt x="1492217" y="1158123"/>
                          <a:pt x="318085" y="1077218"/>
                        </a:cubicBezTo>
                        <a:cubicBezTo>
                          <a:pt x="129557" y="1082042"/>
                          <a:pt x="-4302" y="996837"/>
                          <a:pt x="0" y="897677"/>
                        </a:cubicBezTo>
                        <a:lnTo>
                          <a:pt x="0" y="897682"/>
                        </a:lnTo>
                        <a:cubicBezTo>
                          <a:pt x="-46201" y="761801"/>
                          <a:pt x="-23951" y="681687"/>
                          <a:pt x="0" y="628377"/>
                        </a:cubicBezTo>
                        <a:lnTo>
                          <a:pt x="0" y="628377"/>
                        </a:lnTo>
                        <a:cubicBezTo>
                          <a:pt x="-46437" y="461970"/>
                          <a:pt x="24326" y="284730"/>
                          <a:pt x="0" y="1795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3934819" y="5390966"/>
            <a:ext cx="8257181" cy="6991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Đọc phân biệt lời dẫn chuyện với lời nhân vật</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4970591"/>
          </a:xfrm>
          <a:prstGeom prst="rect">
            <a:avLst/>
          </a:prstGeom>
          <a:noFill/>
        </p:spPr>
        <p:txBody>
          <a:bodyPr wrap="square" rtlCol="0" anchor="t">
            <a:spAutoFit/>
          </a:bodyPr>
          <a:lstStyle/>
          <a:p>
            <a:pPr indent="457200" algn="ctr">
              <a:lnSpc>
                <a:spcPct val="150000"/>
              </a:lnSpc>
              <a:spcAft>
                <a:spcPts val="600"/>
              </a:spcAft>
            </a:pPr>
            <a:r>
              <a:rPr lang="en-US" altLang="en-US" sz="2600">
                <a:solidFill>
                  <a:srgbClr val="7030A0"/>
                </a:solidFill>
                <a:latin typeface="UTM Avo" panose="02040603050506020204" pitchFamily="18" charset="0"/>
                <a:cs typeface="Times New Roman" panose="02020603050405020304" pitchFamily="18" charset="0"/>
                <a:sym typeface="+mn-ea"/>
              </a:rPr>
              <a:t>	</a:t>
            </a:r>
            <a:r>
              <a:rPr lang="en-US" sz="4000">
                <a:solidFill>
                  <a:srgbClr val="FF0000"/>
                </a:solidFill>
                <a:latin typeface="UTM Avo" panose="02040603050506020204" pitchFamily="18" charset="0"/>
                <a:cs typeface="Times New Roman" panose="02020603050405020304" pitchFamily="18" charset="0"/>
              </a:rPr>
              <a:t>Hoàng tử học nghề</a:t>
            </a:r>
            <a:endParaRPr lang="en-US" sz="4000">
              <a:solidFill>
                <a:srgbClr val="FF0000"/>
              </a:solidFill>
              <a:latin typeface="UTM Avo" panose="02040603050506020204" pitchFamily="18" charset="0"/>
              <a:ea typeface="Calibri" panose="020F0502020204030204" pitchFamily="34" charset="0"/>
            </a:endParaRPr>
          </a:p>
          <a:p>
            <a:r>
              <a:rPr lang="en-US" sz="2800">
                <a:solidFill>
                  <a:srgbClr val="7030A0"/>
                </a:solidFill>
                <a:latin typeface="UTM Avo" panose="02040603050506020204" pitchFamily="18" charset="0"/>
              </a:rPr>
              <a:t>     </a:t>
            </a:r>
            <a:r>
              <a:rPr lang="vi-VN" sz="2800"/>
              <a:t>Vua nước Ba Tư kén vợ cho hoàng tử. Thật kì lạ, hoàng tử chỉ muốn lấy con gái một người chăn cừu. Nhà vua khuyên mãi không được, đành cử sứ giả đến tìm cô gái.</a:t>
            </a:r>
          </a:p>
          <a:p>
            <a:r>
              <a:rPr lang="en-US" sz="2800"/>
              <a:t>     </a:t>
            </a:r>
            <a:r>
              <a:rPr lang="vi-VN" sz="2800"/>
              <a:t>Cô gái hỏi:</a:t>
            </a:r>
          </a:p>
          <a:p>
            <a:r>
              <a:rPr lang="en-US" sz="2800"/>
              <a:t>     </a:t>
            </a:r>
            <a:r>
              <a:rPr lang="vi-VN" sz="2800"/>
              <a:t>– Hoàng tử làm nghề gì?</a:t>
            </a:r>
          </a:p>
          <a:p>
            <a:r>
              <a:rPr lang="en-US" sz="2800"/>
              <a:t>     </a:t>
            </a:r>
            <a:r>
              <a:rPr lang="vi-VN" sz="2800"/>
              <a:t>Sứ giả ngạc nhiên:</a:t>
            </a:r>
          </a:p>
          <a:p>
            <a:r>
              <a:rPr lang="en-US" sz="2800"/>
              <a:t>     </a:t>
            </a:r>
            <a:r>
              <a:rPr lang="vi-VN" sz="2800"/>
              <a:t>– Hoàng tử là con vua, chàng không phải làm gì cả.</a:t>
            </a:r>
          </a:p>
          <a:p>
            <a:r>
              <a:rPr lang="en-US" sz="2800"/>
              <a:t>     </a:t>
            </a:r>
            <a:r>
              <a:rPr lang="vi-VN" sz="2800"/>
              <a:t>Cô gái bảo:</a:t>
            </a:r>
          </a:p>
          <a:p>
            <a:r>
              <a:rPr lang="en-US" sz="2800"/>
              <a:t>     </a:t>
            </a:r>
            <a:r>
              <a:rPr lang="vi-VN" sz="2800"/>
              <a:t>– Chàng phải học một nghề gì đó mới được!</a:t>
            </a:r>
          </a:p>
        </p:txBody>
      </p:sp>
      <p:cxnSp>
        <p:nvCxnSpPr>
          <p:cNvPr id="17" name="Straight Connector 16"/>
          <p:cNvCxnSpPr/>
          <p:nvPr/>
        </p:nvCxnSpPr>
        <p:spPr>
          <a:xfrm>
            <a:off x="3309257" y="2452914"/>
            <a:ext cx="1074057"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10014857" y="2452914"/>
            <a:ext cx="420914"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203200" y="2859314"/>
            <a:ext cx="1059543" cy="14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99200" y="2873829"/>
            <a:ext cx="16981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49600" y="4151086"/>
            <a:ext cx="1233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27200" y="4586514"/>
            <a:ext cx="1785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59314" y="5050971"/>
            <a:ext cx="1132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71886" y="5050971"/>
            <a:ext cx="30915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12457" y="5805714"/>
            <a:ext cx="13788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249421" y="4344521"/>
            <a:ext cx="11693158"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Em mong muốn </a:t>
            </a:r>
            <a:r>
              <a:rPr lang="vi-VN" sz="36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sau này sẽ làm nghề gì</a:t>
            </a:r>
            <a:r>
              <a:rPr lang="en-US" sz="36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820609"/>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Qua bài đọc em học được điều gì</a:t>
            </a: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95904"/>
          </a:xfrm>
        </p:spPr>
        <p:txBody>
          <a:bodyPr>
            <a:normAutofit/>
          </a:bodyPr>
          <a:lstStyle/>
          <a:p>
            <a:pPr algn="ctr"/>
            <a:r>
              <a:rPr lang="en-US" sz="5300" b="1">
                <a:solidFill>
                  <a:srgbClr val="FF0000"/>
                </a:solidFill>
              </a:rPr>
              <a:t>Bài hát: Lớn lên em  làm gì ?</a:t>
            </a:r>
            <a:br>
              <a:rPr lang="en-US" sz="5300" b="1">
                <a:solidFill>
                  <a:srgbClr val="FF0000"/>
                </a:solidFill>
              </a:rPr>
            </a:br>
            <a:r>
              <a:rPr lang="en-US" sz="3600">
                <a:solidFill>
                  <a:srgbClr val="002060"/>
                </a:solidFill>
              </a:rPr>
              <a:t>(Sáng tác: Trần Hữu Pháp)</a:t>
            </a:r>
          </a:p>
        </p:txBody>
      </p:sp>
      <p:pic>
        <p:nvPicPr>
          <p:cNvPr id="4" name="lon-len-be-lam-nghe-gi_091220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67429" y="2061029"/>
            <a:ext cx="8113485" cy="4115934"/>
          </a:xfrm>
        </p:spPr>
      </p:pic>
    </p:spTree>
    <p:extLst>
      <p:ext uri="{BB962C8B-B14F-4D97-AF65-F5344CB8AC3E}">
        <p14:creationId xmlns:p14="http://schemas.microsoft.com/office/powerpoint/2010/main" val="3438360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7657" y="914400"/>
            <a:ext cx="10290629" cy="646331"/>
          </a:xfrm>
          <a:prstGeom prst="rect">
            <a:avLst/>
          </a:prstGeom>
          <a:noFill/>
        </p:spPr>
        <p:txBody>
          <a:bodyPr wrap="square" rtlCol="0">
            <a:spAutoFit/>
          </a:bodyPr>
          <a:lstStyle/>
          <a:p>
            <a:pPr algn="ctr"/>
            <a:r>
              <a:rPr lang="en-US" sz="3600" b="1" u="sng"/>
              <a:t>Bài đọc 3:</a:t>
            </a:r>
            <a:endParaRPr lang="en-US" b="1" u="sng"/>
          </a:p>
        </p:txBody>
      </p:sp>
      <p:sp>
        <p:nvSpPr>
          <p:cNvPr id="5" name="Content Placeholder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a:solidFill>
                  <a:srgbClr val="FF0000"/>
                </a:solidFill>
              </a:rPr>
              <a:t>Hoàng tử học nghề</a:t>
            </a:r>
          </a:p>
        </p:txBody>
      </p:sp>
      <p:pic>
        <p:nvPicPr>
          <p:cNvPr id="6"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219216" y="-152598"/>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0" y="4996508"/>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76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pic>
        <p:nvPicPr>
          <p:cNvPr id="9" name="hoàng tử học nghề 1">
            <a:hlinkClick r:id="" action="ppaction://media"/>
            <a:extLst>
              <a:ext uri="{FF2B5EF4-FFF2-40B4-BE49-F238E27FC236}">
                <a16:creationId xmlns:a16="http://schemas.microsoft.com/office/drawing/2014/main" id="{27EF0D11-463C-475B-9D2E-F48646071F45}"/>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a:stretch>
            <a:fillRect/>
          </a:stretch>
        </p:blipFill>
        <p:spPr>
          <a:xfrm>
            <a:off x="5291603" y="2385808"/>
            <a:ext cx="487363" cy="487362"/>
          </a:xfrm>
        </p:spPr>
      </p:pic>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5801588"/>
          </a:xfrm>
          <a:prstGeom prst="rect">
            <a:avLst/>
          </a:prstGeom>
          <a:noFill/>
        </p:spPr>
        <p:txBody>
          <a:bodyPr wrap="square">
            <a:spAutoFit/>
          </a:bodyPr>
          <a:lstStyle/>
          <a:p>
            <a:pPr indent="457200" algn="ctr">
              <a:lnSpc>
                <a:spcPct val="150000"/>
              </a:lnSpc>
              <a:spcAft>
                <a:spcPts val="600"/>
              </a:spcAft>
            </a:pPr>
            <a:r>
              <a:rPr lang="en-US" sz="3600" dirty="0" err="1">
                <a:solidFill>
                  <a:srgbClr val="FF0000"/>
                </a:solidFill>
                <a:latin typeface="UTM Avo" panose="02040603050506020204" pitchFamily="18" charset="0"/>
                <a:cs typeface="Times New Roman" panose="02020603050405020304" pitchFamily="18" charset="0"/>
              </a:rPr>
              <a:t>Hoàng</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tư</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học</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nghề</a:t>
            </a:r>
            <a:r>
              <a:rPr lang="en-US" sz="3600" dirty="0">
                <a:solidFill>
                  <a:srgbClr val="FF0000"/>
                </a:solidFill>
                <a:latin typeface="UTM Avo" panose="02040603050506020204" pitchFamily="18" charset="0"/>
                <a:cs typeface="Times New Roman" panose="02020603050405020304" pitchFamily="18" charset="0"/>
              </a:rPr>
              <a:t>̀</a:t>
            </a:r>
            <a:endParaRPr lang="en-US" sz="3600" dirty="0">
              <a:solidFill>
                <a:srgbClr val="FF0000"/>
              </a:solidFill>
              <a:latin typeface="UTM Avo" panose="02040603050506020204" pitchFamily="18" charset="0"/>
              <a:ea typeface="Calibri" panose="020F0502020204030204" pitchFamily="34" charset="0"/>
            </a:endParaRPr>
          </a:p>
          <a:p>
            <a:r>
              <a:rPr lang="en-US" sz="2400" dirty="0">
                <a:solidFill>
                  <a:srgbClr val="7030A0"/>
                </a:solidFill>
                <a:latin typeface="UTM Avo" panose="02040603050506020204" pitchFamily="18" charset="0"/>
              </a:rPr>
              <a:t>     </a:t>
            </a:r>
            <a:r>
              <a:rPr lang="vi-VN" sz="2400" dirty="0"/>
              <a:t>Vua nước Ba Tư kén vợ cho hoàng tử. Thật kì lạ, hoàng tử chỉ muốn lấy con gái một người chăn cừu. Nhà vua khuyên mãi không được, đành cử sứ giả đến tìm cô gái.</a:t>
            </a:r>
          </a:p>
          <a:p>
            <a:r>
              <a:rPr lang="en-US" sz="2400" dirty="0"/>
              <a:t>     </a:t>
            </a:r>
            <a:r>
              <a:rPr lang="vi-VN" sz="2400" dirty="0"/>
              <a:t>Cô gái hỏi:</a:t>
            </a:r>
          </a:p>
          <a:p>
            <a:r>
              <a:rPr lang="en-US" sz="2400" dirty="0"/>
              <a:t>     </a:t>
            </a:r>
            <a:r>
              <a:rPr lang="vi-VN" sz="2400" dirty="0"/>
              <a:t>– Hoàng tử làm nghề gì?</a:t>
            </a:r>
          </a:p>
          <a:p>
            <a:r>
              <a:rPr lang="en-US" sz="2400" dirty="0"/>
              <a:t>     </a:t>
            </a:r>
            <a:r>
              <a:rPr lang="vi-VN" sz="2400" dirty="0"/>
              <a:t>Sứ giả ngạc nhiên:</a:t>
            </a:r>
          </a:p>
          <a:p>
            <a:r>
              <a:rPr lang="en-US" sz="2400" dirty="0"/>
              <a:t>     </a:t>
            </a:r>
            <a:r>
              <a:rPr lang="vi-VN" sz="2400" dirty="0"/>
              <a:t>– Hoàng tử là con vua, chàng không phải làm gì cả.</a:t>
            </a:r>
          </a:p>
          <a:p>
            <a:r>
              <a:rPr lang="en-US" sz="2400" dirty="0"/>
              <a:t>     </a:t>
            </a:r>
            <a:r>
              <a:rPr lang="vi-VN" sz="2400" dirty="0"/>
              <a:t>Cô gái bảo:</a:t>
            </a:r>
          </a:p>
          <a:p>
            <a:r>
              <a:rPr lang="en-US" sz="2400" dirty="0"/>
              <a:t>     </a:t>
            </a:r>
            <a:r>
              <a:rPr lang="vi-VN" sz="2400" dirty="0"/>
              <a:t>– Chàng phải học một nghề gì đó mới được!</a:t>
            </a:r>
          </a:p>
          <a:p>
            <a:r>
              <a:rPr lang="en-US" sz="2400" dirty="0"/>
              <a:t>     </a:t>
            </a:r>
            <a:r>
              <a:rPr lang="vi-VN" sz="2400" dirty="0"/>
              <a:t>Nghe sứ giả trở về tâu lại, nhà vua hỏi hoàng tử:</a:t>
            </a:r>
          </a:p>
          <a:p>
            <a:r>
              <a:rPr lang="en-US" sz="2400" dirty="0"/>
              <a:t>     </a:t>
            </a:r>
            <a:r>
              <a:rPr lang="vi-VN" sz="2400" dirty="0"/>
              <a:t>– Cô gái ấy muốn con học một nghề nào đó. Con còn muốn lấy cô ta nữa hay thôi?</a:t>
            </a:r>
          </a:p>
          <a:p>
            <a:r>
              <a:rPr lang="en-US" sz="2400" dirty="0"/>
              <a:t>     </a:t>
            </a:r>
            <a:r>
              <a:rPr lang="vi-VN" sz="2400" dirty="0"/>
              <a:t>Hoàng tử thưa:</a:t>
            </a:r>
          </a:p>
          <a:p>
            <a:r>
              <a:rPr lang="en-US" sz="2400" dirty="0"/>
              <a:t>     </a:t>
            </a:r>
            <a:r>
              <a:rPr lang="vi-VN" sz="2400" dirty="0"/>
              <a:t>– Con sẽ học nghề dệt thảm rơm.</a:t>
            </a:r>
          </a:p>
        </p:txBody>
      </p:sp>
    </p:spTree>
    <p:extLst>
      <p:ext uri="{BB962C8B-B14F-4D97-AF65-F5344CB8AC3E}">
        <p14:creationId xmlns:p14="http://schemas.microsoft.com/office/powerpoint/2010/main" val="5991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pic>
        <p:nvPicPr>
          <p:cNvPr id="9" name="hoàng tử học nghề 2">
            <a:hlinkClick r:id="" action="ppaction://media"/>
            <a:extLst>
              <a:ext uri="{FF2B5EF4-FFF2-40B4-BE49-F238E27FC236}">
                <a16:creationId xmlns:a16="http://schemas.microsoft.com/office/drawing/2014/main" id="{9D93CDA5-E036-44BB-9663-2DECEFDC4467}"/>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a:stretch>
            <a:fillRect/>
          </a:stretch>
        </p:blipFill>
        <p:spPr>
          <a:xfrm>
            <a:off x="3867581" y="5085806"/>
            <a:ext cx="334713" cy="334712"/>
          </a:xfrm>
        </p:spPr>
      </p:pic>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6247864"/>
          </a:xfrm>
          <a:prstGeom prst="rect">
            <a:avLst/>
          </a:prstGeom>
          <a:noFill/>
        </p:spPr>
        <p:txBody>
          <a:bodyPr wrap="square">
            <a:spAutoFit/>
          </a:bodyPr>
          <a:lstStyle/>
          <a:p>
            <a:r>
              <a:rPr lang="en-US" sz="2500" dirty="0"/>
              <a:t>     </a:t>
            </a:r>
            <a:r>
              <a:rPr lang="vi-VN" sz="2500" dirty="0"/>
              <a:t> </a:t>
            </a:r>
            <a:r>
              <a:rPr lang="en-US" sz="2500" dirty="0"/>
              <a:t> </a:t>
            </a:r>
            <a:r>
              <a:rPr lang="vi-VN" sz="2500" dirty="0"/>
              <a:t>Nhà vua đành mời một thợ giỏi đến dạy chàng. Chỉ sau vài ba ngày, hoàng tử đã dệt được những tấm thảm rơm rất đẹp. Sứ giả bên trở lại nhà cô gái, đưa cho cô xem những tấm thảm ấy. Thế là cô gái đồng ý. Nàng trở thành vợ hoàng tử.</a:t>
            </a:r>
          </a:p>
          <a:p>
            <a:r>
              <a:rPr lang="vi-VN" sz="2500" dirty="0"/>
              <a:t>      Một hôm, hoàng tử đi chơi xa. Chàng rẽ vào một quán ăn, không ngờ đầy là sào huyệt của bọn cướp. Chúng nhốt hoàng tử vào một phòng giam, đòi tiền chuộc. Hoàng tử bảo:</a:t>
            </a:r>
          </a:p>
          <a:p>
            <a:r>
              <a:rPr lang="en-US" sz="2500" dirty="0"/>
              <a:t>      </a:t>
            </a:r>
            <a:r>
              <a:rPr lang="vi-VN" sz="2500" dirty="0"/>
              <a:t>– Tôi là thợ dệt thảm rơm. Tôi sống một mình nên không ai đem tiền chuộc đến được đâu. Nhưng hôm qua, nhà vua vừa cho người đến đặt tôi làm một tấm thảm lớn. Nếu mang thảm đến đó bán thì sẽ được một món tiền to.</a:t>
            </a:r>
          </a:p>
          <a:p>
            <a:r>
              <a:rPr lang="en-US" sz="2500" dirty="0"/>
              <a:t>      </a:t>
            </a:r>
            <a:r>
              <a:rPr lang="vi-VN" sz="2500" dirty="0"/>
              <a:t>Thế là bọn cướp mang rơm cho chàng dệt, rồi đem thảm đến cung vua. Nhà vua đua tấm thảm cho vợ hoàng tử. Nàng chăm chú ngắm nhìn từng nét hoa văn trên thảm. Hoá ra, đó là một bức một thư, chỉ chỗ bọn cướp giam giữ hoàng tử. Nhà vua liền cho quân đến cứu chàng. Gặp lại vợ, hoàng tử cảm động cầm tay nàng, bảo:</a:t>
            </a:r>
          </a:p>
          <a:p>
            <a:r>
              <a:rPr lang="en-US" sz="2500" dirty="0"/>
              <a:t>      </a:t>
            </a:r>
            <a:r>
              <a:rPr lang="vi-VN" sz="2500" dirty="0"/>
              <a:t>– Cảm ơn nàng. Nhờ có nàng mà ta thoát chết.</a:t>
            </a:r>
          </a:p>
          <a:p>
            <a:r>
              <a:rPr lang="en-US" sz="2500" dirty="0"/>
              <a:t>                                                                                                             </a:t>
            </a:r>
            <a:r>
              <a:rPr lang="vi-VN" sz="2500" dirty="0"/>
              <a:t>Truyện dân gian Ba Tư</a:t>
            </a:r>
          </a:p>
        </p:txBody>
      </p:sp>
    </p:spTree>
    <p:extLst>
      <p:ext uri="{BB962C8B-B14F-4D97-AF65-F5344CB8AC3E}">
        <p14:creationId xmlns:p14="http://schemas.microsoft.com/office/powerpoint/2010/main" val="114246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417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0915" y="841829"/>
            <a:ext cx="9260114" cy="646331"/>
          </a:xfrm>
          <a:prstGeom prst="rect">
            <a:avLst/>
          </a:prstGeom>
          <a:noFill/>
        </p:spPr>
        <p:txBody>
          <a:bodyPr wrap="square" rtlCol="0">
            <a:spAutoFit/>
          </a:bodyPr>
          <a:lstStyle/>
          <a:p>
            <a:pPr algn="ctr"/>
            <a:r>
              <a:rPr lang="en-US" sz="3600">
                <a:solidFill>
                  <a:srgbClr val="C00000"/>
                </a:solidFill>
              </a:rPr>
              <a:t>Bài đọc gồm 5 đoạn:</a:t>
            </a:r>
          </a:p>
        </p:txBody>
      </p:sp>
      <p:sp>
        <p:nvSpPr>
          <p:cNvPr id="11" name="TextBox 10"/>
          <p:cNvSpPr txBox="1"/>
          <p:nvPr/>
        </p:nvSpPr>
        <p:spPr>
          <a:xfrm>
            <a:off x="1320800" y="1488160"/>
            <a:ext cx="8490857" cy="523220"/>
          </a:xfrm>
          <a:prstGeom prst="rect">
            <a:avLst/>
          </a:prstGeom>
          <a:noFill/>
        </p:spPr>
        <p:txBody>
          <a:bodyPr wrap="square" rtlCol="0">
            <a:spAutoFit/>
          </a:bodyPr>
          <a:lstStyle/>
          <a:p>
            <a:r>
              <a:rPr lang="en-US" sz="2800">
                <a:solidFill>
                  <a:srgbClr val="FF0000"/>
                </a:solidFill>
              </a:rPr>
              <a:t>Đoạn 1: Từ đầu đến “ … cử sứ giả đến tìm cô gái.”</a:t>
            </a:r>
          </a:p>
        </p:txBody>
      </p:sp>
      <p:sp>
        <p:nvSpPr>
          <p:cNvPr id="12" name="TextBox 11"/>
          <p:cNvSpPr txBox="1"/>
          <p:nvPr/>
        </p:nvSpPr>
        <p:spPr>
          <a:xfrm>
            <a:off x="1320800" y="2069288"/>
            <a:ext cx="8490857" cy="523220"/>
          </a:xfrm>
          <a:prstGeom prst="rect">
            <a:avLst/>
          </a:prstGeom>
          <a:noFill/>
        </p:spPr>
        <p:txBody>
          <a:bodyPr wrap="square" rtlCol="0">
            <a:spAutoFit/>
          </a:bodyPr>
          <a:lstStyle/>
          <a:p>
            <a:r>
              <a:rPr lang="en-US" sz="2800">
                <a:solidFill>
                  <a:srgbClr val="FF0000"/>
                </a:solidFill>
              </a:rPr>
              <a:t>Đoạn 2 : Từ  “ Cô gái … một nghề gì đó mới được!”</a:t>
            </a:r>
          </a:p>
        </p:txBody>
      </p:sp>
      <p:sp>
        <p:nvSpPr>
          <p:cNvPr id="13" name="TextBox 12"/>
          <p:cNvSpPr txBox="1"/>
          <p:nvPr/>
        </p:nvSpPr>
        <p:spPr>
          <a:xfrm>
            <a:off x="1320800" y="2676080"/>
            <a:ext cx="8490857" cy="523220"/>
          </a:xfrm>
          <a:prstGeom prst="rect">
            <a:avLst/>
          </a:prstGeom>
          <a:noFill/>
        </p:spPr>
        <p:txBody>
          <a:bodyPr wrap="square" rtlCol="0">
            <a:spAutoFit/>
          </a:bodyPr>
          <a:lstStyle/>
          <a:p>
            <a:r>
              <a:rPr lang="en-US" sz="2800">
                <a:solidFill>
                  <a:srgbClr val="FF0000"/>
                </a:solidFill>
              </a:rPr>
              <a:t>Đoạn 3 : Từ  “ Nghe sứ giả … trở thành vợ hoàng tử.”</a:t>
            </a:r>
          </a:p>
        </p:txBody>
      </p:sp>
      <p:sp>
        <p:nvSpPr>
          <p:cNvPr id="14" name="TextBox 13"/>
          <p:cNvSpPr txBox="1"/>
          <p:nvPr/>
        </p:nvSpPr>
        <p:spPr>
          <a:xfrm>
            <a:off x="1320800" y="3301164"/>
            <a:ext cx="8481559" cy="523220"/>
          </a:xfrm>
          <a:prstGeom prst="rect">
            <a:avLst/>
          </a:prstGeom>
          <a:noFill/>
        </p:spPr>
        <p:txBody>
          <a:bodyPr wrap="square" rtlCol="0">
            <a:spAutoFit/>
          </a:bodyPr>
          <a:lstStyle/>
          <a:p>
            <a:r>
              <a:rPr lang="en-US" sz="2800">
                <a:solidFill>
                  <a:srgbClr val="FF0000"/>
                </a:solidFill>
              </a:rPr>
              <a:t>Đoạn 4 : Từ  “ Một hôm … món tiền to.”</a:t>
            </a:r>
          </a:p>
        </p:txBody>
      </p:sp>
      <p:sp>
        <p:nvSpPr>
          <p:cNvPr id="15" name="TextBox 14"/>
          <p:cNvSpPr txBox="1"/>
          <p:nvPr/>
        </p:nvSpPr>
        <p:spPr>
          <a:xfrm>
            <a:off x="1320800" y="3882292"/>
            <a:ext cx="8481559" cy="523220"/>
          </a:xfrm>
          <a:prstGeom prst="rect">
            <a:avLst/>
          </a:prstGeom>
          <a:noFill/>
        </p:spPr>
        <p:txBody>
          <a:bodyPr wrap="square" rtlCol="0">
            <a:spAutoFit/>
          </a:bodyPr>
          <a:lstStyle/>
          <a:p>
            <a:r>
              <a:rPr lang="en-US" sz="2800">
                <a:solidFill>
                  <a:srgbClr val="FF0000"/>
                </a:solidFill>
              </a:rPr>
              <a:t>Đoạn 5 : Phần còn lại.</a:t>
            </a:r>
          </a:p>
        </p:txBody>
      </p:sp>
    </p:spTree>
    <p:extLst>
      <p:ext uri="{BB962C8B-B14F-4D97-AF65-F5344CB8AC3E}">
        <p14:creationId xmlns:p14="http://schemas.microsoft.com/office/powerpoint/2010/main" val="402276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khuyên</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Sứ giả</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a:solidFill>
                  <a:srgbClr val="0070C0"/>
                </a:solidFill>
              </a:rPr>
              <a:t>sào huyệt</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714</TotalTime>
  <Words>1232</Words>
  <Application>Microsoft Office PowerPoint</Application>
  <PresentationFormat>Widescreen</PresentationFormat>
  <Paragraphs>110</Paragraphs>
  <Slides>25</Slides>
  <Notes>3</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Arial</vt:lpstr>
      <vt:lpstr>Arial (Body)</vt:lpstr>
      <vt:lpstr>Calibri</vt:lpstr>
      <vt:lpstr>Calibri Light</vt:lpstr>
      <vt:lpstr>Times New Roman</vt:lpstr>
      <vt:lpstr>UTM Avo</vt:lpstr>
      <vt:lpstr>UTM Azuki</vt:lpstr>
      <vt:lpstr>UTM Bebas</vt:lpstr>
      <vt:lpstr>UTM Bienvenue</vt:lpstr>
      <vt:lpstr>UTM LinotypeZapfino KT</vt:lpstr>
      <vt:lpstr>UTM Ong Do Tre</vt:lpstr>
      <vt:lpstr>UTM Showcard</vt:lpstr>
      <vt:lpstr>1_Office Theme</vt:lpstr>
      <vt:lpstr>Custom Design</vt:lpstr>
      <vt:lpstr>PowerPoint Presentation</vt:lpstr>
      <vt:lpstr>PowerPoint Presentation</vt:lpstr>
      <vt:lpstr>Bài hát: Lớn lên em  làm gì ? (Sáng tác: Trần Hữu Pháp)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OANH</cp:lastModifiedBy>
  <cp:revision>121</cp:revision>
  <dcterms:created xsi:type="dcterms:W3CDTF">2023-03-05T01:12:00Z</dcterms:created>
  <dcterms:modified xsi:type="dcterms:W3CDTF">2025-11-22T14:49:38Z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