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6"/>
  </p:notesMasterIdLst>
  <p:sldIdLst>
    <p:sldId id="287" r:id="rId4"/>
    <p:sldId id="282" r:id="rId5"/>
    <p:sldId id="281" r:id="rId6"/>
    <p:sldId id="289" r:id="rId7"/>
    <p:sldId id="290" r:id="rId8"/>
    <p:sldId id="292" r:id="rId9"/>
    <p:sldId id="294" r:id="rId10"/>
    <p:sldId id="293" r:id="rId11"/>
    <p:sldId id="291" r:id="rId12"/>
    <p:sldId id="296" r:id="rId13"/>
    <p:sldId id="268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BẠN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D3E1A7-DE77-E936-16F7-0E761E19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39">
            <a:extLst>
              <a:ext uri="{FF2B5EF4-FFF2-40B4-BE49-F238E27FC236}">
                <a16:creationId xmlns:a16="http://schemas.microsoft.com/office/drawing/2014/main" id="{FDE25953-F6AF-E913-ABDC-4D36AEF0CA6B}"/>
              </a:ext>
            </a:extLst>
          </p:cNvPr>
          <p:cNvSpPr txBox="1"/>
          <p:nvPr/>
        </p:nvSpPr>
        <p:spPr>
          <a:xfrm flipH="1">
            <a:off x="3112154" y="1645514"/>
            <a:ext cx="6517204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noProof="0" dirty="0" err="1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Vận</a:t>
            </a:r>
            <a:r>
              <a:rPr lang="en-US" altLang="zh-CN" sz="5400" noProof="0" dirty="0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noProof="0" dirty="0" err="1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dụng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4894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287CA37-D981-5271-E1C5-C05330B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865496" cy="135049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40778B0-C735-572A-04F3-570AEC15F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35" t="37214" r="25096" b="33947"/>
          <a:stretch/>
        </p:blipFill>
        <p:spPr bwMode="auto">
          <a:xfrm>
            <a:off x="141851" y="1350498"/>
            <a:ext cx="11924712" cy="4881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êu đề 1">
            <a:extLst>
              <a:ext uri="{FF2B5EF4-FFF2-40B4-BE49-F238E27FC236}">
                <a16:creationId xmlns:a16="http://schemas.microsoft.com/office/drawing/2014/main" id="{A7C6BDBF-BBD1-FC89-2A3C-9CAEB330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158262"/>
            <a:ext cx="7460566" cy="706901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phiếu học tập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DCF2B6-FD37-29A2-21DD-2BFFFA7F9FD8}"/>
              </a:ext>
            </a:extLst>
          </p:cNvPr>
          <p:cNvSpPr txBox="1"/>
          <p:nvPr/>
        </p:nvSpPr>
        <p:spPr>
          <a:xfrm>
            <a:off x="1106657" y="4318166"/>
            <a:ext cx="4534487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 xuất chương trình.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1A2C3A-CCF4-060A-AE88-53B4A6DBCE87}"/>
              </a:ext>
            </a:extLst>
          </p:cNvPr>
          <p:cNvSpPr txBox="1"/>
          <p:nvPr/>
        </p:nvSpPr>
        <p:spPr>
          <a:xfrm>
            <a:off x="832339" y="5184336"/>
            <a:ext cx="5016305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 tín hiệu truyền thanh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6C6F48-F70E-B6BA-4148-8D735D3C5756}"/>
              </a:ext>
            </a:extLst>
          </p:cNvPr>
          <p:cNvSpPr txBox="1"/>
          <p:nvPr/>
        </p:nvSpPr>
        <p:spPr>
          <a:xfrm>
            <a:off x="6651673" y="4332346"/>
            <a:ext cx="4953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 tín hiệu truyền thanh.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7A89E4D-9D30-BE4D-214A-EAAFA0FD7ADF}"/>
              </a:ext>
            </a:extLst>
          </p:cNvPr>
          <p:cNvSpPr txBox="1"/>
          <p:nvPr/>
        </p:nvSpPr>
        <p:spPr>
          <a:xfrm>
            <a:off x="6651673" y="5282167"/>
            <a:ext cx="4096043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 âm thanh ra loa.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4250631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392488" y="982073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C«ng</a:t>
            </a:r>
            <a:r>
              <a:rPr lang="en-US" sz="4000" u="sng" dirty="0">
                <a:latin typeface=".VnAvant" panose="020B7200000000000000" pitchFamily="34" charset="0"/>
              </a:rPr>
              <a:t> </a:t>
            </a:r>
            <a:r>
              <a:rPr lang="en-US" sz="4000" u="sng" dirty="0" err="1">
                <a:latin typeface=".VnAvant" panose="020B7200000000000000" pitchFamily="34" charset="0"/>
              </a:rPr>
              <a:t>nghÖ</a:t>
            </a:r>
            <a:r>
              <a:rPr lang="en-US" sz="4000" u="sng" dirty="0">
                <a:latin typeface=".VnAvant" panose="020B7200000000000000" pitchFamily="34" charset="0"/>
              </a:rPr>
              <a:t>: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4507" y="2283031"/>
            <a:ext cx="103829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5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adio Waves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4757F82-41F7-C08F-F4E8-28DBA1ABB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253" y="1707317"/>
            <a:ext cx="8923652" cy="480199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 QUAN SÁT VIDEO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9025548" y="3441096"/>
            <a:ext cx="4127383" cy="275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76C456-2932-C4EC-457D-B0DBA767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B4FD93F-1E1C-6198-AC01-9787672C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39">
            <a:extLst>
              <a:ext uri="{FF2B5EF4-FFF2-40B4-BE49-F238E27FC236}">
                <a16:creationId xmlns:a16="http://schemas.microsoft.com/office/drawing/2014/main" id="{1CE58F98-B7F7-8E71-1AB5-EB39E3E5AC25}"/>
              </a:ext>
            </a:extLst>
          </p:cNvPr>
          <p:cNvSpPr txBox="1"/>
          <p:nvPr/>
        </p:nvSpPr>
        <p:spPr>
          <a:xfrm flipH="1">
            <a:off x="1874197" y="2405169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noProof="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noProof="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60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5BDFB2-90F7-7489-ADC3-7AEDB2C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96948"/>
            <a:ext cx="10972800" cy="1143000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thanh</a:t>
            </a:r>
            <a:endParaRPr lang="vi-VN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87E74EA-CB55-222D-7B68-A9E4D05F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352" y="6492875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D Boombox có Bluetooth | Máy nghe đĩa CD | ZS-RS60BT | Sony VN">
            <a:extLst>
              <a:ext uri="{FF2B5EF4-FFF2-40B4-BE49-F238E27FC236}">
                <a16:creationId xmlns:a16="http://schemas.microsoft.com/office/drawing/2014/main" id="{78BC4A0B-F4CC-6938-F5FB-48C0AAA0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5714" l="9471" r="89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11" y="1130289"/>
            <a:ext cx="34194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85E743D-4322-C223-54A3-8ABC5132F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4" b="95361" l="9653" r="934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4177" y="717123"/>
            <a:ext cx="2466975" cy="18478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AC06372-ED4A-0016-D1FA-169BB201B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00" l="6800" r="98400"/>
                    </a14:imgEffect>
                  </a14:imgLayer>
                </a14:imgProps>
              </a:ext>
            </a:extLst>
          </a:blip>
          <a:srcRect t="17917"/>
          <a:stretch/>
        </p:blipFill>
        <p:spPr>
          <a:xfrm>
            <a:off x="200129" y="4183895"/>
            <a:ext cx="2965101" cy="255738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DA1B8D1-7EB4-3FC9-DF7F-416B07EB7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7794" y="4386264"/>
            <a:ext cx="2124075" cy="21526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EEB686C-1DB4-4617-1F5F-7AB27866B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4049" y="3066757"/>
            <a:ext cx="2466975" cy="342611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20FE4B-88F5-EADB-17C7-4680923F0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8430" y="991833"/>
            <a:ext cx="2466975" cy="294391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1457F74-1A8B-365F-41A1-9830845235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653" r="89575"/>
                    </a14:imgEffect>
                  </a14:imgLayer>
                </a14:imgProps>
              </a:ext>
            </a:extLst>
          </a:blip>
          <a:srcRect l="16535" r="13900"/>
          <a:stretch/>
        </p:blipFill>
        <p:spPr>
          <a:xfrm>
            <a:off x="383010" y="1069145"/>
            <a:ext cx="2599341" cy="2943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3B154C7-743E-BAF3-4FA1-308B3AD193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4497" y="3383598"/>
            <a:ext cx="2749018" cy="3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EEEE5A-5B04-D93C-126D-52EE5F17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1AC25A0-D4FE-365E-7DF2-BBEDFC187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47E7B9A9-F8C1-46A9-0371-1DC3E453E762}"/>
              </a:ext>
            </a:extLst>
          </p:cNvPr>
          <p:cNvSpPr txBox="1"/>
          <p:nvPr/>
        </p:nvSpPr>
        <p:spPr>
          <a:xfrm flipH="1">
            <a:off x="3168425" y="3263299"/>
            <a:ext cx="6517204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noProof="0" dirty="0" err="1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Thảo</a:t>
            </a:r>
            <a:r>
              <a:rPr lang="en-US" altLang="zh-CN" sz="5400" noProof="0" dirty="0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noProof="0" dirty="0" err="1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luận</a:t>
            </a:r>
            <a:r>
              <a:rPr lang="en-US" altLang="zh-CN" sz="5400" noProof="0" dirty="0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noProof="0" dirty="0" err="1">
                <a:solidFill>
                  <a:srgbClr val="FF0000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nhóm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869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E431E063-CEB0-ECCA-6B7A-154FA0535AE4}"/>
              </a:ext>
            </a:extLst>
          </p:cNvPr>
          <p:cNvSpPr/>
          <p:nvPr/>
        </p:nvSpPr>
        <p:spPr>
          <a:xfrm>
            <a:off x="-34389" y="4352168"/>
            <a:ext cx="12192000" cy="2505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1BAFA26-EACD-ECC5-EF1D-6966198D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2811" y="6492875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992E34-C581-01DE-E777-03147D13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8" t="20441" r="25098" b="31854"/>
          <a:stretch/>
        </p:blipFill>
        <p:spPr bwMode="auto">
          <a:xfrm>
            <a:off x="0" y="-123092"/>
            <a:ext cx="9617613" cy="4363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51DD0C0-B0C1-F022-0E49-46CE54E51AA0}"/>
              </a:ext>
            </a:extLst>
          </p:cNvPr>
          <p:cNvGrpSpPr/>
          <p:nvPr/>
        </p:nvGrpSpPr>
        <p:grpSpPr>
          <a:xfrm>
            <a:off x="9617613" y="-196948"/>
            <a:ext cx="2686928" cy="2405576"/>
            <a:chOff x="9167447" y="0"/>
            <a:chExt cx="2686928" cy="2827606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60EEAFDC-2F6E-660F-20F5-C4723FB8E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520" l="48845" r="100000"/>
                      </a14:imgEffect>
                    </a14:imgLayer>
                  </a14:imgProps>
                </a:ext>
              </a:extLst>
            </a:blip>
            <a:srcRect l="50179" t="-975" r="-1537" b="67068"/>
            <a:stretch/>
          </p:blipFill>
          <p:spPr>
            <a:xfrm>
              <a:off x="9167447" y="0"/>
              <a:ext cx="2686928" cy="2827606"/>
            </a:xfrm>
            <a:prstGeom prst="rect">
              <a:avLst/>
            </a:prstGeom>
          </p:spPr>
        </p:pic>
        <p:sp>
          <p:nvSpPr>
            <p:cNvPr id="7" name="39">
              <a:extLst>
                <a:ext uri="{FF2B5EF4-FFF2-40B4-BE49-F238E27FC236}">
                  <a16:creationId xmlns:a16="http://schemas.microsoft.com/office/drawing/2014/main" id="{2CCF2DF5-30A3-E62D-E442-B4FF78A5D6C3}"/>
                </a:ext>
              </a:extLst>
            </p:cNvPr>
            <p:cNvSpPr txBox="1"/>
            <p:nvPr/>
          </p:nvSpPr>
          <p:spPr>
            <a:xfrm flipH="1">
              <a:off x="9547274" y="349782"/>
              <a:ext cx="1927274" cy="2034957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noProof="0" dirty="0" err="1">
                  <a:solidFill>
                    <a:srgbClr val="7030A0"/>
                  </a:solidFill>
                  <a:latin typeface="Montserrat ExtraBold" panose="00000900000000000000" pitchFamily="2" charset="0"/>
                  <a:ea typeface="微软雅黑"/>
                  <a:sym typeface="微软雅黑"/>
                </a:rPr>
                <a:t>Thảo</a:t>
              </a:r>
              <a:r>
                <a:rPr lang="en-US" altLang="zh-CN" sz="3600" noProof="0" dirty="0">
                  <a:solidFill>
                    <a:srgbClr val="7030A0"/>
                  </a:solidFill>
                  <a:latin typeface="Montserrat ExtraBold" panose="00000900000000000000" pitchFamily="2" charset="0"/>
                  <a:ea typeface="微软雅黑"/>
                  <a:sym typeface="微软雅黑"/>
                </a:rPr>
                <a:t> </a:t>
              </a:r>
              <a:r>
                <a:rPr lang="en-US" altLang="zh-CN" sz="3600" noProof="0" dirty="0" err="1">
                  <a:solidFill>
                    <a:srgbClr val="7030A0"/>
                  </a:solidFill>
                  <a:latin typeface="Montserrat ExtraBold" panose="00000900000000000000" pitchFamily="2" charset="0"/>
                  <a:ea typeface="微软雅黑"/>
                  <a:sym typeface="微软雅黑"/>
                </a:rPr>
                <a:t>luận</a:t>
              </a:r>
              <a:r>
                <a:rPr lang="en-US" altLang="zh-CN" sz="3600" noProof="0" dirty="0">
                  <a:solidFill>
                    <a:srgbClr val="7030A0"/>
                  </a:solidFill>
                  <a:latin typeface="Montserrat ExtraBold" panose="00000900000000000000" pitchFamily="2" charset="0"/>
                  <a:ea typeface="微软雅黑"/>
                  <a:sym typeface="微软雅黑"/>
                </a:rPr>
                <a:t> </a:t>
              </a:r>
              <a:r>
                <a:rPr lang="en-US" altLang="zh-CN" sz="3600" noProof="0" dirty="0" err="1">
                  <a:solidFill>
                    <a:srgbClr val="7030A0"/>
                  </a:solidFill>
                  <a:latin typeface="Montserrat ExtraBold" panose="00000900000000000000" pitchFamily="2" charset="0"/>
                  <a:ea typeface="微软雅黑"/>
                  <a:sym typeface="微软雅黑"/>
                </a:rPr>
                <a:t>nhóm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sym typeface="微软雅黑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90B1731-7996-7660-3395-439186650C4A}"/>
              </a:ext>
            </a:extLst>
          </p:cNvPr>
          <p:cNvGrpSpPr/>
          <p:nvPr/>
        </p:nvGrpSpPr>
        <p:grpSpPr>
          <a:xfrm>
            <a:off x="400144" y="4449543"/>
            <a:ext cx="7567638" cy="723744"/>
            <a:chOff x="-3602895" y="3541572"/>
            <a:chExt cx="7567638" cy="72374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485BBBC0-0979-4C86-BC0B-299159665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7" b="96000" l="9778" r="89778">
                          <a14:foregroundMark x1="40000" y1="69778" x2="70222" y2="83111"/>
                          <a14:foregroundMark x1="44000" y1="63556" x2="36889" y2="81778"/>
                          <a14:foregroundMark x1="57778" y1="65333" x2="72444" y2="80889"/>
                          <a14:foregroundMark x1="58667" y1="65333" x2="57333" y2="57333"/>
                          <a14:foregroundMark x1="41333" y1="60000" x2="59111" y2="63556"/>
                          <a14:foregroundMark x1="42222" y1="60889" x2="36889" y2="70667"/>
                          <a14:foregroundMark x1="59111" y1="62222" x2="66222" y2="69333"/>
                        </a14:backgroundRemoval>
                      </a14:imgEffect>
                    </a14:imgLayer>
                  </a14:imgProps>
                </a:ext>
              </a:extLst>
            </a:blip>
            <a:srcRect l="18970" r="23266"/>
            <a:stretch/>
          </p:blipFill>
          <p:spPr>
            <a:xfrm>
              <a:off x="-3602895" y="3559749"/>
              <a:ext cx="519724" cy="705567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73D369D-7469-C16D-2209-3A7158DD14B8}"/>
                </a:ext>
              </a:extLst>
            </p:cNvPr>
            <p:cNvSpPr txBox="1"/>
            <p:nvPr/>
          </p:nvSpPr>
          <p:spPr>
            <a:xfrm>
              <a:off x="-3083171" y="3541572"/>
              <a:ext cx="7047914" cy="6317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em máy thu thanh dùng để làm gì?</a:t>
              </a:r>
              <a:endPara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07EC0360-AEC0-6523-1BBA-7C9DFD2AA50A}"/>
              </a:ext>
            </a:extLst>
          </p:cNvPr>
          <p:cNvGrpSpPr/>
          <p:nvPr/>
        </p:nvGrpSpPr>
        <p:grpSpPr>
          <a:xfrm>
            <a:off x="400144" y="5610295"/>
            <a:ext cx="6815796" cy="961038"/>
            <a:chOff x="449385" y="5071396"/>
            <a:chExt cx="6815796" cy="96103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0B30185-50BA-2D25-53C1-ACA2B7F36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0000" l="9778" r="89778">
                          <a14:foregroundMark x1="30667" y1="19111" x2="19556" y2="39111"/>
                          <a14:foregroundMark x1="70667" y1="20889" x2="66667" y2="34222"/>
                        </a14:backgroundRemoval>
                      </a14:imgEffect>
                    </a14:imgLayer>
                  </a14:imgProps>
                </a:ext>
              </a:extLst>
            </a:blip>
            <a:srcRect l="14228" t="7383" r="20057" b="13934"/>
            <a:stretch/>
          </p:blipFill>
          <p:spPr>
            <a:xfrm>
              <a:off x="449385" y="5071396"/>
              <a:ext cx="802640" cy="961038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BD9662A2-3033-7930-5E5C-2DD534275C61}"/>
                </a:ext>
              </a:extLst>
            </p:cNvPr>
            <p:cNvSpPr txBox="1"/>
            <p:nvPr/>
          </p:nvSpPr>
          <p:spPr>
            <a:xfrm>
              <a:off x="1110567" y="5259527"/>
              <a:ext cx="61546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Đài phát thanh dùng để làm gì?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94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49CBB14-4B00-A647-5E45-7817A428F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86"/>
            <a:ext cx="12192000" cy="6875585"/>
          </a:xfrm>
          <a:prstGeom prst="rect">
            <a:avLst/>
          </a:prstGeom>
        </p:spPr>
      </p:pic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B1D4A47-AF39-596A-E0E2-3C9C8BB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4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40F4B93-510A-AA6D-AF2D-94C7EFB0967C}"/>
              </a:ext>
            </a:extLst>
          </p:cNvPr>
          <p:cNvGrpSpPr/>
          <p:nvPr/>
        </p:nvGrpSpPr>
        <p:grpSpPr>
          <a:xfrm>
            <a:off x="878445" y="196941"/>
            <a:ext cx="7567638" cy="723744"/>
            <a:chOff x="-3602895" y="3541572"/>
            <a:chExt cx="7567638" cy="723744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7616F0-2CFA-8CD9-720C-2EF819414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7" b="96000" l="9778" r="89778">
                          <a14:foregroundMark x1="40000" y1="69778" x2="70222" y2="83111"/>
                          <a14:foregroundMark x1="44000" y1="63556" x2="36889" y2="81778"/>
                          <a14:foregroundMark x1="57778" y1="65333" x2="72444" y2="80889"/>
                          <a14:foregroundMark x1="58667" y1="65333" x2="57333" y2="57333"/>
                          <a14:foregroundMark x1="41333" y1="60000" x2="59111" y2="63556"/>
                          <a14:foregroundMark x1="42222" y1="60889" x2="36889" y2="70667"/>
                          <a14:foregroundMark x1="59111" y1="62222" x2="66222" y2="69333"/>
                        </a14:backgroundRemoval>
                      </a14:imgEffect>
                    </a14:imgLayer>
                  </a14:imgProps>
                </a:ext>
              </a:extLst>
            </a:blip>
            <a:srcRect l="18970" r="23266"/>
            <a:stretch/>
          </p:blipFill>
          <p:spPr>
            <a:xfrm>
              <a:off x="-3602895" y="3559749"/>
              <a:ext cx="519724" cy="705567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597545B6-C947-6FD7-C8F0-10DA6413475F}"/>
                </a:ext>
              </a:extLst>
            </p:cNvPr>
            <p:cNvSpPr txBox="1"/>
            <p:nvPr/>
          </p:nvSpPr>
          <p:spPr>
            <a:xfrm>
              <a:off x="-3083171" y="3541572"/>
              <a:ext cx="7047914" cy="6317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em máy thu thanh dùng để làm gì?</a:t>
              </a:r>
              <a:endPara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BFE94E9-9743-E6A1-6D36-A97A0CB8D219}"/>
              </a:ext>
            </a:extLst>
          </p:cNvPr>
          <p:cNvSpPr txBox="1"/>
          <p:nvPr/>
        </p:nvSpPr>
        <p:spPr>
          <a:xfrm>
            <a:off x="928857" y="905851"/>
            <a:ext cx="10334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Thu nhận các tín hiệu truyền thanh qua ăng ten và phát âm thanh ra loa.</a:t>
            </a:r>
            <a:endParaRPr lang="vi-VN" sz="3200" dirty="0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4B00AE6-39B8-4587-C89D-CB30553B0FDA}"/>
              </a:ext>
            </a:extLst>
          </p:cNvPr>
          <p:cNvGrpSpPr/>
          <p:nvPr/>
        </p:nvGrpSpPr>
        <p:grpSpPr>
          <a:xfrm>
            <a:off x="1536497" y="1983069"/>
            <a:ext cx="6815796" cy="961038"/>
            <a:chOff x="449385" y="5071396"/>
            <a:chExt cx="6815796" cy="961038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2E22F6C7-38BF-9024-0CC6-BDDA0D3B9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0000" l="9778" r="89778">
                          <a14:foregroundMark x1="30667" y1="19111" x2="19556" y2="39111"/>
                          <a14:foregroundMark x1="70667" y1="20889" x2="66667" y2="34222"/>
                        </a14:backgroundRemoval>
                      </a14:imgEffect>
                    </a14:imgLayer>
                  </a14:imgProps>
                </a:ext>
              </a:extLst>
            </a:blip>
            <a:srcRect l="14228" t="7383" r="20057" b="13934"/>
            <a:stretch/>
          </p:blipFill>
          <p:spPr>
            <a:xfrm>
              <a:off x="449385" y="5071396"/>
              <a:ext cx="802640" cy="9610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B6684D85-FC27-3041-3375-04F3E3D3D6BF}"/>
                </a:ext>
              </a:extLst>
            </p:cNvPr>
            <p:cNvSpPr txBox="1"/>
            <p:nvPr/>
          </p:nvSpPr>
          <p:spPr>
            <a:xfrm>
              <a:off x="1110567" y="5259527"/>
              <a:ext cx="61546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Đài phát thanh dùng để làm gì?</a:t>
              </a:r>
              <a:endParaRPr lang="vi-VN" sz="3200" dirty="0"/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355387A-8B75-60D5-9123-493B0DCF6552}"/>
              </a:ext>
            </a:extLst>
          </p:cNvPr>
          <p:cNvSpPr txBox="1"/>
          <p:nvPr/>
        </p:nvSpPr>
        <p:spPr>
          <a:xfrm>
            <a:off x="1668977" y="2909502"/>
            <a:ext cx="9594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Sản xuất các chương trình và phát tín hiệu truyền thanh qua ăng ten.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324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156</Words>
  <Application>Microsoft Office PowerPoint</Application>
  <PresentationFormat>Màn hình rộng</PresentationFormat>
  <Paragraphs>30</Paragraphs>
  <Slides>12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5" baseType="lpstr">
      <vt:lpstr>Microsoft YaHei</vt:lpstr>
      <vt:lpstr>.VnAvant</vt:lpstr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Thực hành chỉ máy thu thanh và đài phát thanh</vt:lpstr>
      <vt:lpstr>Bản trình bày PowerPoint</vt:lpstr>
      <vt:lpstr>Bản trình bày PowerPoint</vt:lpstr>
      <vt:lpstr>Bản trình bày PowerPoint</vt:lpstr>
      <vt:lpstr>Bản trình bày PowerPoint</vt:lpstr>
      <vt:lpstr>Điền phiếu học tập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Phượng</cp:lastModifiedBy>
  <cp:revision>20</cp:revision>
  <dcterms:created xsi:type="dcterms:W3CDTF">2021-05-22T03:38:00Z</dcterms:created>
  <dcterms:modified xsi:type="dcterms:W3CDTF">2022-08-05T01:48:06Z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