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65" r:id="rId3"/>
    <p:sldId id="275" r:id="rId4"/>
    <p:sldId id="272" r:id="rId5"/>
    <p:sldId id="277" r:id="rId6"/>
    <p:sldId id="278" r:id="rId7"/>
    <p:sldId id="256" r:id="rId8"/>
    <p:sldId id="269" r:id="rId9"/>
    <p:sldId id="262" r:id="rId10"/>
    <p:sldId id="270" r:id="rId11"/>
    <p:sldId id="279" r:id="rId12"/>
    <p:sldId id="257" r:id="rId13"/>
    <p:sldId id="258" r:id="rId14"/>
    <p:sldId id="259" r:id="rId15"/>
    <p:sldId id="260" r:id="rId16"/>
    <p:sldId id="261" r:id="rId17"/>
    <p:sldId id="274" r:id="rId18"/>
    <p:sldId id="276" r:id="rId19"/>
    <p:sldId id="273" r:id="rId20"/>
    <p:sldId id="263" r:id="rId21"/>
    <p:sldId id="267" r:id="rId22"/>
    <p:sldId id="264" r:id="rId23"/>
    <p:sldId id="28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EA738"/>
    <a:srgbClr val="FDD7C0"/>
    <a:srgbClr val="FEAEA5"/>
    <a:srgbClr val="F357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95AC-79A4-4B45-A89E-85813B827239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DA5EB-2450-4209-8666-1252D95E5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63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95AC-79A4-4B45-A89E-85813B827239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DA5EB-2450-4209-8666-1252D95E5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64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95AC-79A4-4B45-A89E-85813B827239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DA5EB-2450-4209-8666-1252D95E5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56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95AC-79A4-4B45-A89E-85813B827239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DA5EB-2450-4209-8666-1252D95E5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73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95AC-79A4-4B45-A89E-85813B827239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DA5EB-2450-4209-8666-1252D95E5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36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95AC-79A4-4B45-A89E-85813B827239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DA5EB-2450-4209-8666-1252D95E5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99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95AC-79A4-4B45-A89E-85813B827239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DA5EB-2450-4209-8666-1252D95E5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551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95AC-79A4-4B45-A89E-85813B827239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DA5EB-2450-4209-8666-1252D95E5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74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95AC-79A4-4B45-A89E-85813B827239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DA5EB-2450-4209-8666-1252D95E5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48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95AC-79A4-4B45-A89E-85813B827239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DA5EB-2450-4209-8666-1252D95E5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78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95AC-79A4-4B45-A89E-85813B827239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DA5EB-2450-4209-8666-1252D95E5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146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195AC-79A4-4B45-A89E-85813B827239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DA5EB-2450-4209-8666-1252D95E5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96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" Type="http://schemas.openxmlformats.org/officeDocument/2006/relationships/image" Target="../media/image17.svg"/><Relationship Id="rId21" Type="http://schemas.openxmlformats.org/officeDocument/2006/relationships/image" Target="../media/image35.svg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17" Type="http://schemas.openxmlformats.org/officeDocument/2006/relationships/image" Target="../media/image31.svg"/><Relationship Id="rId25" Type="http://schemas.openxmlformats.org/officeDocument/2006/relationships/image" Target="../media/image39.sv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24" Type="http://schemas.openxmlformats.org/officeDocument/2006/relationships/image" Target="../media/image38.png"/><Relationship Id="rId5" Type="http://schemas.openxmlformats.org/officeDocument/2006/relationships/image" Target="../media/image19.svg"/><Relationship Id="rId15" Type="http://schemas.openxmlformats.org/officeDocument/2006/relationships/image" Target="../media/image29.svg"/><Relationship Id="rId23" Type="http://schemas.openxmlformats.org/officeDocument/2006/relationships/image" Target="../media/image37.svg"/><Relationship Id="rId28" Type="http://schemas.openxmlformats.org/officeDocument/2006/relationships/image" Target="../media/image42.png"/><Relationship Id="rId10" Type="http://schemas.openxmlformats.org/officeDocument/2006/relationships/image" Target="../media/image24.png"/><Relationship Id="rId19" Type="http://schemas.openxmlformats.org/officeDocument/2006/relationships/image" Target="../media/image33.svg"/><Relationship Id="rId4" Type="http://schemas.openxmlformats.org/officeDocument/2006/relationships/image" Target="../media/image18.png"/><Relationship Id="rId9" Type="http://schemas.openxmlformats.org/officeDocument/2006/relationships/image" Target="../media/image23.sv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4237490" y="-7048332"/>
            <a:ext cx="3717021" cy="1351643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438400" y="2456250"/>
            <a:ext cx="9169063" cy="1667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39"/>
              </a:lnSpc>
            </a:pPr>
            <a:r>
              <a:rPr lang="en-US" sz="4500" b="1" dirty="0">
                <a:solidFill>
                  <a:srgbClr val="FF91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127740" y="-394155"/>
            <a:ext cx="3343371" cy="2844905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2400" y="3259419"/>
            <a:ext cx="2540000" cy="3591259"/>
          </a:xfrm>
          <a:prstGeom prst="rect">
            <a:avLst/>
          </a:prstGeom>
        </p:spPr>
      </p:pic>
      <p:grpSp>
        <p:nvGrpSpPr>
          <p:cNvPr id="8" name="Group 2"/>
          <p:cNvGrpSpPr/>
          <p:nvPr/>
        </p:nvGrpSpPr>
        <p:grpSpPr>
          <a:xfrm>
            <a:off x="4555740" y="4813796"/>
            <a:ext cx="4572000" cy="712970"/>
            <a:chOff x="0" y="0"/>
            <a:chExt cx="15434913" cy="2503857"/>
          </a:xfrm>
        </p:grpSpPr>
        <p:sp>
          <p:nvSpPr>
            <p:cNvPr id="9" name="Freeform 3"/>
            <p:cNvSpPr/>
            <p:nvPr/>
          </p:nvSpPr>
          <p:spPr>
            <a:xfrm>
              <a:off x="31750" y="31750"/>
              <a:ext cx="15371412" cy="2440357"/>
            </a:xfrm>
            <a:custGeom>
              <a:avLst/>
              <a:gdLst/>
              <a:ahLst/>
              <a:cxnLst/>
              <a:rect l="l" t="t" r="r" b="b"/>
              <a:pathLst>
                <a:path w="15371412" h="2440357">
                  <a:moveTo>
                    <a:pt x="15278703" y="2440357"/>
                  </a:moveTo>
                  <a:lnTo>
                    <a:pt x="92710" y="2440357"/>
                  </a:lnTo>
                  <a:cubicBezTo>
                    <a:pt x="41910" y="2440357"/>
                    <a:pt x="0" y="2398447"/>
                    <a:pt x="0" y="2347647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5277433" y="0"/>
                  </a:lnTo>
                  <a:cubicBezTo>
                    <a:pt x="15328233" y="0"/>
                    <a:pt x="15370142" y="41910"/>
                    <a:pt x="15370142" y="92710"/>
                  </a:cubicBezTo>
                  <a:lnTo>
                    <a:pt x="15370142" y="2346377"/>
                  </a:lnTo>
                  <a:cubicBezTo>
                    <a:pt x="15371412" y="2398447"/>
                    <a:pt x="15329503" y="2440357"/>
                    <a:pt x="15278703" y="244035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4"/>
            <p:cNvSpPr/>
            <p:nvPr/>
          </p:nvSpPr>
          <p:spPr>
            <a:xfrm>
              <a:off x="0" y="0"/>
              <a:ext cx="15434912" cy="2503857"/>
            </a:xfrm>
            <a:custGeom>
              <a:avLst/>
              <a:gdLst/>
              <a:ahLst/>
              <a:cxnLst/>
              <a:rect l="l" t="t" r="r" b="b"/>
              <a:pathLst>
                <a:path w="15434912" h="2503857">
                  <a:moveTo>
                    <a:pt x="15310453" y="59690"/>
                  </a:moveTo>
                  <a:cubicBezTo>
                    <a:pt x="15346012" y="59690"/>
                    <a:pt x="15375223" y="88900"/>
                    <a:pt x="15375223" y="124460"/>
                  </a:cubicBezTo>
                  <a:lnTo>
                    <a:pt x="15375223" y="2379397"/>
                  </a:lnTo>
                  <a:cubicBezTo>
                    <a:pt x="15375223" y="2414957"/>
                    <a:pt x="15346012" y="2444167"/>
                    <a:pt x="15310453" y="2444167"/>
                  </a:cubicBezTo>
                  <a:lnTo>
                    <a:pt x="124460" y="2444167"/>
                  </a:lnTo>
                  <a:cubicBezTo>
                    <a:pt x="88900" y="2444167"/>
                    <a:pt x="59690" y="2414957"/>
                    <a:pt x="59690" y="237939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5310453" y="59690"/>
                  </a:lnTo>
                  <a:moveTo>
                    <a:pt x="1531045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379397"/>
                  </a:lnTo>
                  <a:cubicBezTo>
                    <a:pt x="0" y="2447977"/>
                    <a:pt x="55880" y="2503857"/>
                    <a:pt x="124460" y="2503857"/>
                  </a:cubicBezTo>
                  <a:lnTo>
                    <a:pt x="15310453" y="2503857"/>
                  </a:lnTo>
                  <a:cubicBezTo>
                    <a:pt x="15379033" y="2503857"/>
                    <a:pt x="15434912" y="2447977"/>
                    <a:pt x="15434912" y="2379397"/>
                  </a:cubicBezTo>
                  <a:lnTo>
                    <a:pt x="15434912" y="124460"/>
                  </a:lnTo>
                  <a:cubicBezTo>
                    <a:pt x="15434912" y="55880"/>
                    <a:pt x="15379033" y="0"/>
                    <a:pt x="1531045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1" name="Rectangle 10"/>
          <p:cNvSpPr/>
          <p:nvPr/>
        </p:nvSpPr>
        <p:spPr>
          <a:xfrm>
            <a:off x="4775200" y="4954837"/>
            <a:ext cx="1781684" cy="430887"/>
          </a:xfrm>
          <a:prstGeom prst="rect">
            <a:avLst/>
          </a:prstGeom>
        </p:spPr>
        <p:txBody>
          <a:bodyPr wrap="none" lIns="60954" tIns="30477" rIns="60954" bIns="30477">
            <a:spAutoFit/>
          </a:bodyPr>
          <a:lstStyle/>
          <a:p>
            <a:r>
              <a:rPr lang="en-US" sz="2400" b="1" dirty="0" err="1">
                <a:latin typeface="Arial" pitchFamily="34" charset="0"/>
                <a:cs typeface="Arial" pitchFamily="34" charset="0"/>
              </a:rPr>
              <a:t>Giáo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: </a:t>
            </a:r>
            <a:r>
              <a:rPr lang="vi-VN" sz="2400" b="1" dirty="0"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26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r="-11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002090"/>
            <a:ext cx="389313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đẹp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6151418" y="228600"/>
            <a:ext cx="56388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Arial" pitchFamily="34" charset="0"/>
                <a:cs typeface="Arial" pitchFamily="34" charset="0"/>
              </a:rPr>
              <a:t>Chúng em là cái nụ</a:t>
            </a:r>
            <a:br>
              <a:rPr lang="vi-VN" sz="2800" dirty="0">
                <a:latin typeface="Arial" pitchFamily="34" charset="0"/>
                <a:cs typeface="Arial" pitchFamily="34" charset="0"/>
              </a:rPr>
            </a:br>
            <a:r>
              <a:rPr lang="vi-VN" sz="2800" dirty="0">
                <a:latin typeface="Arial" pitchFamily="34" charset="0"/>
                <a:cs typeface="Arial" pitchFamily="34" charset="0"/>
              </a:rPr>
              <a:t>Thời gian là lời ca</a:t>
            </a:r>
            <a:br>
              <a:rPr lang="vi-VN" sz="2800" dirty="0">
                <a:latin typeface="Arial" pitchFamily="34" charset="0"/>
                <a:cs typeface="Arial" pitchFamily="34" charset="0"/>
              </a:rPr>
            </a:br>
            <a:r>
              <a:rPr lang="vi-VN" sz="2800" dirty="0">
                <a:latin typeface="Arial" pitchFamily="34" charset="0"/>
                <a:cs typeface="Arial" pitchFamily="34" charset="0"/>
              </a:rPr>
              <a:t>Nắng mưa tưới tắm nụ</a:t>
            </a:r>
            <a:br>
              <a:rPr lang="vi-VN" sz="2800" dirty="0">
                <a:latin typeface="Arial" pitchFamily="34" charset="0"/>
                <a:cs typeface="Arial" pitchFamily="34" charset="0"/>
              </a:rPr>
            </a:br>
            <a:r>
              <a:rPr lang="vi-VN" sz="2800" dirty="0">
                <a:latin typeface="Arial" pitchFamily="34" charset="0"/>
                <a:cs typeface="Arial" pitchFamily="34" charset="0"/>
              </a:rPr>
              <a:t>Nở xòe thành bông hoa.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endParaRPr lang="vi-VN" sz="2800" dirty="0">
              <a:latin typeface="Arial" pitchFamily="34" charset="0"/>
              <a:cs typeface="Arial" pitchFamily="34" charset="0"/>
            </a:endParaRPr>
          </a:p>
          <a:p>
            <a:r>
              <a:rPr lang="vi-VN" sz="2800" dirty="0">
                <a:latin typeface="Arial" pitchFamily="34" charset="0"/>
                <a:cs typeface="Arial" pitchFamily="34" charset="0"/>
              </a:rPr>
              <a:t>Chúng em là bông hoa</a:t>
            </a:r>
            <a:br>
              <a:rPr lang="vi-VN" sz="2800" dirty="0">
                <a:latin typeface="Arial" pitchFamily="34" charset="0"/>
                <a:cs typeface="Arial" pitchFamily="34" charset="0"/>
              </a:rPr>
            </a:br>
            <a:r>
              <a:rPr lang="vi-VN" sz="2800" dirty="0">
                <a:latin typeface="Arial" pitchFamily="34" charset="0"/>
                <a:cs typeface="Arial" pitchFamily="34" charset="0"/>
              </a:rPr>
              <a:t>Thời gian là tiếng hát</a:t>
            </a:r>
            <a:br>
              <a:rPr lang="vi-VN" sz="2800" dirty="0">
                <a:latin typeface="Arial" pitchFamily="34" charset="0"/>
                <a:cs typeface="Arial" pitchFamily="34" charset="0"/>
              </a:rPr>
            </a:br>
            <a:r>
              <a:rPr lang="vi-VN" sz="2800" dirty="0">
                <a:latin typeface="Arial" pitchFamily="34" charset="0"/>
                <a:cs typeface="Arial" pitchFamily="34" charset="0"/>
              </a:rPr>
              <a:t>Đất trời nuôi dưỡng hoa</a:t>
            </a:r>
            <a:br>
              <a:rPr lang="vi-VN" sz="2800" dirty="0">
                <a:latin typeface="Arial" pitchFamily="34" charset="0"/>
                <a:cs typeface="Arial" pitchFamily="34" charset="0"/>
              </a:rPr>
            </a:br>
            <a:r>
              <a:rPr lang="vi-VN" sz="2800" dirty="0">
                <a:latin typeface="Arial" pitchFamily="34" charset="0"/>
                <a:cs typeface="Arial" pitchFamily="34" charset="0"/>
              </a:rPr>
              <a:t>Thành hoa thơm ngọt mật.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endParaRPr lang="vi-VN" sz="2800" dirty="0">
              <a:latin typeface="Arial" pitchFamily="34" charset="0"/>
              <a:cs typeface="Arial" pitchFamily="34" charset="0"/>
            </a:endParaRPr>
          </a:p>
          <a:p>
            <a:r>
              <a:rPr lang="vi-VN" sz="2800" dirty="0">
                <a:latin typeface="Arial" pitchFamily="34" charset="0"/>
                <a:cs typeface="Arial" pitchFamily="34" charset="0"/>
              </a:rPr>
              <a:t>Chúng em là yêu thương</a:t>
            </a:r>
            <a:br>
              <a:rPr lang="vi-VN" sz="2800" dirty="0">
                <a:latin typeface="Arial" pitchFamily="34" charset="0"/>
                <a:cs typeface="Arial" pitchFamily="34" charset="0"/>
              </a:rPr>
            </a:br>
            <a:r>
              <a:rPr lang="vi-VN" sz="2800" dirty="0">
                <a:latin typeface="Arial" pitchFamily="34" charset="0"/>
                <a:cs typeface="Arial" pitchFamily="34" charset="0"/>
              </a:rPr>
              <a:t>Vô tư và chân thật</a:t>
            </a:r>
            <a:br>
              <a:rPr lang="vi-VN" sz="2800" dirty="0">
                <a:latin typeface="Arial" pitchFamily="34" charset="0"/>
                <a:cs typeface="Arial" pitchFamily="34" charset="0"/>
              </a:rPr>
            </a:br>
            <a:r>
              <a:rPr lang="vi-VN" sz="2800" dirty="0">
                <a:latin typeface="Arial" pitchFamily="34" charset="0"/>
                <a:cs typeface="Arial" pitchFamily="34" charset="0"/>
              </a:rPr>
              <a:t>Ở trên Trái Đất này</a:t>
            </a:r>
            <a:br>
              <a:rPr lang="vi-VN" sz="2800" dirty="0">
                <a:latin typeface="Arial" pitchFamily="34" charset="0"/>
                <a:cs typeface="Arial" pitchFamily="34" charset="0"/>
              </a:rPr>
            </a:br>
            <a:r>
              <a:rPr lang="vi-VN" sz="2800" dirty="0">
                <a:latin typeface="Arial" pitchFamily="34" charset="0"/>
                <a:cs typeface="Arial" pitchFamily="34" charset="0"/>
              </a:rPr>
              <a:t>Chúng em là đẹp nhất.</a:t>
            </a:r>
          </a:p>
          <a:p>
            <a:pPr algn="r"/>
            <a:r>
              <a:rPr lang="vi-VN" sz="2800" i="1" dirty="0">
                <a:latin typeface="Arial" pitchFamily="34" charset="0"/>
                <a:cs typeface="Arial" pitchFamily="34" charset="0"/>
              </a:rPr>
              <a:t>Phạm Đông Hưng</a:t>
            </a:r>
            <a:endParaRPr lang="vi-VN" sz="2800" dirty="0">
              <a:latin typeface="Arial" pitchFamily="34" charset="0"/>
              <a:cs typeface="Arial" pitchFamily="34" charset="0"/>
            </a:endParaRP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86" b="99123" l="5641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0" y="3352800"/>
            <a:ext cx="3714750" cy="3257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00" b="96667" l="9843" r="8976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12968" y="1295400"/>
            <a:ext cx="2419350" cy="285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598" b="99310" l="5696" r="9557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000" y="1928812"/>
            <a:ext cx="2171700" cy="4143375"/>
          </a:xfrm>
          <a:prstGeom prst="rect">
            <a:avLst/>
          </a:prstGeom>
        </p:spPr>
      </p:pic>
      <p:sp>
        <p:nvSpPr>
          <p:cNvPr id="9" name="Flowchart: Terminator 8"/>
          <p:cNvSpPr/>
          <p:nvPr/>
        </p:nvSpPr>
        <p:spPr>
          <a:xfrm>
            <a:off x="457200" y="38100"/>
            <a:ext cx="2514600" cy="963990"/>
          </a:xfrm>
          <a:prstGeom prst="flowChartTerminator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ĐỌC TOÀN BÀI</a:t>
            </a:r>
          </a:p>
        </p:txBody>
      </p:sp>
    </p:spTree>
    <p:extLst>
      <p:ext uri="{BB962C8B-B14F-4D97-AF65-F5344CB8AC3E}">
        <p14:creationId xmlns:p14="http://schemas.microsoft.com/office/powerpoint/2010/main" val="394283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1731579"/>
            <a:ext cx="58674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CÂU HỎI VÀ BÀI TẬP</a:t>
            </a:r>
            <a:endParaRPr lang="en-US" sz="60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03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0000" r="-1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97200" y="0"/>
            <a:ext cx="6858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latin typeface="Arial" pitchFamily="34" charset="0"/>
                <a:cs typeface="Arial" pitchFamily="34" charset="0"/>
              </a:rPr>
              <a:t>1.</a:t>
            </a:r>
            <a:r>
              <a:rPr lang="vi-VN" sz="3200" dirty="0">
                <a:latin typeface="Arial" pitchFamily="34" charset="0"/>
                <a:cs typeface="Arial" pitchFamily="34" charset="0"/>
              </a:rPr>
              <a:t> Đánh dấu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</a:t>
            </a:r>
            <a:r>
              <a:rPr lang="vi-VN" sz="3200" dirty="0">
                <a:latin typeface="Arial" pitchFamily="34" charset="0"/>
                <a:cs typeface="Arial" pitchFamily="34" charset="0"/>
              </a:rPr>
              <a:t> vào ô trống trước ý đúng: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latin typeface="Arial" pitchFamily="34" charset="0"/>
                <a:cs typeface="Arial" pitchFamily="34" charset="0"/>
              </a:rPr>
              <a:t>a.Trong khổ thơ 1, trẻ em được so sánh với những gì?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	</a:t>
            </a:r>
            <a:r>
              <a:rPr lang="vi-VN" sz="3200" dirty="0">
                <a:latin typeface="Arial" pitchFamily="34" charset="0"/>
                <a:cs typeface="Arial" pitchFamily="34" charset="0"/>
              </a:rPr>
              <a:t>Những nụ hoa, bông hoa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	</a:t>
            </a:r>
            <a:r>
              <a:rPr lang="vi-VN" sz="3200" dirty="0">
                <a:latin typeface="Arial" pitchFamily="34" charset="0"/>
                <a:cs typeface="Arial" pitchFamily="34" charset="0"/>
              </a:rPr>
              <a:t>Những lời ca, tiếng hát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	</a:t>
            </a:r>
            <a:r>
              <a:rPr lang="vi-VN" sz="3200" dirty="0">
                <a:latin typeface="Arial" pitchFamily="34" charset="0"/>
                <a:cs typeface="Arial" pitchFamily="34" charset="0"/>
              </a:rPr>
              <a:t>Thời gian và nắng mưa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78188" y="3269515"/>
            <a:ext cx="529128" cy="6096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478188" y="4325007"/>
            <a:ext cx="529128" cy="6096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478188" y="5257800"/>
            <a:ext cx="529128" cy="6096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H="1">
            <a:off x="5448976" y="3112650"/>
            <a:ext cx="5541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12" name="Tieng-tinh-tinh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28001" y="2209800"/>
            <a:ext cx="609600" cy="60960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4724400" y="-152400"/>
            <a:ext cx="0" cy="704510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27291" y="627252"/>
            <a:ext cx="406850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latin typeface="Arial" pitchFamily="34" charset="0"/>
                <a:cs typeface="Arial" pitchFamily="34" charset="0"/>
              </a:rPr>
              <a:t>Chúng em là cái nụ</a:t>
            </a:r>
            <a:br>
              <a:rPr lang="vi-VN" sz="2400" dirty="0">
                <a:latin typeface="Arial" pitchFamily="34" charset="0"/>
                <a:cs typeface="Arial" pitchFamily="34" charset="0"/>
              </a:rPr>
            </a:br>
            <a:r>
              <a:rPr lang="vi-VN" sz="2400" dirty="0">
                <a:latin typeface="Arial" pitchFamily="34" charset="0"/>
                <a:cs typeface="Arial" pitchFamily="34" charset="0"/>
              </a:rPr>
              <a:t>Thời gian là lời ca</a:t>
            </a:r>
            <a:br>
              <a:rPr lang="vi-VN" sz="2400" dirty="0">
                <a:latin typeface="Arial" pitchFamily="34" charset="0"/>
                <a:cs typeface="Arial" pitchFamily="34" charset="0"/>
              </a:rPr>
            </a:br>
            <a:r>
              <a:rPr lang="vi-VN" sz="2400" dirty="0">
                <a:latin typeface="Arial" pitchFamily="34" charset="0"/>
                <a:cs typeface="Arial" pitchFamily="34" charset="0"/>
              </a:rPr>
              <a:t>Nắng mưa tưới tắm nụ</a:t>
            </a:r>
            <a:br>
              <a:rPr lang="vi-VN" sz="2400" dirty="0">
                <a:latin typeface="Arial" pitchFamily="34" charset="0"/>
                <a:cs typeface="Arial" pitchFamily="34" charset="0"/>
              </a:rPr>
            </a:br>
            <a:r>
              <a:rPr lang="vi-VN" sz="2400" dirty="0">
                <a:latin typeface="Arial" pitchFamily="34" charset="0"/>
                <a:cs typeface="Arial" pitchFamily="34" charset="0"/>
              </a:rPr>
              <a:t>Nở xòe thành bông hoa.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endParaRPr lang="vi-VN" sz="2400" dirty="0">
              <a:latin typeface="Arial" pitchFamily="34" charset="0"/>
              <a:cs typeface="Arial" pitchFamily="34" charset="0"/>
            </a:endParaRPr>
          </a:p>
          <a:p>
            <a:r>
              <a:rPr lang="vi-VN" sz="2400" dirty="0">
                <a:latin typeface="Arial" pitchFamily="34" charset="0"/>
                <a:cs typeface="Arial" pitchFamily="34" charset="0"/>
              </a:rPr>
              <a:t>Chúng em là bông hoa</a:t>
            </a:r>
            <a:br>
              <a:rPr lang="vi-VN" sz="2400" dirty="0">
                <a:latin typeface="Arial" pitchFamily="34" charset="0"/>
                <a:cs typeface="Arial" pitchFamily="34" charset="0"/>
              </a:rPr>
            </a:br>
            <a:r>
              <a:rPr lang="vi-VN" sz="2400" dirty="0">
                <a:latin typeface="Arial" pitchFamily="34" charset="0"/>
                <a:cs typeface="Arial" pitchFamily="34" charset="0"/>
              </a:rPr>
              <a:t>Thời gian là tiếng hát</a:t>
            </a:r>
            <a:br>
              <a:rPr lang="vi-VN" sz="2400" dirty="0">
                <a:latin typeface="Arial" pitchFamily="34" charset="0"/>
                <a:cs typeface="Arial" pitchFamily="34" charset="0"/>
              </a:rPr>
            </a:br>
            <a:r>
              <a:rPr lang="vi-VN" sz="2400" dirty="0">
                <a:latin typeface="Arial" pitchFamily="34" charset="0"/>
                <a:cs typeface="Arial" pitchFamily="34" charset="0"/>
              </a:rPr>
              <a:t>Đất trời nuôi dưỡng hoa</a:t>
            </a:r>
            <a:br>
              <a:rPr lang="vi-VN" sz="2400" dirty="0">
                <a:latin typeface="Arial" pitchFamily="34" charset="0"/>
                <a:cs typeface="Arial" pitchFamily="34" charset="0"/>
              </a:rPr>
            </a:br>
            <a:r>
              <a:rPr lang="vi-VN" sz="2400" dirty="0">
                <a:latin typeface="Arial" pitchFamily="34" charset="0"/>
                <a:cs typeface="Arial" pitchFamily="34" charset="0"/>
              </a:rPr>
              <a:t>Thành hoa thơm ngọt mật.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endParaRPr lang="vi-VN" sz="2400" dirty="0">
              <a:latin typeface="Arial" pitchFamily="34" charset="0"/>
              <a:cs typeface="Arial" pitchFamily="34" charset="0"/>
            </a:endParaRPr>
          </a:p>
          <a:p>
            <a:r>
              <a:rPr lang="vi-VN" sz="2400" dirty="0">
                <a:latin typeface="Arial" pitchFamily="34" charset="0"/>
                <a:cs typeface="Arial" pitchFamily="34" charset="0"/>
              </a:rPr>
              <a:t>Chúng em là yêu thương</a:t>
            </a:r>
            <a:br>
              <a:rPr lang="vi-VN" sz="2400" dirty="0">
                <a:latin typeface="Arial" pitchFamily="34" charset="0"/>
                <a:cs typeface="Arial" pitchFamily="34" charset="0"/>
              </a:rPr>
            </a:br>
            <a:r>
              <a:rPr lang="vi-VN" sz="2400" dirty="0">
                <a:latin typeface="Arial" pitchFamily="34" charset="0"/>
                <a:cs typeface="Arial" pitchFamily="34" charset="0"/>
              </a:rPr>
              <a:t>Vô tư và chân thật</a:t>
            </a:r>
            <a:br>
              <a:rPr lang="vi-VN" sz="2400" dirty="0">
                <a:latin typeface="Arial" pitchFamily="34" charset="0"/>
                <a:cs typeface="Arial" pitchFamily="34" charset="0"/>
              </a:rPr>
            </a:br>
            <a:r>
              <a:rPr lang="vi-VN" sz="2400" dirty="0">
                <a:latin typeface="Arial" pitchFamily="34" charset="0"/>
                <a:cs typeface="Arial" pitchFamily="34" charset="0"/>
              </a:rPr>
              <a:t>Ở trên Trái Đất này</a:t>
            </a:r>
            <a:br>
              <a:rPr lang="vi-VN" sz="2400" dirty="0">
                <a:latin typeface="Arial" pitchFamily="34" charset="0"/>
                <a:cs typeface="Arial" pitchFamily="34" charset="0"/>
              </a:rPr>
            </a:br>
            <a:r>
              <a:rPr lang="vi-VN" sz="2400" dirty="0">
                <a:latin typeface="Arial" pitchFamily="34" charset="0"/>
                <a:cs typeface="Arial" pitchFamily="34" charset="0"/>
              </a:rPr>
              <a:t>Chúng em là đẹp nhất.</a:t>
            </a:r>
          </a:p>
          <a:p>
            <a:pPr algn="r"/>
            <a:r>
              <a:rPr lang="vi-VN" sz="2400" i="1" dirty="0">
                <a:latin typeface="Arial" pitchFamily="34" charset="0"/>
                <a:cs typeface="Arial" pitchFamily="34" charset="0"/>
              </a:rPr>
              <a:t>Phạm Đông Hưng</a:t>
            </a:r>
            <a:endParaRPr lang="vi-VN" sz="2400" dirty="0">
              <a:latin typeface="Arial" pitchFamily="34" charset="0"/>
              <a:cs typeface="Arial" pitchFamily="34" charset="0"/>
            </a:endParaRP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8691" y="-19079"/>
            <a:ext cx="45257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đẹp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71193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195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11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r="-1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0" y="114300"/>
            <a:ext cx="6324600" cy="32766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vi-VN" sz="3600" dirty="0">
                <a:latin typeface="Arial" pitchFamily="34" charset="0"/>
                <a:cs typeface="Arial" pitchFamily="34" charset="0"/>
              </a:rPr>
              <a:t>b. Những gì đã nuôi dưỡng bông hoa lớn lên?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	</a:t>
            </a:r>
            <a:r>
              <a:rPr lang="vi-VN" sz="3600" dirty="0">
                <a:latin typeface="Arial" pitchFamily="34" charset="0"/>
                <a:cs typeface="Arial" pitchFamily="34" charset="0"/>
              </a:rPr>
              <a:t>Chúng em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	</a:t>
            </a:r>
            <a:r>
              <a:rPr lang="vi-VN" sz="3600" dirty="0">
                <a:latin typeface="Arial" pitchFamily="34" charset="0"/>
                <a:cs typeface="Arial" pitchFamily="34" charset="0"/>
              </a:rPr>
              <a:t>Quả ngọt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	</a:t>
            </a:r>
            <a:r>
              <a:rPr lang="vi-VN" sz="3600" dirty="0">
                <a:latin typeface="Arial" pitchFamily="34" charset="0"/>
                <a:cs typeface="Arial" pitchFamily="34" charset="0"/>
              </a:rPr>
              <a:t>Đất trờ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i</a:t>
            </a:r>
            <a:endParaRPr lang="vi-VN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434074" y="2308294"/>
            <a:ext cx="633412" cy="51244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434074" y="3387239"/>
            <a:ext cx="633412" cy="51244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434074" y="4669155"/>
            <a:ext cx="633412" cy="51244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724400" y="-152400"/>
            <a:ext cx="0" cy="704510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 flipH="1">
            <a:off x="5435081" y="4463712"/>
            <a:ext cx="6932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7291" y="627252"/>
            <a:ext cx="4068509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latin typeface="Arial" pitchFamily="34" charset="0"/>
                <a:cs typeface="Arial" pitchFamily="34" charset="0"/>
              </a:rPr>
              <a:t>Chúng em là cái nụ</a:t>
            </a:r>
            <a:br>
              <a:rPr lang="vi-VN" sz="2400" dirty="0">
                <a:latin typeface="Arial" pitchFamily="34" charset="0"/>
                <a:cs typeface="Arial" pitchFamily="34" charset="0"/>
              </a:rPr>
            </a:br>
            <a:r>
              <a:rPr lang="vi-VN" sz="2400" dirty="0">
                <a:latin typeface="Arial" pitchFamily="34" charset="0"/>
                <a:cs typeface="Arial" pitchFamily="34" charset="0"/>
              </a:rPr>
              <a:t>Thời gian là lời ca</a:t>
            </a:r>
            <a:br>
              <a:rPr lang="vi-VN" sz="2400" dirty="0">
                <a:latin typeface="Arial" pitchFamily="34" charset="0"/>
                <a:cs typeface="Arial" pitchFamily="34" charset="0"/>
              </a:rPr>
            </a:br>
            <a:r>
              <a:rPr lang="vi-VN" sz="2400" dirty="0">
                <a:latin typeface="Arial" pitchFamily="34" charset="0"/>
                <a:cs typeface="Arial" pitchFamily="34" charset="0"/>
              </a:rPr>
              <a:t>Nắng mưa tưới tắm nụ</a:t>
            </a:r>
            <a:br>
              <a:rPr lang="vi-VN" sz="2400" dirty="0">
                <a:latin typeface="Arial" pitchFamily="34" charset="0"/>
                <a:cs typeface="Arial" pitchFamily="34" charset="0"/>
              </a:rPr>
            </a:br>
            <a:r>
              <a:rPr lang="vi-VN" sz="2400" dirty="0">
                <a:latin typeface="Arial" pitchFamily="34" charset="0"/>
                <a:cs typeface="Arial" pitchFamily="34" charset="0"/>
              </a:rPr>
              <a:t>Nở xòe thành bông hoa.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endParaRPr lang="vi-VN" sz="2400" dirty="0">
              <a:latin typeface="Arial" pitchFamily="34" charset="0"/>
              <a:cs typeface="Arial" pitchFamily="34" charset="0"/>
            </a:endParaRPr>
          </a:p>
          <a:p>
            <a:r>
              <a:rPr lang="vi-VN" sz="2400" dirty="0">
                <a:latin typeface="Arial" pitchFamily="34" charset="0"/>
                <a:cs typeface="Arial" pitchFamily="34" charset="0"/>
              </a:rPr>
              <a:t>Chúng em là bông hoa</a:t>
            </a:r>
            <a:br>
              <a:rPr lang="vi-VN" sz="2400" dirty="0">
                <a:latin typeface="Arial" pitchFamily="34" charset="0"/>
                <a:cs typeface="Arial" pitchFamily="34" charset="0"/>
              </a:rPr>
            </a:br>
            <a:r>
              <a:rPr lang="vi-VN" sz="2400" dirty="0">
                <a:latin typeface="Arial" pitchFamily="34" charset="0"/>
                <a:cs typeface="Arial" pitchFamily="34" charset="0"/>
              </a:rPr>
              <a:t>Thời gian là tiếng hát</a:t>
            </a:r>
            <a:br>
              <a:rPr lang="vi-VN" sz="2400" dirty="0">
                <a:latin typeface="Arial" pitchFamily="34" charset="0"/>
                <a:cs typeface="Arial" pitchFamily="34" charset="0"/>
              </a:rPr>
            </a:br>
            <a:r>
              <a:rPr lang="vi-VN" sz="2400" dirty="0">
                <a:latin typeface="Arial" pitchFamily="34" charset="0"/>
                <a:cs typeface="Arial" pitchFamily="34" charset="0"/>
              </a:rPr>
              <a:t>Đất trời nuôi dưỡng hoa</a:t>
            </a:r>
            <a:br>
              <a:rPr lang="vi-VN" sz="2400" dirty="0">
                <a:latin typeface="Arial" pitchFamily="34" charset="0"/>
                <a:cs typeface="Arial" pitchFamily="34" charset="0"/>
              </a:rPr>
            </a:br>
            <a:r>
              <a:rPr lang="vi-VN" sz="2400" dirty="0">
                <a:latin typeface="Arial" pitchFamily="34" charset="0"/>
                <a:cs typeface="Arial" pitchFamily="34" charset="0"/>
              </a:rPr>
              <a:t>Thành hoa thơm ngọt mật.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endParaRPr lang="vi-VN" sz="2400" dirty="0">
              <a:latin typeface="Arial" pitchFamily="34" charset="0"/>
              <a:cs typeface="Arial" pitchFamily="34" charset="0"/>
            </a:endParaRPr>
          </a:p>
          <a:p>
            <a:r>
              <a:rPr lang="vi-VN" sz="2400" dirty="0">
                <a:latin typeface="Arial" pitchFamily="34" charset="0"/>
                <a:cs typeface="Arial" pitchFamily="34" charset="0"/>
              </a:rPr>
              <a:t>Chúng em là yêu thương</a:t>
            </a:r>
            <a:br>
              <a:rPr lang="vi-VN" sz="2400" dirty="0">
                <a:latin typeface="Arial" pitchFamily="34" charset="0"/>
                <a:cs typeface="Arial" pitchFamily="34" charset="0"/>
              </a:rPr>
            </a:br>
            <a:r>
              <a:rPr lang="vi-VN" sz="2400" dirty="0">
                <a:latin typeface="Arial" pitchFamily="34" charset="0"/>
                <a:cs typeface="Arial" pitchFamily="34" charset="0"/>
              </a:rPr>
              <a:t>Vô tư và chân thật</a:t>
            </a:r>
            <a:br>
              <a:rPr lang="vi-VN" sz="2400" dirty="0">
                <a:latin typeface="Arial" pitchFamily="34" charset="0"/>
                <a:cs typeface="Arial" pitchFamily="34" charset="0"/>
              </a:rPr>
            </a:br>
            <a:r>
              <a:rPr lang="vi-VN" sz="2400" dirty="0">
                <a:latin typeface="Arial" pitchFamily="34" charset="0"/>
                <a:cs typeface="Arial" pitchFamily="34" charset="0"/>
              </a:rPr>
              <a:t>Ở trên Trái Đất này</a:t>
            </a:r>
            <a:br>
              <a:rPr lang="vi-VN" sz="2400" dirty="0">
                <a:latin typeface="Arial" pitchFamily="34" charset="0"/>
                <a:cs typeface="Arial" pitchFamily="34" charset="0"/>
              </a:rPr>
            </a:br>
            <a:r>
              <a:rPr lang="vi-VN" sz="2400" dirty="0">
                <a:latin typeface="Arial" pitchFamily="34" charset="0"/>
                <a:cs typeface="Arial" pitchFamily="34" charset="0"/>
              </a:rPr>
              <a:t>Chúng em là đẹp nhất.</a:t>
            </a:r>
          </a:p>
          <a:p>
            <a:pPr algn="r"/>
            <a:r>
              <a:rPr lang="vi-VN" sz="2400" i="1" dirty="0">
                <a:latin typeface="Arial" pitchFamily="34" charset="0"/>
                <a:cs typeface="Arial" pitchFamily="34" charset="0"/>
              </a:rPr>
              <a:t>Phạm Đông Hưng</a:t>
            </a:r>
            <a:endParaRPr lang="vi-VN" sz="2400" dirty="0">
              <a:latin typeface="Arial" pitchFamily="34" charset="0"/>
              <a:cs typeface="Arial" pitchFamily="34" charset="0"/>
            </a:endParaRPr>
          </a:p>
          <a:p>
            <a:endParaRPr lang="en-US" sz="2600" dirty="0"/>
          </a:p>
        </p:txBody>
      </p:sp>
      <p:sp>
        <p:nvSpPr>
          <p:cNvPr id="11" name="Rectangle 10"/>
          <p:cNvSpPr/>
          <p:nvPr/>
        </p:nvSpPr>
        <p:spPr>
          <a:xfrm>
            <a:off x="198691" y="-19079"/>
            <a:ext cx="45257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đẹp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33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r="-1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5029200" y="457200"/>
            <a:ext cx="7162800" cy="59262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sz="3600" dirty="0">
                <a:latin typeface="Arial" pitchFamily="34" charset="0"/>
                <a:cs typeface="Arial" pitchFamily="34" charset="0"/>
              </a:rPr>
              <a:t>c. Dòng nào dưới đây nêu đúng các từ chỉ đặc điểm ở khổ 3?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	</a:t>
            </a:r>
            <a:r>
              <a:rPr lang="vi-VN" sz="3600" dirty="0">
                <a:latin typeface="Arial" pitchFamily="34" charset="0"/>
                <a:cs typeface="Arial" pitchFamily="34" charset="0"/>
              </a:rPr>
              <a:t>Chúng em, là, yêu thương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	</a:t>
            </a:r>
            <a:r>
              <a:rPr lang="vi-VN" sz="3600" dirty="0">
                <a:latin typeface="Arial" pitchFamily="34" charset="0"/>
                <a:cs typeface="Arial" pitchFamily="34" charset="0"/>
              </a:rPr>
              <a:t>Chúng em, vô tư, chân thật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	</a:t>
            </a:r>
            <a:r>
              <a:rPr lang="vi-VN" sz="3600" dirty="0">
                <a:latin typeface="Arial" pitchFamily="34" charset="0"/>
                <a:cs typeface="Arial" pitchFamily="34" charset="0"/>
              </a:rPr>
              <a:t>Vô tư, chân thật, đẹp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285535" y="2105977"/>
            <a:ext cx="633412" cy="51244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285535" y="3371850"/>
            <a:ext cx="633412" cy="51244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285535" y="4517618"/>
            <a:ext cx="633412" cy="51244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H="1">
            <a:off x="5255626" y="4312175"/>
            <a:ext cx="6932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sz="5400" b="1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724400" y="-152400"/>
            <a:ext cx="0" cy="704510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27291" y="627252"/>
            <a:ext cx="406850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latin typeface="Arial" pitchFamily="34" charset="0"/>
                <a:cs typeface="Arial" pitchFamily="34" charset="0"/>
              </a:rPr>
              <a:t>Chúng em là cái nụ</a:t>
            </a:r>
            <a:br>
              <a:rPr lang="vi-VN" sz="2400" dirty="0">
                <a:latin typeface="Arial" pitchFamily="34" charset="0"/>
                <a:cs typeface="Arial" pitchFamily="34" charset="0"/>
              </a:rPr>
            </a:br>
            <a:r>
              <a:rPr lang="vi-VN" sz="2400" dirty="0">
                <a:latin typeface="Arial" pitchFamily="34" charset="0"/>
                <a:cs typeface="Arial" pitchFamily="34" charset="0"/>
              </a:rPr>
              <a:t>Thời gian là lời ca</a:t>
            </a:r>
            <a:br>
              <a:rPr lang="vi-VN" sz="2400" dirty="0">
                <a:latin typeface="Arial" pitchFamily="34" charset="0"/>
                <a:cs typeface="Arial" pitchFamily="34" charset="0"/>
              </a:rPr>
            </a:br>
            <a:r>
              <a:rPr lang="vi-VN" sz="2400" dirty="0">
                <a:latin typeface="Arial" pitchFamily="34" charset="0"/>
                <a:cs typeface="Arial" pitchFamily="34" charset="0"/>
              </a:rPr>
              <a:t>Nắng mưa tưới tắm nụ</a:t>
            </a:r>
            <a:br>
              <a:rPr lang="vi-VN" sz="2400" dirty="0">
                <a:latin typeface="Arial" pitchFamily="34" charset="0"/>
                <a:cs typeface="Arial" pitchFamily="34" charset="0"/>
              </a:rPr>
            </a:br>
            <a:r>
              <a:rPr lang="vi-VN" sz="2400" dirty="0">
                <a:latin typeface="Arial" pitchFamily="34" charset="0"/>
                <a:cs typeface="Arial" pitchFamily="34" charset="0"/>
              </a:rPr>
              <a:t>Nở xòe thành bông hoa.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endParaRPr lang="vi-VN" sz="2400" dirty="0">
              <a:latin typeface="Arial" pitchFamily="34" charset="0"/>
              <a:cs typeface="Arial" pitchFamily="34" charset="0"/>
            </a:endParaRPr>
          </a:p>
          <a:p>
            <a:r>
              <a:rPr lang="vi-VN" sz="2400" dirty="0">
                <a:latin typeface="Arial" pitchFamily="34" charset="0"/>
                <a:cs typeface="Arial" pitchFamily="34" charset="0"/>
              </a:rPr>
              <a:t>Chúng em là bông hoa</a:t>
            </a:r>
            <a:br>
              <a:rPr lang="vi-VN" sz="2400" dirty="0">
                <a:latin typeface="Arial" pitchFamily="34" charset="0"/>
                <a:cs typeface="Arial" pitchFamily="34" charset="0"/>
              </a:rPr>
            </a:br>
            <a:r>
              <a:rPr lang="vi-VN" sz="2400" dirty="0">
                <a:latin typeface="Arial" pitchFamily="34" charset="0"/>
                <a:cs typeface="Arial" pitchFamily="34" charset="0"/>
              </a:rPr>
              <a:t>Thời gian là tiếng hát</a:t>
            </a:r>
            <a:br>
              <a:rPr lang="vi-VN" sz="2400" dirty="0">
                <a:latin typeface="Arial" pitchFamily="34" charset="0"/>
                <a:cs typeface="Arial" pitchFamily="34" charset="0"/>
              </a:rPr>
            </a:br>
            <a:r>
              <a:rPr lang="vi-VN" sz="2400" dirty="0">
                <a:latin typeface="Arial" pitchFamily="34" charset="0"/>
                <a:cs typeface="Arial" pitchFamily="34" charset="0"/>
              </a:rPr>
              <a:t>Đất trời nuôi dưỡng hoa</a:t>
            </a:r>
            <a:br>
              <a:rPr lang="vi-VN" sz="2400" dirty="0">
                <a:latin typeface="Arial" pitchFamily="34" charset="0"/>
                <a:cs typeface="Arial" pitchFamily="34" charset="0"/>
              </a:rPr>
            </a:br>
            <a:r>
              <a:rPr lang="vi-VN" sz="2400" dirty="0">
                <a:latin typeface="Arial" pitchFamily="34" charset="0"/>
                <a:cs typeface="Arial" pitchFamily="34" charset="0"/>
              </a:rPr>
              <a:t>Thành hoa thơm ngọt mật.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endParaRPr lang="vi-VN" sz="2400" dirty="0">
              <a:latin typeface="Arial" pitchFamily="34" charset="0"/>
              <a:cs typeface="Arial" pitchFamily="34" charset="0"/>
            </a:endParaRPr>
          </a:p>
          <a:p>
            <a:r>
              <a:rPr lang="vi-VN" sz="2400" dirty="0">
                <a:latin typeface="Arial" pitchFamily="34" charset="0"/>
                <a:cs typeface="Arial" pitchFamily="34" charset="0"/>
              </a:rPr>
              <a:t>Chúng em là yêu thương</a:t>
            </a:r>
            <a:br>
              <a:rPr lang="vi-VN" sz="2400" dirty="0">
                <a:latin typeface="Arial" pitchFamily="34" charset="0"/>
                <a:cs typeface="Arial" pitchFamily="34" charset="0"/>
              </a:rPr>
            </a:br>
            <a:r>
              <a:rPr lang="vi-VN" sz="2400" dirty="0">
                <a:latin typeface="Arial" pitchFamily="34" charset="0"/>
                <a:cs typeface="Arial" pitchFamily="34" charset="0"/>
              </a:rPr>
              <a:t>Vô tư và chân thật</a:t>
            </a:r>
            <a:br>
              <a:rPr lang="vi-VN" sz="2400" dirty="0">
                <a:latin typeface="Arial" pitchFamily="34" charset="0"/>
                <a:cs typeface="Arial" pitchFamily="34" charset="0"/>
              </a:rPr>
            </a:br>
            <a:r>
              <a:rPr lang="vi-VN" sz="2400" dirty="0">
                <a:latin typeface="Arial" pitchFamily="34" charset="0"/>
                <a:cs typeface="Arial" pitchFamily="34" charset="0"/>
              </a:rPr>
              <a:t>Ở trên Trái Đất này</a:t>
            </a:r>
            <a:br>
              <a:rPr lang="vi-VN" sz="2400" dirty="0">
                <a:latin typeface="Arial" pitchFamily="34" charset="0"/>
                <a:cs typeface="Arial" pitchFamily="34" charset="0"/>
              </a:rPr>
            </a:br>
            <a:r>
              <a:rPr lang="vi-VN" sz="2400" dirty="0">
                <a:latin typeface="Arial" pitchFamily="34" charset="0"/>
                <a:cs typeface="Arial" pitchFamily="34" charset="0"/>
              </a:rPr>
              <a:t>Chúng em là đẹp nhất.</a:t>
            </a:r>
          </a:p>
          <a:p>
            <a:pPr algn="r"/>
            <a:r>
              <a:rPr lang="vi-VN" sz="2400" i="1" dirty="0">
                <a:latin typeface="Arial" pitchFamily="34" charset="0"/>
                <a:cs typeface="Arial" pitchFamily="34" charset="0"/>
              </a:rPr>
              <a:t>Phạm Đông Hưng</a:t>
            </a:r>
            <a:endParaRPr lang="vi-VN" sz="2400" dirty="0">
              <a:latin typeface="Arial" pitchFamily="34" charset="0"/>
              <a:cs typeface="Arial" pitchFamily="34" charset="0"/>
            </a:endParaRP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8691" y="-19079"/>
            <a:ext cx="45257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đẹp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950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1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72099" y="533400"/>
            <a:ext cx="6629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2.</a:t>
            </a:r>
            <a:r>
              <a:rPr lang="vi-VN" sz="3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 Những tiếng nào ở cuối dòng trong khổ thơ 3 bắt vần với nhau?</a:t>
            </a:r>
            <a:endParaRPr lang="en-US" sz="36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48400" y="3502462"/>
            <a:ext cx="48767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latin typeface="Arial" pitchFamily="34" charset="0"/>
                <a:cs typeface="Arial" pitchFamily="34" charset="0"/>
              </a:rPr>
              <a:t>Thật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–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đất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–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nhất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724400" y="-152400"/>
            <a:ext cx="0" cy="704510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27291" y="627252"/>
            <a:ext cx="4068509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latin typeface="Arial" pitchFamily="34" charset="0"/>
                <a:cs typeface="Arial" pitchFamily="34" charset="0"/>
              </a:rPr>
              <a:t>Chúng em là cái nụ</a:t>
            </a:r>
            <a:br>
              <a:rPr lang="vi-VN" sz="2400" dirty="0">
                <a:latin typeface="Arial" pitchFamily="34" charset="0"/>
                <a:cs typeface="Arial" pitchFamily="34" charset="0"/>
              </a:rPr>
            </a:br>
            <a:r>
              <a:rPr lang="vi-VN" sz="2400" dirty="0">
                <a:latin typeface="Arial" pitchFamily="34" charset="0"/>
                <a:cs typeface="Arial" pitchFamily="34" charset="0"/>
              </a:rPr>
              <a:t>Thời gian là lời ca</a:t>
            </a:r>
            <a:br>
              <a:rPr lang="vi-VN" sz="2400" dirty="0">
                <a:latin typeface="Arial" pitchFamily="34" charset="0"/>
                <a:cs typeface="Arial" pitchFamily="34" charset="0"/>
              </a:rPr>
            </a:br>
            <a:r>
              <a:rPr lang="vi-VN" sz="2400" dirty="0">
                <a:latin typeface="Arial" pitchFamily="34" charset="0"/>
                <a:cs typeface="Arial" pitchFamily="34" charset="0"/>
              </a:rPr>
              <a:t>Nắng mưa tưới tắm nụ</a:t>
            </a:r>
            <a:br>
              <a:rPr lang="vi-VN" sz="2400" dirty="0">
                <a:latin typeface="Arial" pitchFamily="34" charset="0"/>
                <a:cs typeface="Arial" pitchFamily="34" charset="0"/>
              </a:rPr>
            </a:br>
            <a:r>
              <a:rPr lang="vi-VN" sz="2400" dirty="0">
                <a:latin typeface="Arial" pitchFamily="34" charset="0"/>
                <a:cs typeface="Arial" pitchFamily="34" charset="0"/>
              </a:rPr>
              <a:t>Nở xòe thành bông hoa.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endParaRPr lang="vi-VN" sz="2400" dirty="0">
              <a:latin typeface="Arial" pitchFamily="34" charset="0"/>
              <a:cs typeface="Arial" pitchFamily="34" charset="0"/>
            </a:endParaRPr>
          </a:p>
          <a:p>
            <a:r>
              <a:rPr lang="vi-VN" sz="2400" dirty="0">
                <a:latin typeface="Arial" pitchFamily="34" charset="0"/>
                <a:cs typeface="Arial" pitchFamily="34" charset="0"/>
              </a:rPr>
              <a:t>Chúng em là bông hoa</a:t>
            </a:r>
            <a:br>
              <a:rPr lang="vi-VN" sz="2400" dirty="0">
                <a:latin typeface="Arial" pitchFamily="34" charset="0"/>
                <a:cs typeface="Arial" pitchFamily="34" charset="0"/>
              </a:rPr>
            </a:br>
            <a:r>
              <a:rPr lang="vi-VN" sz="2400" dirty="0">
                <a:latin typeface="Arial" pitchFamily="34" charset="0"/>
                <a:cs typeface="Arial" pitchFamily="34" charset="0"/>
              </a:rPr>
              <a:t>Thời gian là tiếng hát</a:t>
            </a:r>
            <a:br>
              <a:rPr lang="vi-VN" sz="2400" dirty="0">
                <a:latin typeface="Arial" pitchFamily="34" charset="0"/>
                <a:cs typeface="Arial" pitchFamily="34" charset="0"/>
              </a:rPr>
            </a:br>
            <a:r>
              <a:rPr lang="vi-VN" sz="2400" dirty="0">
                <a:latin typeface="Arial" pitchFamily="34" charset="0"/>
                <a:cs typeface="Arial" pitchFamily="34" charset="0"/>
              </a:rPr>
              <a:t>Đất trời nuôi dưỡng hoa</a:t>
            </a:r>
            <a:br>
              <a:rPr lang="vi-VN" sz="2400" dirty="0">
                <a:latin typeface="Arial" pitchFamily="34" charset="0"/>
                <a:cs typeface="Arial" pitchFamily="34" charset="0"/>
              </a:rPr>
            </a:br>
            <a:r>
              <a:rPr lang="vi-VN" sz="2400" dirty="0">
                <a:latin typeface="Arial" pitchFamily="34" charset="0"/>
                <a:cs typeface="Arial" pitchFamily="34" charset="0"/>
              </a:rPr>
              <a:t>Thành hoa thơm ngọt mật.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endParaRPr lang="vi-VN" sz="2400" dirty="0">
              <a:latin typeface="Arial" pitchFamily="34" charset="0"/>
              <a:cs typeface="Arial" pitchFamily="34" charset="0"/>
            </a:endParaRPr>
          </a:p>
          <a:p>
            <a:r>
              <a:rPr lang="vi-VN" sz="2400" dirty="0">
                <a:latin typeface="Arial" pitchFamily="34" charset="0"/>
                <a:cs typeface="Arial" pitchFamily="34" charset="0"/>
              </a:rPr>
              <a:t>Chúng em là yêu thương</a:t>
            </a:r>
            <a:br>
              <a:rPr lang="vi-VN" sz="2400" dirty="0">
                <a:latin typeface="Arial" pitchFamily="34" charset="0"/>
                <a:cs typeface="Arial" pitchFamily="34" charset="0"/>
              </a:rPr>
            </a:br>
            <a:r>
              <a:rPr lang="vi-VN" sz="2400" dirty="0">
                <a:latin typeface="Arial" pitchFamily="34" charset="0"/>
                <a:cs typeface="Arial" pitchFamily="34" charset="0"/>
              </a:rPr>
              <a:t>Vô tư và chân thật</a:t>
            </a:r>
            <a:br>
              <a:rPr lang="vi-VN" sz="2400" dirty="0">
                <a:latin typeface="Arial" pitchFamily="34" charset="0"/>
                <a:cs typeface="Arial" pitchFamily="34" charset="0"/>
              </a:rPr>
            </a:br>
            <a:r>
              <a:rPr lang="vi-VN" sz="2400" dirty="0">
                <a:latin typeface="Arial" pitchFamily="34" charset="0"/>
                <a:cs typeface="Arial" pitchFamily="34" charset="0"/>
              </a:rPr>
              <a:t>Ở trên Trái Đất này</a:t>
            </a:r>
            <a:br>
              <a:rPr lang="vi-VN" sz="2400" dirty="0">
                <a:latin typeface="Arial" pitchFamily="34" charset="0"/>
                <a:cs typeface="Arial" pitchFamily="34" charset="0"/>
              </a:rPr>
            </a:br>
            <a:r>
              <a:rPr lang="vi-VN" sz="2400" dirty="0">
                <a:latin typeface="Arial" pitchFamily="34" charset="0"/>
                <a:cs typeface="Arial" pitchFamily="34" charset="0"/>
              </a:rPr>
              <a:t>Chúng em là đẹp nhất.</a:t>
            </a:r>
          </a:p>
          <a:p>
            <a:pPr algn="r"/>
            <a:r>
              <a:rPr lang="vi-VN" sz="2400" i="1" dirty="0">
                <a:latin typeface="Arial" pitchFamily="34" charset="0"/>
                <a:cs typeface="Arial" pitchFamily="34" charset="0"/>
              </a:rPr>
              <a:t>Phạm Đông Hưng</a:t>
            </a:r>
            <a:endParaRPr lang="vi-VN" sz="2400" dirty="0">
              <a:latin typeface="Arial" pitchFamily="34" charset="0"/>
              <a:cs typeface="Arial" pitchFamily="34" charset="0"/>
            </a:endParaRPr>
          </a:p>
          <a:p>
            <a:endParaRPr lang="en-US" sz="2600" dirty="0"/>
          </a:p>
        </p:txBody>
      </p:sp>
      <p:sp>
        <p:nvSpPr>
          <p:cNvPr id="10" name="Rectangle 9"/>
          <p:cNvSpPr/>
          <p:nvPr/>
        </p:nvSpPr>
        <p:spPr>
          <a:xfrm>
            <a:off x="198691" y="-19079"/>
            <a:ext cx="45257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đẹp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14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r="-1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228600"/>
            <a:ext cx="121158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4000" b="1" dirty="0">
                <a:latin typeface="Arial" pitchFamily="34" charset="0"/>
                <a:cs typeface="Arial" pitchFamily="34" charset="0"/>
              </a:rPr>
              <a:t>. Đặt câu:</a:t>
            </a:r>
          </a:p>
          <a:p>
            <a:pPr marL="742950" indent="-742950">
              <a:lnSpc>
                <a:spcPct val="150000"/>
              </a:lnSpc>
              <a:buAutoNum type="alphaLcPeriod"/>
            </a:pPr>
            <a:r>
              <a:rPr lang="vi-VN" sz="4000" b="1" dirty="0">
                <a:latin typeface="Arial" pitchFamily="34" charset="0"/>
                <a:cs typeface="Arial" pitchFamily="34" charset="0"/>
              </a:rPr>
              <a:t>Nói về trẻ em.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	    </a:t>
            </a:r>
            <a:r>
              <a:rPr lang="vi-VN" sz="4000" b="1" dirty="0">
                <a:latin typeface="Arial" pitchFamily="34" charset="0"/>
                <a:cs typeface="Arial" pitchFamily="34" charset="0"/>
              </a:rPr>
              <a:t>Trẻ em là những bông hoa.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vi-VN" sz="40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vi-VN" sz="4000" b="1" dirty="0">
                <a:latin typeface="Arial" pitchFamily="34" charset="0"/>
                <a:cs typeface="Arial" pitchFamily="34" charset="0"/>
              </a:rPr>
              <a:t>b. Nói về tình yêu thương dành cho trẻ em.</a:t>
            </a:r>
          </a:p>
          <a:p>
            <a:pPr marL="0" indent="0">
              <a:buNone/>
            </a:pPr>
            <a:r>
              <a:rPr lang="en-US" sz="4000" b="1" dirty="0">
                <a:latin typeface="Arial" pitchFamily="34" charset="0"/>
                <a:cs typeface="Arial" pitchFamily="34" charset="0"/>
              </a:rPr>
              <a:t>	</a:t>
            </a:r>
            <a:r>
              <a:rPr lang="vi-VN" sz="4000" b="1" dirty="0">
                <a:latin typeface="Arial" pitchFamily="34" charset="0"/>
                <a:cs typeface="Arial" pitchFamily="34" charset="0"/>
              </a:rPr>
              <a:t>Mọi người đều yêu thương trẻ em.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vi-VN" sz="4000" b="1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648200" y="1524000"/>
            <a:ext cx="762000" cy="685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</a:t>
            </a:r>
          </a:p>
        </p:txBody>
      </p:sp>
      <p:sp>
        <p:nvSpPr>
          <p:cNvPr id="5" name="Oval 4"/>
          <p:cNvSpPr/>
          <p:nvPr/>
        </p:nvSpPr>
        <p:spPr>
          <a:xfrm>
            <a:off x="457200" y="4114800"/>
            <a:ext cx="762000" cy="685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</a:t>
            </a:r>
          </a:p>
        </p:txBody>
      </p:sp>
      <p:sp>
        <p:nvSpPr>
          <p:cNvPr id="6" name="Rectangle 5"/>
          <p:cNvSpPr/>
          <p:nvPr/>
        </p:nvSpPr>
        <p:spPr>
          <a:xfrm>
            <a:off x="1600200" y="266700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Trẻ em như búp trên cành</a:t>
            </a:r>
          </a:p>
        </p:txBody>
      </p:sp>
      <p:sp>
        <p:nvSpPr>
          <p:cNvPr id="7" name="Rectangle 6"/>
          <p:cNvSpPr/>
          <p:nvPr/>
        </p:nvSpPr>
        <p:spPr>
          <a:xfrm>
            <a:off x="1447800" y="4991100"/>
            <a:ext cx="9004388" cy="8206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Cô giáo rất yêu thương các em học trò nhỏ</a:t>
            </a:r>
            <a:endParaRPr lang="en-US" sz="36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37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r="-1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83140"/>
            <a:ext cx="389313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đẹp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6151418" y="228600"/>
            <a:ext cx="5638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latin typeface="Arial" pitchFamily="34" charset="0"/>
                <a:cs typeface="Arial" pitchFamily="34" charset="0"/>
              </a:rPr>
              <a:t>Chúng em là cái nụ</a:t>
            </a:r>
            <a:br>
              <a:rPr lang="vi-VN" sz="2400" dirty="0">
                <a:latin typeface="Arial" pitchFamily="34" charset="0"/>
                <a:cs typeface="Arial" pitchFamily="34" charset="0"/>
              </a:rPr>
            </a:br>
            <a:r>
              <a:rPr lang="vi-VN" sz="2400" dirty="0">
                <a:latin typeface="Arial" pitchFamily="34" charset="0"/>
                <a:cs typeface="Arial" pitchFamily="34" charset="0"/>
              </a:rPr>
              <a:t>Thời gian là lời ca</a:t>
            </a:r>
            <a:br>
              <a:rPr lang="vi-VN" sz="2400" dirty="0">
                <a:latin typeface="Arial" pitchFamily="34" charset="0"/>
                <a:cs typeface="Arial" pitchFamily="34" charset="0"/>
              </a:rPr>
            </a:br>
            <a:r>
              <a:rPr lang="vi-VN" sz="2400" dirty="0">
                <a:latin typeface="Arial" pitchFamily="34" charset="0"/>
                <a:cs typeface="Arial" pitchFamily="34" charset="0"/>
              </a:rPr>
              <a:t>Nắng mưa tưới tắm nụ</a:t>
            </a:r>
            <a:br>
              <a:rPr lang="vi-VN" sz="2400" dirty="0">
                <a:latin typeface="Arial" pitchFamily="34" charset="0"/>
                <a:cs typeface="Arial" pitchFamily="34" charset="0"/>
              </a:rPr>
            </a:br>
            <a:r>
              <a:rPr lang="vi-VN" sz="2400" dirty="0">
                <a:latin typeface="Arial" pitchFamily="34" charset="0"/>
                <a:cs typeface="Arial" pitchFamily="34" charset="0"/>
              </a:rPr>
              <a:t>Nở xòe thành bông hoa.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endParaRPr lang="vi-VN" sz="2400" dirty="0">
              <a:latin typeface="Arial" pitchFamily="34" charset="0"/>
              <a:cs typeface="Arial" pitchFamily="34" charset="0"/>
            </a:endParaRPr>
          </a:p>
          <a:p>
            <a:r>
              <a:rPr lang="vi-VN" sz="2400" dirty="0">
                <a:latin typeface="Arial" pitchFamily="34" charset="0"/>
                <a:cs typeface="Arial" pitchFamily="34" charset="0"/>
              </a:rPr>
              <a:t>Chúng em là bông hoa</a:t>
            </a:r>
            <a:br>
              <a:rPr lang="vi-VN" sz="2400" dirty="0">
                <a:latin typeface="Arial" pitchFamily="34" charset="0"/>
                <a:cs typeface="Arial" pitchFamily="34" charset="0"/>
              </a:rPr>
            </a:br>
            <a:r>
              <a:rPr lang="vi-VN" sz="2400" dirty="0">
                <a:latin typeface="Arial" pitchFamily="34" charset="0"/>
                <a:cs typeface="Arial" pitchFamily="34" charset="0"/>
              </a:rPr>
              <a:t>Thời gian là tiếng hát</a:t>
            </a:r>
            <a:br>
              <a:rPr lang="vi-VN" sz="2400" dirty="0">
                <a:latin typeface="Arial" pitchFamily="34" charset="0"/>
                <a:cs typeface="Arial" pitchFamily="34" charset="0"/>
              </a:rPr>
            </a:br>
            <a:r>
              <a:rPr lang="vi-VN" sz="2400" dirty="0">
                <a:latin typeface="Arial" pitchFamily="34" charset="0"/>
                <a:cs typeface="Arial" pitchFamily="34" charset="0"/>
              </a:rPr>
              <a:t>Đất trời nuôi dưỡng hoa</a:t>
            </a:r>
            <a:br>
              <a:rPr lang="vi-VN" sz="2400" dirty="0">
                <a:latin typeface="Arial" pitchFamily="34" charset="0"/>
                <a:cs typeface="Arial" pitchFamily="34" charset="0"/>
              </a:rPr>
            </a:br>
            <a:r>
              <a:rPr lang="vi-VN" sz="2400" dirty="0">
                <a:latin typeface="Arial" pitchFamily="34" charset="0"/>
                <a:cs typeface="Arial" pitchFamily="34" charset="0"/>
              </a:rPr>
              <a:t>Thành hoa thơm ngọt mật.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endParaRPr lang="vi-VN" sz="2400" dirty="0">
              <a:latin typeface="Arial" pitchFamily="34" charset="0"/>
              <a:cs typeface="Arial" pitchFamily="34" charset="0"/>
            </a:endParaRPr>
          </a:p>
          <a:p>
            <a:r>
              <a:rPr lang="vi-VN" sz="2400" dirty="0">
                <a:latin typeface="Arial" pitchFamily="34" charset="0"/>
                <a:cs typeface="Arial" pitchFamily="34" charset="0"/>
              </a:rPr>
              <a:t>Chúng em là yêu thương</a:t>
            </a:r>
            <a:br>
              <a:rPr lang="vi-VN" sz="2400" dirty="0">
                <a:latin typeface="Arial" pitchFamily="34" charset="0"/>
                <a:cs typeface="Arial" pitchFamily="34" charset="0"/>
              </a:rPr>
            </a:br>
            <a:r>
              <a:rPr lang="vi-VN" sz="2400" dirty="0">
                <a:latin typeface="Arial" pitchFamily="34" charset="0"/>
                <a:cs typeface="Arial" pitchFamily="34" charset="0"/>
              </a:rPr>
              <a:t>Vô tư và chân thật</a:t>
            </a:r>
            <a:br>
              <a:rPr lang="vi-VN" sz="2400" dirty="0">
                <a:latin typeface="Arial" pitchFamily="34" charset="0"/>
                <a:cs typeface="Arial" pitchFamily="34" charset="0"/>
              </a:rPr>
            </a:br>
            <a:r>
              <a:rPr lang="vi-VN" sz="2400" dirty="0">
                <a:latin typeface="Arial" pitchFamily="34" charset="0"/>
                <a:cs typeface="Arial" pitchFamily="34" charset="0"/>
              </a:rPr>
              <a:t>Ở trên Trái Đất này</a:t>
            </a:r>
            <a:br>
              <a:rPr lang="vi-VN" sz="2400" dirty="0">
                <a:latin typeface="Arial" pitchFamily="34" charset="0"/>
                <a:cs typeface="Arial" pitchFamily="34" charset="0"/>
              </a:rPr>
            </a:br>
            <a:r>
              <a:rPr lang="vi-VN" sz="2400" dirty="0">
                <a:latin typeface="Arial" pitchFamily="34" charset="0"/>
                <a:cs typeface="Arial" pitchFamily="34" charset="0"/>
              </a:rPr>
              <a:t>Chúng em là đẹp nhất.</a:t>
            </a:r>
          </a:p>
          <a:p>
            <a:pPr algn="r"/>
            <a:r>
              <a:rPr lang="vi-VN" sz="2400" i="1" dirty="0">
                <a:latin typeface="Arial" pitchFamily="34" charset="0"/>
                <a:cs typeface="Arial" pitchFamily="34" charset="0"/>
              </a:rPr>
              <a:t>Phạm Đông Hưng</a:t>
            </a:r>
            <a:endParaRPr lang="vi-VN" sz="2400" dirty="0">
              <a:latin typeface="Arial" pitchFamily="34" charset="0"/>
              <a:cs typeface="Arial" pitchFamily="34" charset="0"/>
            </a:endParaRP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86" b="99123" l="5641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0" y="3352800"/>
            <a:ext cx="3714750" cy="3257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00" b="96667" l="9843" r="8976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12968" y="1295400"/>
            <a:ext cx="241935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598" b="99310" l="5696" r="9557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000" y="1928812"/>
            <a:ext cx="2171700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82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86200" y="2667000"/>
            <a:ext cx="402725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Arial" pitchFamily="34" charset="0"/>
                <a:cs typeface="Arial" pitchFamily="34" charset="0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134194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438400" y="2362199"/>
            <a:ext cx="6607843" cy="1246093"/>
          </a:xfrm>
          <a:prstGeom prst="rect">
            <a:avLst/>
          </a:prstGeom>
          <a:noFill/>
          <a:ln w="57150">
            <a:noFill/>
          </a:ln>
        </p:spPr>
        <p:txBody>
          <a:bodyPr wrap="square" lIns="136763" tIns="68381" rIns="136763" bIns="68381" rtlCol="0">
            <a:spAutoFit/>
          </a:bodyPr>
          <a:lstStyle/>
          <a:p>
            <a:pPr algn="ctr">
              <a:spcBef>
                <a:spcPts val="898"/>
              </a:spcBef>
            </a:pPr>
            <a:r>
              <a:rPr lang="en-US" sz="7200" b="1" dirty="0">
                <a:latin typeface="Arial" pitchFamily="34" charset="0"/>
                <a:ea typeface="Kids" pitchFamily="2" charset="0"/>
                <a:cs typeface="Arial" pitchFamily="34" charset="0"/>
              </a:rPr>
              <a:t>B. VIẾT</a:t>
            </a:r>
          </a:p>
        </p:txBody>
      </p:sp>
    </p:spTree>
    <p:extLst>
      <p:ext uri="{BB962C8B-B14F-4D97-AF65-F5344CB8AC3E}">
        <p14:creationId xmlns:p14="http://schemas.microsoft.com/office/powerpoint/2010/main" val="8630777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0"/>
            <a:ext cx="670560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ÔN TẬP GIỮA HỌC KÌ I</a:t>
            </a:r>
          </a:p>
          <a:p>
            <a:pPr algn="ctr"/>
            <a:r>
              <a:rPr lang="en-US" sz="6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(TIẾT 9, 10)</a:t>
            </a:r>
          </a:p>
        </p:txBody>
      </p:sp>
    </p:spTree>
    <p:extLst>
      <p:ext uri="{BB962C8B-B14F-4D97-AF65-F5344CB8AC3E}">
        <p14:creationId xmlns:p14="http://schemas.microsoft.com/office/powerpoint/2010/main" val="307419914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429000" y="198437"/>
            <a:ext cx="6324600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vi-VN" sz="40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Ngày mai lên sao Kim</a:t>
            </a:r>
            <a:endParaRPr lang="vi-VN" sz="4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indent="0" fontAlgn="t">
              <a:spcBef>
                <a:spcPts val="0"/>
              </a:spcBef>
              <a:spcAft>
                <a:spcPts val="600"/>
              </a:spcAft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0" indent="0" fontAlgn="t">
              <a:spcBef>
                <a:spcPts val="0"/>
              </a:spcBef>
              <a:spcAft>
                <a:spcPts val="600"/>
              </a:spcAft>
              <a:buNone/>
            </a:pPr>
            <a:r>
              <a:rPr lang="vi-VN" sz="2800" dirty="0">
                <a:latin typeface="Arial" pitchFamily="34" charset="0"/>
                <a:cs typeface="Arial" pitchFamily="34" charset="0"/>
              </a:rPr>
              <a:t>Ngày mai lên sao Kim</a:t>
            </a:r>
            <a:br>
              <a:rPr lang="vi-VN" sz="2800" dirty="0">
                <a:latin typeface="Arial" pitchFamily="34" charset="0"/>
                <a:cs typeface="Arial" pitchFamily="34" charset="0"/>
              </a:rPr>
            </a:br>
            <a:r>
              <a:rPr lang="vi-VN" sz="2800" dirty="0">
                <a:latin typeface="Arial" pitchFamily="34" charset="0"/>
                <a:cs typeface="Arial" pitchFamily="34" charset="0"/>
              </a:rPr>
              <a:t>Xem có gì trên đó</a:t>
            </a:r>
            <a:br>
              <a:rPr lang="vi-VN" sz="2800" dirty="0">
                <a:latin typeface="Arial" pitchFamily="34" charset="0"/>
                <a:cs typeface="Arial" pitchFamily="34" charset="0"/>
              </a:rPr>
            </a:br>
            <a:r>
              <a:rPr lang="vi-VN" sz="2800" dirty="0">
                <a:latin typeface="Arial" pitchFamily="34" charset="0"/>
                <a:cs typeface="Arial" pitchFamily="34" charset="0"/>
              </a:rPr>
              <a:t>Có nắng và có gió?</a:t>
            </a:r>
            <a:br>
              <a:rPr lang="vi-VN" sz="2800" dirty="0">
                <a:latin typeface="Arial" pitchFamily="34" charset="0"/>
                <a:cs typeface="Arial" pitchFamily="34" charset="0"/>
              </a:rPr>
            </a:br>
            <a:r>
              <a:rPr lang="vi-VN" sz="2800" dirty="0">
                <a:latin typeface="Arial" pitchFamily="34" charset="0"/>
                <a:cs typeface="Arial" pitchFamily="34" charset="0"/>
              </a:rPr>
              <a:t>Có ngày và có đêm?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0" indent="0" fontAlgn="t">
              <a:spcBef>
                <a:spcPts val="0"/>
              </a:spcBef>
              <a:spcAft>
                <a:spcPts val="600"/>
              </a:spcAft>
              <a:buNone/>
            </a:pPr>
            <a:endParaRPr lang="vi-VN" sz="2800" dirty="0">
              <a:latin typeface="Arial" pitchFamily="34" charset="0"/>
              <a:cs typeface="Arial" pitchFamily="34" charset="0"/>
            </a:endParaRPr>
          </a:p>
          <a:p>
            <a:pPr marL="0" indent="0" fontAlgn="t">
              <a:spcBef>
                <a:spcPts val="0"/>
              </a:spcBef>
              <a:spcAft>
                <a:spcPts val="600"/>
              </a:spcAft>
              <a:buNone/>
            </a:pPr>
            <a:r>
              <a:rPr lang="vi-VN" sz="2800" dirty="0">
                <a:latin typeface="Arial" pitchFamily="34" charset="0"/>
                <a:cs typeface="Arial" pitchFamily="34" charset="0"/>
              </a:rPr>
              <a:t>Ngày mai lên sao Kim</a:t>
            </a:r>
            <a:br>
              <a:rPr lang="vi-VN" sz="2800" dirty="0">
                <a:latin typeface="Arial" pitchFamily="34" charset="0"/>
                <a:cs typeface="Arial" pitchFamily="34" charset="0"/>
              </a:rPr>
            </a:br>
            <a:r>
              <a:rPr lang="vi-VN" sz="2800" dirty="0">
                <a:latin typeface="Arial" pitchFamily="34" charset="0"/>
                <a:cs typeface="Arial" pitchFamily="34" charset="0"/>
              </a:rPr>
              <a:t>Xem có gì trong đó</a:t>
            </a:r>
            <a:br>
              <a:rPr lang="vi-VN" sz="2800" dirty="0">
                <a:latin typeface="Arial" pitchFamily="34" charset="0"/>
                <a:cs typeface="Arial" pitchFamily="34" charset="0"/>
              </a:rPr>
            </a:br>
            <a:r>
              <a:rPr lang="vi-VN" sz="2800" dirty="0">
                <a:latin typeface="Arial" pitchFamily="34" charset="0"/>
                <a:cs typeface="Arial" pitchFamily="34" charset="0"/>
              </a:rPr>
              <a:t>Nếu những gì chưa có</a:t>
            </a:r>
            <a:br>
              <a:rPr lang="vi-VN" sz="2800" dirty="0">
                <a:latin typeface="Arial" pitchFamily="34" charset="0"/>
                <a:cs typeface="Arial" pitchFamily="34" charset="0"/>
              </a:rPr>
            </a:br>
            <a:r>
              <a:rPr lang="vi-VN" sz="2800" dirty="0">
                <a:latin typeface="Arial" pitchFamily="34" charset="0"/>
                <a:cs typeface="Arial" pitchFamily="34" charset="0"/>
              </a:rPr>
              <a:t>Thì chúng mình mang thêm.</a:t>
            </a:r>
          </a:p>
          <a:p>
            <a:pPr marL="0" indent="0" algn="r" fontAlgn="t">
              <a:spcBef>
                <a:spcPts val="0"/>
              </a:spcBef>
              <a:spcAft>
                <a:spcPts val="600"/>
              </a:spcAft>
              <a:buNone/>
            </a:pPr>
            <a:r>
              <a:rPr lang="vi-VN" sz="2800" i="1" dirty="0">
                <a:latin typeface="Arial" pitchFamily="34" charset="0"/>
                <a:cs typeface="Arial" pitchFamily="34" charset="0"/>
              </a:rPr>
              <a:t>Phùng Ngọc Hùng</a:t>
            </a:r>
            <a:endParaRPr lang="vi-VN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vi-VN" b="1" u="sng" dirty="0"/>
          </a:p>
        </p:txBody>
      </p:sp>
      <p:sp>
        <p:nvSpPr>
          <p:cNvPr id="5" name="Rectangle 4"/>
          <p:cNvSpPr/>
          <p:nvPr/>
        </p:nvSpPr>
        <p:spPr>
          <a:xfrm>
            <a:off x="381000" y="838200"/>
            <a:ext cx="2286000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3200" b="1" dirty="0">
                <a:latin typeface="Arial" pitchFamily="34" charset="0"/>
                <a:cs typeface="Arial" pitchFamily="34" charset="0"/>
              </a:rPr>
              <a:t>B. Viết</a:t>
            </a:r>
            <a:endParaRPr lang="vi-VN" sz="3200" dirty="0">
              <a:latin typeface="Arial" pitchFamily="34" charset="0"/>
              <a:cs typeface="Arial" pitchFamily="34" charset="0"/>
            </a:endParaRPr>
          </a:p>
          <a:p>
            <a:r>
              <a:rPr lang="vi-VN" sz="3200" dirty="0">
                <a:latin typeface="Arial" pitchFamily="34" charset="0"/>
                <a:cs typeface="Arial" pitchFamily="34" charset="0"/>
              </a:rPr>
              <a:t>Nghe - viết</a:t>
            </a:r>
          </a:p>
        </p:txBody>
      </p:sp>
    </p:spTree>
    <p:extLst>
      <p:ext uri="{BB962C8B-B14F-4D97-AF65-F5344CB8AC3E}">
        <p14:creationId xmlns:p14="http://schemas.microsoft.com/office/powerpoint/2010/main" val="191178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3891" y="2057400"/>
            <a:ext cx="5525872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Arial" pitchFamily="34" charset="0"/>
                <a:cs typeface="Arial" pitchFamily="34" charset="0"/>
              </a:rPr>
              <a:t>Viết</a:t>
            </a:r>
            <a:r>
              <a:rPr lang="en-US" sz="199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100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90600" y="990600"/>
            <a:ext cx="10972800" cy="586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Arial" pitchFamily="34" charset="0"/>
                <a:cs typeface="Arial" pitchFamily="34" charset="0"/>
              </a:rPr>
              <a:t>2.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Viết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4-5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câu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kể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về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việc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tốt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đã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US" sz="4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400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Việc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tốt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đa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̃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làm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là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việc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gi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̀?</a:t>
            </a:r>
          </a:p>
          <a:p>
            <a:pPr>
              <a:buFontTx/>
              <a:buChar char="-"/>
            </a:pPr>
            <a:r>
              <a:rPr lang="en-US" sz="4000" dirty="0" err="1">
                <a:latin typeface="Arial" pitchFamily="34" charset="0"/>
                <a:cs typeface="Arial" pitchFamily="34" charset="0"/>
              </a:rPr>
              <a:t>Việc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đo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́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diễn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ra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khi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nào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buFontTx/>
              <a:buChar char="-"/>
            </a:pPr>
            <a:r>
              <a:rPr lang="en-US" sz="4000" dirty="0" err="1">
                <a:latin typeface="Arial" pitchFamily="34" charset="0"/>
                <a:cs typeface="Arial" pitchFamily="34" charset="0"/>
              </a:rPr>
              <a:t>Việc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đo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́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diễn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ra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như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thê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́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nào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buFontTx/>
              <a:buChar char="-"/>
            </a:pPr>
            <a:r>
              <a:rPr lang="en-US" sz="4000" dirty="0" err="1">
                <a:latin typeface="Arial" pitchFamily="34" charset="0"/>
                <a:cs typeface="Arial" pitchFamily="34" charset="0"/>
              </a:rPr>
              <a:t>Làm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được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việc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tốt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cảm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thấy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như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thê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́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nào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?</a:t>
            </a:r>
          </a:p>
          <a:p>
            <a:pPr marL="0" indent="0">
              <a:buNone/>
            </a:pP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191434"/>
            <a:ext cx="1981200" cy="64633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Gợi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ý</a:t>
            </a:r>
          </a:p>
        </p:txBody>
      </p:sp>
    </p:spTree>
    <p:extLst>
      <p:ext uri="{BB962C8B-B14F-4D97-AF65-F5344CB8AC3E}">
        <p14:creationId xmlns:p14="http://schemas.microsoft.com/office/powerpoint/2010/main" val="36464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56560">
            <a:off x="3102872" y="274579"/>
            <a:ext cx="507251" cy="71535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404847">
            <a:off x="345311" y="2535413"/>
            <a:ext cx="748207" cy="74820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461588">
            <a:off x="1907002" y="154556"/>
            <a:ext cx="814259" cy="86456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646022">
            <a:off x="363128" y="317821"/>
            <a:ext cx="868995" cy="80105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920968">
            <a:off x="461024" y="1792356"/>
            <a:ext cx="1290115" cy="42221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129358">
            <a:off x="1344368" y="1078292"/>
            <a:ext cx="559823" cy="53234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453495">
            <a:off x="299339" y="4455203"/>
            <a:ext cx="840151" cy="95078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0601344">
            <a:off x="916086" y="3244786"/>
            <a:ext cx="967987" cy="96798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9438273">
            <a:off x="2064119" y="1113216"/>
            <a:ext cx="266654" cy="123243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3659741">
            <a:off x="2253602" y="5706660"/>
            <a:ext cx="609209" cy="62279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045001">
            <a:off x="1415038" y="4877748"/>
            <a:ext cx="574822" cy="107901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-4492633">
            <a:off x="781781" y="5653424"/>
            <a:ext cx="410867" cy="1208433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2138168" y="737475"/>
            <a:ext cx="8090845" cy="4679781"/>
            <a:chOff x="0" y="0"/>
            <a:chExt cx="14513079" cy="4632883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403968"/>
              <a:ext cx="14513079" cy="4228914"/>
              <a:chOff x="0" y="0"/>
              <a:chExt cx="3907097" cy="1138475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-4262"/>
                <a:ext cx="3914842" cy="1144961"/>
              </a:xfrm>
              <a:custGeom>
                <a:avLst/>
                <a:gdLst/>
                <a:ahLst/>
                <a:cxnLst/>
                <a:rect l="l" t="t" r="r" b="b"/>
                <a:pathLst>
                  <a:path w="3914842" h="1144961">
                    <a:moveTo>
                      <a:pt x="2975943" y="1133773"/>
                    </a:moveTo>
                    <a:cubicBezTo>
                      <a:pt x="2975943" y="1133773"/>
                      <a:pt x="2556190" y="1144961"/>
                      <a:pt x="2093605" y="1142339"/>
                    </a:cubicBezTo>
                    <a:cubicBezTo>
                      <a:pt x="1711879" y="1140177"/>
                      <a:pt x="1057073" y="1132352"/>
                      <a:pt x="1057073" y="1132352"/>
                    </a:cubicBezTo>
                    <a:cubicBezTo>
                      <a:pt x="812931" y="1123518"/>
                      <a:pt x="565145" y="1106537"/>
                      <a:pt x="398404" y="1048359"/>
                    </a:cubicBezTo>
                    <a:cubicBezTo>
                      <a:pt x="120505" y="951398"/>
                      <a:pt x="0" y="773869"/>
                      <a:pt x="0" y="577261"/>
                    </a:cubicBezTo>
                    <a:lnTo>
                      <a:pt x="0" y="577259"/>
                    </a:lnTo>
                    <a:cubicBezTo>
                      <a:pt x="8536" y="440430"/>
                      <a:pt x="34263" y="311302"/>
                      <a:pt x="140291" y="225758"/>
                    </a:cubicBezTo>
                    <a:cubicBezTo>
                      <a:pt x="342602" y="62530"/>
                      <a:pt x="736658" y="7673"/>
                      <a:pt x="1155311" y="7673"/>
                    </a:cubicBezTo>
                    <a:cubicBezTo>
                      <a:pt x="1155311" y="7673"/>
                      <a:pt x="1551711" y="15681"/>
                      <a:pt x="1952851" y="7673"/>
                    </a:cubicBezTo>
                    <a:cubicBezTo>
                      <a:pt x="2337264" y="0"/>
                      <a:pt x="2801191" y="7673"/>
                      <a:pt x="2801191" y="7673"/>
                    </a:cubicBezTo>
                    <a:cubicBezTo>
                      <a:pt x="3169498" y="15152"/>
                      <a:pt x="3532811" y="84484"/>
                      <a:pt x="3730551" y="207066"/>
                    </a:cubicBezTo>
                    <a:cubicBezTo>
                      <a:pt x="3881568" y="300683"/>
                      <a:pt x="3914842" y="425358"/>
                      <a:pt x="3905702" y="577261"/>
                    </a:cubicBezTo>
                    <a:lnTo>
                      <a:pt x="3905702" y="577262"/>
                    </a:lnTo>
                    <a:cubicBezTo>
                      <a:pt x="3905702" y="891835"/>
                      <a:pt x="3622706" y="1105932"/>
                      <a:pt x="2975943" y="1133773"/>
                    </a:cubicBezTo>
                    <a:close/>
                  </a:path>
                </a:pathLst>
              </a:custGeom>
              <a:solidFill>
                <a:srgbClr val="FFF9ED"/>
              </a:solidFill>
            </p:spPr>
          </p:sp>
        </p:grpSp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rcRect/>
            <a:stretch>
              <a:fillRect/>
            </a:stretch>
          </p:blipFill>
          <p:spPr>
            <a:xfrm>
              <a:off x="5420420" y="0"/>
              <a:ext cx="4027218" cy="961150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>
            <a:off x="2245135" y="2147305"/>
            <a:ext cx="7892949" cy="2277541"/>
          </a:xfrm>
          <a:prstGeom prst="rect">
            <a:avLst/>
          </a:prstGeom>
        </p:spPr>
        <p:txBody>
          <a:bodyPr wrap="square" lIns="60954" tIns="30477" rIns="60954" bIns="30477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HẸN GẶP LẠI CÁC EM TRONG TIẾT HỌC SAU!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976049" y="2006600"/>
            <a:ext cx="3860800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22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6200" y="2667000"/>
            <a:ext cx="402725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Arial" pitchFamily="34" charset="0"/>
                <a:cs typeface="Arial" pitchFamily="34" charset="0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4092268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24200" y="1981200"/>
            <a:ext cx="6172200" cy="1800091"/>
          </a:xfrm>
          <a:prstGeom prst="rect">
            <a:avLst/>
          </a:prstGeom>
          <a:noFill/>
          <a:ln w="57150">
            <a:noFill/>
          </a:ln>
        </p:spPr>
        <p:txBody>
          <a:bodyPr wrap="square" lIns="136763" tIns="68381" rIns="136763" bIns="68381" rtlCol="0">
            <a:spAutoFit/>
          </a:bodyPr>
          <a:lstStyle/>
          <a:p>
            <a:pPr algn="ctr">
              <a:spcBef>
                <a:spcPts val="898"/>
              </a:spcBef>
            </a:pPr>
            <a:r>
              <a:rPr lang="en-US" sz="5400" b="1" dirty="0">
                <a:latin typeface="Arial" pitchFamily="34" charset="0"/>
                <a:ea typeface="Kids" pitchFamily="2" charset="0"/>
                <a:cs typeface="Arial" pitchFamily="34" charset="0"/>
              </a:rPr>
              <a:t>A. ĐỌC THẦM VÀ LÀM BÀI TẬP</a:t>
            </a:r>
          </a:p>
        </p:txBody>
      </p:sp>
    </p:spTree>
    <p:extLst>
      <p:ext uri="{BB962C8B-B14F-4D97-AF65-F5344CB8AC3E}">
        <p14:creationId xmlns:p14="http://schemas.microsoft.com/office/powerpoint/2010/main" val="42343386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1752600"/>
            <a:ext cx="6781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7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endParaRPr lang="en-US" sz="7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7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7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đẹp</a:t>
            </a:r>
            <a:r>
              <a:rPr lang="en-US" sz="7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7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54715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8200" y="2743200"/>
            <a:ext cx="292099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ĐỌC</a:t>
            </a:r>
            <a:endParaRPr lang="en-US" sz="96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2400" y="3259419"/>
            <a:ext cx="2540000" cy="359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8097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2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8765" y="2030790"/>
            <a:ext cx="389313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đẹp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0" y="228600"/>
            <a:ext cx="56388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latin typeface="Arial" pitchFamily="34" charset="0"/>
                <a:cs typeface="Arial" pitchFamily="34" charset="0"/>
              </a:rPr>
              <a:t>Chúng em là cái nụ</a:t>
            </a:r>
            <a:br>
              <a:rPr lang="vi-VN" sz="2400" dirty="0">
                <a:latin typeface="Arial" pitchFamily="34" charset="0"/>
                <a:cs typeface="Arial" pitchFamily="34" charset="0"/>
              </a:rPr>
            </a:br>
            <a:r>
              <a:rPr lang="vi-VN" sz="2400" dirty="0">
                <a:latin typeface="Arial" pitchFamily="34" charset="0"/>
                <a:cs typeface="Arial" pitchFamily="34" charset="0"/>
              </a:rPr>
              <a:t>Thời gian là lời ca</a:t>
            </a:r>
            <a:br>
              <a:rPr lang="vi-VN" sz="2400" dirty="0">
                <a:latin typeface="Arial" pitchFamily="34" charset="0"/>
                <a:cs typeface="Arial" pitchFamily="34" charset="0"/>
              </a:rPr>
            </a:br>
            <a:r>
              <a:rPr lang="vi-VN" sz="2400" dirty="0">
                <a:latin typeface="Arial" pitchFamily="34" charset="0"/>
                <a:cs typeface="Arial" pitchFamily="34" charset="0"/>
              </a:rPr>
              <a:t>Nắng mưa tưới tắm nụ</a:t>
            </a:r>
            <a:br>
              <a:rPr lang="vi-VN" sz="2400" dirty="0">
                <a:latin typeface="Arial" pitchFamily="34" charset="0"/>
                <a:cs typeface="Arial" pitchFamily="34" charset="0"/>
              </a:rPr>
            </a:br>
            <a:r>
              <a:rPr lang="vi-VN" sz="2400" dirty="0">
                <a:latin typeface="Arial" pitchFamily="34" charset="0"/>
                <a:cs typeface="Arial" pitchFamily="34" charset="0"/>
              </a:rPr>
              <a:t>Nở xòe thành bông hoa.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endParaRPr lang="vi-VN" sz="2400" dirty="0">
              <a:latin typeface="Arial" pitchFamily="34" charset="0"/>
              <a:cs typeface="Arial" pitchFamily="34" charset="0"/>
            </a:endParaRPr>
          </a:p>
          <a:p>
            <a:r>
              <a:rPr lang="vi-VN" sz="2400" dirty="0">
                <a:latin typeface="Arial" pitchFamily="34" charset="0"/>
                <a:cs typeface="Arial" pitchFamily="34" charset="0"/>
              </a:rPr>
              <a:t>Chúng em là bông hoa</a:t>
            </a:r>
            <a:br>
              <a:rPr lang="vi-VN" sz="2400" dirty="0">
                <a:latin typeface="Arial" pitchFamily="34" charset="0"/>
                <a:cs typeface="Arial" pitchFamily="34" charset="0"/>
              </a:rPr>
            </a:br>
            <a:r>
              <a:rPr lang="vi-VN" sz="2400" dirty="0">
                <a:latin typeface="Arial" pitchFamily="34" charset="0"/>
                <a:cs typeface="Arial" pitchFamily="34" charset="0"/>
              </a:rPr>
              <a:t>Thời gian là tiếng hát</a:t>
            </a:r>
            <a:br>
              <a:rPr lang="vi-VN" sz="2400" dirty="0">
                <a:latin typeface="Arial" pitchFamily="34" charset="0"/>
                <a:cs typeface="Arial" pitchFamily="34" charset="0"/>
              </a:rPr>
            </a:br>
            <a:r>
              <a:rPr lang="vi-VN" sz="2400" dirty="0">
                <a:latin typeface="Arial" pitchFamily="34" charset="0"/>
                <a:cs typeface="Arial" pitchFamily="34" charset="0"/>
              </a:rPr>
              <a:t>Đất trời nuôi dưỡng hoa</a:t>
            </a:r>
            <a:br>
              <a:rPr lang="vi-VN" sz="2400" dirty="0">
                <a:latin typeface="Arial" pitchFamily="34" charset="0"/>
                <a:cs typeface="Arial" pitchFamily="34" charset="0"/>
              </a:rPr>
            </a:br>
            <a:r>
              <a:rPr lang="vi-VN" sz="2400" dirty="0">
                <a:latin typeface="Arial" pitchFamily="34" charset="0"/>
                <a:cs typeface="Arial" pitchFamily="34" charset="0"/>
              </a:rPr>
              <a:t>Thành hoa thơm ngọt mật.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endParaRPr lang="vi-VN" sz="2400" dirty="0">
              <a:latin typeface="Arial" pitchFamily="34" charset="0"/>
              <a:cs typeface="Arial" pitchFamily="34" charset="0"/>
            </a:endParaRPr>
          </a:p>
          <a:p>
            <a:r>
              <a:rPr lang="vi-VN" sz="2400" dirty="0">
                <a:latin typeface="Arial" pitchFamily="34" charset="0"/>
                <a:cs typeface="Arial" pitchFamily="34" charset="0"/>
              </a:rPr>
              <a:t>Chúng em là yêu thương</a:t>
            </a:r>
            <a:br>
              <a:rPr lang="vi-VN" sz="2400" dirty="0">
                <a:latin typeface="Arial" pitchFamily="34" charset="0"/>
                <a:cs typeface="Arial" pitchFamily="34" charset="0"/>
              </a:rPr>
            </a:br>
            <a:r>
              <a:rPr lang="vi-VN" sz="2400" dirty="0">
                <a:latin typeface="Arial" pitchFamily="34" charset="0"/>
                <a:cs typeface="Arial" pitchFamily="34" charset="0"/>
              </a:rPr>
              <a:t>Vô tư và chân thật</a:t>
            </a:r>
            <a:br>
              <a:rPr lang="vi-VN" sz="2400" dirty="0">
                <a:latin typeface="Arial" pitchFamily="34" charset="0"/>
                <a:cs typeface="Arial" pitchFamily="34" charset="0"/>
              </a:rPr>
            </a:br>
            <a:r>
              <a:rPr lang="vi-VN" sz="2400" dirty="0">
                <a:latin typeface="Arial" pitchFamily="34" charset="0"/>
                <a:cs typeface="Arial" pitchFamily="34" charset="0"/>
              </a:rPr>
              <a:t>Ở trên Trái Đất này</a:t>
            </a:r>
            <a:br>
              <a:rPr lang="vi-VN" sz="2400" dirty="0">
                <a:latin typeface="Arial" pitchFamily="34" charset="0"/>
                <a:cs typeface="Arial" pitchFamily="34" charset="0"/>
              </a:rPr>
            </a:br>
            <a:r>
              <a:rPr lang="vi-VN" sz="2400" dirty="0">
                <a:latin typeface="Arial" pitchFamily="34" charset="0"/>
                <a:cs typeface="Arial" pitchFamily="34" charset="0"/>
              </a:rPr>
              <a:t>Chúng em là đẹp nhất.</a:t>
            </a:r>
          </a:p>
          <a:p>
            <a:pPr algn="r"/>
            <a:r>
              <a:rPr lang="vi-VN" sz="2400" i="1" dirty="0">
                <a:latin typeface="Arial" pitchFamily="34" charset="0"/>
                <a:cs typeface="Arial" pitchFamily="34" charset="0"/>
              </a:rPr>
              <a:t>Phạm Đông Hưng</a:t>
            </a:r>
            <a:endParaRPr lang="vi-VN" sz="2400" dirty="0">
              <a:latin typeface="Arial" pitchFamily="34" charset="0"/>
              <a:cs typeface="Arial" pitchFamily="34" charset="0"/>
            </a:endParaRPr>
          </a:p>
          <a:p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86" b="99123" l="5641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0" y="3600450"/>
            <a:ext cx="3714750" cy="3257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00" b="96667" l="9843" r="8976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35981" y="2352675"/>
            <a:ext cx="2419350" cy="285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598" b="99310" l="5696" r="9557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000" y="1928812"/>
            <a:ext cx="2171700" cy="4143375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0210800" y="63427"/>
            <a:ext cx="1866900" cy="893618"/>
          </a:xfrm>
          <a:prstGeom prst="roundRect">
            <a:avLst/>
          </a:prstGeom>
          <a:solidFill>
            <a:srgbClr val="EEA738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ĐỌC</a:t>
            </a:r>
          </a:p>
        </p:txBody>
      </p:sp>
    </p:spTree>
    <p:extLst>
      <p:ext uri="{BB962C8B-B14F-4D97-AF65-F5344CB8AC3E}">
        <p14:creationId xmlns:p14="http://schemas.microsoft.com/office/powerpoint/2010/main" val="378138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2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8283" y="1928812"/>
            <a:ext cx="389313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đẹp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791200" y="268432"/>
            <a:ext cx="563880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 dirty="0">
                <a:latin typeface="Arial" pitchFamily="34" charset="0"/>
                <a:cs typeface="Arial" pitchFamily="34" charset="0"/>
              </a:rPr>
              <a:t>Chúng em là cái nụ</a:t>
            </a:r>
            <a:br>
              <a:rPr lang="vi-VN" sz="2600" dirty="0">
                <a:latin typeface="Arial" pitchFamily="34" charset="0"/>
                <a:cs typeface="Arial" pitchFamily="34" charset="0"/>
              </a:rPr>
            </a:br>
            <a:r>
              <a:rPr lang="vi-VN" sz="2600" dirty="0">
                <a:latin typeface="Arial" pitchFamily="34" charset="0"/>
                <a:cs typeface="Arial" pitchFamily="34" charset="0"/>
              </a:rPr>
              <a:t>Thời gian là lời ca</a:t>
            </a:r>
            <a:br>
              <a:rPr lang="vi-VN" sz="2600" dirty="0">
                <a:latin typeface="Arial" pitchFamily="34" charset="0"/>
                <a:cs typeface="Arial" pitchFamily="34" charset="0"/>
              </a:rPr>
            </a:br>
            <a:r>
              <a:rPr lang="vi-VN" sz="2600" dirty="0">
                <a:latin typeface="Arial" pitchFamily="34" charset="0"/>
                <a:cs typeface="Arial" pitchFamily="34" charset="0"/>
              </a:rPr>
              <a:t>Nắng mưa tưới tắm nụ</a:t>
            </a:r>
            <a:br>
              <a:rPr lang="vi-VN" sz="2600" dirty="0">
                <a:latin typeface="Arial" pitchFamily="34" charset="0"/>
                <a:cs typeface="Arial" pitchFamily="34" charset="0"/>
              </a:rPr>
            </a:br>
            <a:r>
              <a:rPr lang="vi-VN" sz="2600" dirty="0">
                <a:latin typeface="Arial" pitchFamily="34" charset="0"/>
                <a:cs typeface="Arial" pitchFamily="34" charset="0"/>
              </a:rPr>
              <a:t>Nở xòe thành bông hoa.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endParaRPr lang="vi-VN" sz="2600" dirty="0">
              <a:latin typeface="Arial" pitchFamily="34" charset="0"/>
              <a:cs typeface="Arial" pitchFamily="34" charset="0"/>
            </a:endParaRPr>
          </a:p>
          <a:p>
            <a:r>
              <a:rPr lang="vi-VN" sz="2600" dirty="0">
                <a:latin typeface="Arial" pitchFamily="34" charset="0"/>
                <a:cs typeface="Arial" pitchFamily="34" charset="0"/>
              </a:rPr>
              <a:t>Chúng em là bông hoa</a:t>
            </a:r>
            <a:br>
              <a:rPr lang="vi-VN" sz="2600" dirty="0">
                <a:latin typeface="Arial" pitchFamily="34" charset="0"/>
                <a:cs typeface="Arial" pitchFamily="34" charset="0"/>
              </a:rPr>
            </a:br>
            <a:r>
              <a:rPr lang="vi-VN" sz="2600" dirty="0">
                <a:latin typeface="Arial" pitchFamily="34" charset="0"/>
                <a:cs typeface="Arial" pitchFamily="34" charset="0"/>
              </a:rPr>
              <a:t>Thời gian là tiếng hát</a:t>
            </a:r>
            <a:br>
              <a:rPr lang="vi-VN" sz="2600" dirty="0">
                <a:latin typeface="Arial" pitchFamily="34" charset="0"/>
                <a:cs typeface="Arial" pitchFamily="34" charset="0"/>
              </a:rPr>
            </a:br>
            <a:r>
              <a:rPr lang="vi-VN" sz="2600" dirty="0">
                <a:latin typeface="Arial" pitchFamily="34" charset="0"/>
                <a:cs typeface="Arial" pitchFamily="34" charset="0"/>
              </a:rPr>
              <a:t>Đất trời nuôi dưỡng hoa</a:t>
            </a:r>
            <a:br>
              <a:rPr lang="vi-VN" sz="2600" dirty="0">
                <a:latin typeface="Arial" pitchFamily="34" charset="0"/>
                <a:cs typeface="Arial" pitchFamily="34" charset="0"/>
              </a:rPr>
            </a:br>
            <a:r>
              <a:rPr lang="vi-VN" sz="2600" dirty="0">
                <a:latin typeface="Arial" pitchFamily="34" charset="0"/>
                <a:cs typeface="Arial" pitchFamily="34" charset="0"/>
              </a:rPr>
              <a:t>Thành hoa thơm ngọt mật.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endParaRPr lang="vi-VN" sz="2600" dirty="0">
              <a:latin typeface="Arial" pitchFamily="34" charset="0"/>
              <a:cs typeface="Arial" pitchFamily="34" charset="0"/>
            </a:endParaRPr>
          </a:p>
          <a:p>
            <a:r>
              <a:rPr lang="vi-VN" sz="2600" dirty="0">
                <a:latin typeface="Arial" pitchFamily="34" charset="0"/>
                <a:cs typeface="Arial" pitchFamily="34" charset="0"/>
              </a:rPr>
              <a:t>Chúng em là yêu thương</a:t>
            </a:r>
            <a:br>
              <a:rPr lang="vi-VN" sz="2600" dirty="0">
                <a:latin typeface="Arial" pitchFamily="34" charset="0"/>
                <a:cs typeface="Arial" pitchFamily="34" charset="0"/>
              </a:rPr>
            </a:br>
            <a:r>
              <a:rPr lang="vi-VN" sz="2600" dirty="0">
                <a:latin typeface="Arial" pitchFamily="34" charset="0"/>
                <a:cs typeface="Arial" pitchFamily="34" charset="0"/>
              </a:rPr>
              <a:t>Vô tư và chân thật</a:t>
            </a:r>
            <a:br>
              <a:rPr lang="vi-VN" sz="2600" dirty="0">
                <a:latin typeface="Arial" pitchFamily="34" charset="0"/>
                <a:cs typeface="Arial" pitchFamily="34" charset="0"/>
              </a:rPr>
            </a:br>
            <a:r>
              <a:rPr lang="vi-VN" sz="2600" dirty="0">
                <a:latin typeface="Arial" pitchFamily="34" charset="0"/>
                <a:cs typeface="Arial" pitchFamily="34" charset="0"/>
              </a:rPr>
              <a:t>Ở trên Trái Đất này</a:t>
            </a:r>
            <a:br>
              <a:rPr lang="vi-VN" sz="2600" dirty="0">
                <a:latin typeface="Arial" pitchFamily="34" charset="0"/>
                <a:cs typeface="Arial" pitchFamily="34" charset="0"/>
              </a:rPr>
            </a:br>
            <a:r>
              <a:rPr lang="vi-VN" sz="2600" dirty="0">
                <a:latin typeface="Arial" pitchFamily="34" charset="0"/>
                <a:cs typeface="Arial" pitchFamily="34" charset="0"/>
              </a:rPr>
              <a:t>Chúng em là đẹp nhất.</a:t>
            </a:r>
          </a:p>
          <a:p>
            <a:pPr algn="r"/>
            <a:r>
              <a:rPr lang="vi-VN" sz="2600" i="1" dirty="0">
                <a:latin typeface="Arial" pitchFamily="34" charset="0"/>
                <a:cs typeface="Arial" pitchFamily="34" charset="0"/>
              </a:rPr>
              <a:t>Phạm Đông Hưng</a:t>
            </a:r>
            <a:endParaRPr lang="vi-VN" sz="2600" dirty="0">
              <a:latin typeface="Arial" pitchFamily="34" charset="0"/>
              <a:cs typeface="Arial" pitchFamily="34" charset="0"/>
            </a:endParaRPr>
          </a:p>
          <a:p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86" b="99123" l="5641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4691" y="3619500"/>
            <a:ext cx="3714750" cy="3257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00" b="96667" l="9843" r="8976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62413" y="2190750"/>
            <a:ext cx="2419350" cy="285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598" b="99310" l="5696" r="9557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000" y="1928812"/>
            <a:ext cx="2171700" cy="414337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81000" y="23812"/>
            <a:ext cx="2400300" cy="1503218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LUYỆN ĐỌC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93794" y="1436369"/>
            <a:ext cx="136768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Nở xòe </a:t>
            </a:r>
            <a:endParaRPr lang="en-US" sz="26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91475" y="3025370"/>
            <a:ext cx="200086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nuôi dưỡng </a:t>
            </a:r>
            <a:endParaRPr lang="en-US" sz="26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92682" y="700743"/>
            <a:ext cx="99578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lời ca</a:t>
            </a:r>
            <a:endParaRPr lang="en-US" sz="26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8658285" y="394124"/>
            <a:ext cx="140319" cy="3574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8549475" y="775421"/>
            <a:ext cx="138576" cy="3377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9416226" y="1473776"/>
            <a:ext cx="114093" cy="3255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9230711" y="1185714"/>
            <a:ext cx="140320" cy="3413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9208637" y="2234989"/>
            <a:ext cx="94709" cy="2985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9037759" y="2807791"/>
            <a:ext cx="99225" cy="3157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9473273" y="3131584"/>
            <a:ext cx="115357" cy="2800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9727183" y="3483836"/>
            <a:ext cx="116632" cy="2651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9518470" y="4308219"/>
            <a:ext cx="140319" cy="3574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8666854" y="4710462"/>
            <a:ext cx="138576" cy="3377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9189253" y="5503894"/>
            <a:ext cx="114093" cy="3255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8688051" y="5162578"/>
            <a:ext cx="140320" cy="3413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453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 animBg="1"/>
      <p:bldP spid="10" grpId="0"/>
      <p:bldP spid="11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r="-11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002090"/>
            <a:ext cx="389313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đẹp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6151418" y="228600"/>
            <a:ext cx="56388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latin typeface="Arial" pitchFamily="34" charset="0"/>
                <a:cs typeface="Arial" pitchFamily="34" charset="0"/>
              </a:rPr>
              <a:t>Chúng em là cái nụ</a:t>
            </a:r>
            <a:br>
              <a:rPr lang="vi-VN" sz="2400" dirty="0">
                <a:latin typeface="Arial" pitchFamily="34" charset="0"/>
                <a:cs typeface="Arial" pitchFamily="34" charset="0"/>
              </a:rPr>
            </a:br>
            <a:r>
              <a:rPr lang="vi-VN" sz="2400" dirty="0">
                <a:latin typeface="Arial" pitchFamily="34" charset="0"/>
                <a:cs typeface="Arial" pitchFamily="34" charset="0"/>
              </a:rPr>
              <a:t>Thời gian là lời ca</a:t>
            </a:r>
            <a:br>
              <a:rPr lang="vi-VN" sz="2400" dirty="0">
                <a:latin typeface="Arial" pitchFamily="34" charset="0"/>
                <a:cs typeface="Arial" pitchFamily="34" charset="0"/>
              </a:rPr>
            </a:br>
            <a:r>
              <a:rPr lang="vi-VN" sz="2400" dirty="0">
                <a:latin typeface="Arial" pitchFamily="34" charset="0"/>
                <a:cs typeface="Arial" pitchFamily="34" charset="0"/>
              </a:rPr>
              <a:t>Nắng mưa tưới tắm nụ</a:t>
            </a:r>
            <a:br>
              <a:rPr lang="vi-VN" sz="2400" dirty="0">
                <a:latin typeface="Arial" pitchFamily="34" charset="0"/>
                <a:cs typeface="Arial" pitchFamily="34" charset="0"/>
              </a:rPr>
            </a:br>
            <a:r>
              <a:rPr lang="vi-VN" sz="2400" dirty="0">
                <a:latin typeface="Arial" pitchFamily="34" charset="0"/>
                <a:cs typeface="Arial" pitchFamily="34" charset="0"/>
              </a:rPr>
              <a:t>Nở xòe thành bông hoa.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endParaRPr lang="vi-VN" sz="2400" dirty="0">
              <a:latin typeface="Arial" pitchFamily="34" charset="0"/>
              <a:cs typeface="Arial" pitchFamily="34" charset="0"/>
            </a:endParaRPr>
          </a:p>
          <a:p>
            <a:r>
              <a:rPr lang="vi-VN" sz="2400" dirty="0">
                <a:latin typeface="Arial" pitchFamily="34" charset="0"/>
                <a:cs typeface="Arial" pitchFamily="34" charset="0"/>
              </a:rPr>
              <a:t>Chúng em là bông hoa</a:t>
            </a:r>
            <a:br>
              <a:rPr lang="vi-VN" sz="2400" dirty="0">
                <a:latin typeface="Arial" pitchFamily="34" charset="0"/>
                <a:cs typeface="Arial" pitchFamily="34" charset="0"/>
              </a:rPr>
            </a:br>
            <a:r>
              <a:rPr lang="vi-VN" sz="2400" dirty="0">
                <a:latin typeface="Arial" pitchFamily="34" charset="0"/>
                <a:cs typeface="Arial" pitchFamily="34" charset="0"/>
              </a:rPr>
              <a:t>Thời gian là tiếng hát</a:t>
            </a:r>
            <a:br>
              <a:rPr lang="vi-VN" sz="2400" dirty="0">
                <a:latin typeface="Arial" pitchFamily="34" charset="0"/>
                <a:cs typeface="Arial" pitchFamily="34" charset="0"/>
              </a:rPr>
            </a:br>
            <a:r>
              <a:rPr lang="vi-VN" sz="2400" dirty="0">
                <a:latin typeface="Arial" pitchFamily="34" charset="0"/>
                <a:cs typeface="Arial" pitchFamily="34" charset="0"/>
              </a:rPr>
              <a:t>Đất trời nuôi dưỡng hoa</a:t>
            </a:r>
            <a:br>
              <a:rPr lang="vi-VN" sz="2400" dirty="0">
                <a:latin typeface="Arial" pitchFamily="34" charset="0"/>
                <a:cs typeface="Arial" pitchFamily="34" charset="0"/>
              </a:rPr>
            </a:br>
            <a:r>
              <a:rPr lang="vi-VN" sz="2400" dirty="0">
                <a:latin typeface="Arial" pitchFamily="34" charset="0"/>
                <a:cs typeface="Arial" pitchFamily="34" charset="0"/>
              </a:rPr>
              <a:t>Thành hoa thơm ngọt mật.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endParaRPr lang="vi-VN" sz="2400" dirty="0">
              <a:latin typeface="Arial" pitchFamily="34" charset="0"/>
              <a:cs typeface="Arial" pitchFamily="34" charset="0"/>
            </a:endParaRPr>
          </a:p>
          <a:p>
            <a:r>
              <a:rPr lang="vi-VN" sz="2400" dirty="0">
                <a:latin typeface="Arial" pitchFamily="34" charset="0"/>
                <a:cs typeface="Arial" pitchFamily="34" charset="0"/>
              </a:rPr>
              <a:t>Chúng em là yêu thương</a:t>
            </a:r>
            <a:br>
              <a:rPr lang="vi-VN" sz="2400" dirty="0">
                <a:latin typeface="Arial" pitchFamily="34" charset="0"/>
                <a:cs typeface="Arial" pitchFamily="34" charset="0"/>
              </a:rPr>
            </a:br>
            <a:r>
              <a:rPr lang="vi-VN" sz="2400" dirty="0">
                <a:latin typeface="Arial" pitchFamily="34" charset="0"/>
                <a:cs typeface="Arial" pitchFamily="34" charset="0"/>
              </a:rPr>
              <a:t>Vô tư và chân thật</a:t>
            </a:r>
            <a:br>
              <a:rPr lang="vi-VN" sz="2400" dirty="0">
                <a:latin typeface="Arial" pitchFamily="34" charset="0"/>
                <a:cs typeface="Arial" pitchFamily="34" charset="0"/>
              </a:rPr>
            </a:br>
            <a:r>
              <a:rPr lang="vi-VN" sz="2400" dirty="0">
                <a:latin typeface="Arial" pitchFamily="34" charset="0"/>
                <a:cs typeface="Arial" pitchFamily="34" charset="0"/>
              </a:rPr>
              <a:t>Ở trên Trái Đất này</a:t>
            </a:r>
            <a:br>
              <a:rPr lang="vi-VN" sz="2400" dirty="0">
                <a:latin typeface="Arial" pitchFamily="34" charset="0"/>
                <a:cs typeface="Arial" pitchFamily="34" charset="0"/>
              </a:rPr>
            </a:br>
            <a:r>
              <a:rPr lang="vi-VN" sz="2400" dirty="0">
                <a:latin typeface="Arial" pitchFamily="34" charset="0"/>
                <a:cs typeface="Arial" pitchFamily="34" charset="0"/>
              </a:rPr>
              <a:t>Chúng em là đẹp nhất.</a:t>
            </a:r>
          </a:p>
          <a:p>
            <a:pPr algn="r"/>
            <a:r>
              <a:rPr lang="vi-VN" sz="2400" i="1" dirty="0">
                <a:latin typeface="Arial" pitchFamily="34" charset="0"/>
                <a:cs typeface="Arial" pitchFamily="34" charset="0"/>
              </a:rPr>
              <a:t>Phạm Đông Hưng</a:t>
            </a:r>
            <a:endParaRPr lang="vi-VN" sz="2400" dirty="0">
              <a:latin typeface="Arial" pitchFamily="34" charset="0"/>
              <a:cs typeface="Arial" pitchFamily="34" charset="0"/>
            </a:endParaRPr>
          </a:p>
          <a:p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86" b="99123" l="5641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0" y="3352800"/>
            <a:ext cx="3714750" cy="3257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00" b="96667" l="9843" r="8976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12968" y="1295400"/>
            <a:ext cx="2419350" cy="285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598" b="99310" l="5696" r="9557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000" y="1928812"/>
            <a:ext cx="2171700" cy="4143375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6151418" y="228600"/>
            <a:ext cx="0" cy="19050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151418" y="2247900"/>
            <a:ext cx="0" cy="19050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151418" y="4495800"/>
            <a:ext cx="0" cy="19050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owchart: Terminator 10"/>
          <p:cNvSpPr/>
          <p:nvPr/>
        </p:nvSpPr>
        <p:spPr>
          <a:xfrm>
            <a:off x="760845" y="5334001"/>
            <a:ext cx="3887355" cy="1046958"/>
          </a:xfrm>
          <a:prstGeom prst="flowChartTerminator">
            <a:avLst/>
          </a:prstGeom>
          <a:solidFill>
            <a:srgbClr val="01007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BÀI THƠ CHIA LÀM MẤY ĐOẠN ?</a:t>
            </a:r>
          </a:p>
        </p:txBody>
      </p:sp>
      <p:sp>
        <p:nvSpPr>
          <p:cNvPr id="12" name="Flowchart: Terminator 11"/>
          <p:cNvSpPr/>
          <p:nvPr/>
        </p:nvSpPr>
        <p:spPr>
          <a:xfrm>
            <a:off x="213632" y="91639"/>
            <a:ext cx="2490890" cy="910451"/>
          </a:xfrm>
          <a:prstGeom prst="flowChartTerminator">
            <a:avLst/>
          </a:prstGeom>
          <a:solidFill>
            <a:srgbClr val="08540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ĐỌC ĐOẠN</a:t>
            </a:r>
          </a:p>
        </p:txBody>
      </p:sp>
      <p:sp>
        <p:nvSpPr>
          <p:cNvPr id="13" name="Oval 12"/>
          <p:cNvSpPr/>
          <p:nvPr/>
        </p:nvSpPr>
        <p:spPr>
          <a:xfrm>
            <a:off x="5723875" y="323058"/>
            <a:ext cx="320849" cy="30247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5732318" y="2544338"/>
            <a:ext cx="314255" cy="30247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5723875" y="4679102"/>
            <a:ext cx="314255" cy="30247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3</a:t>
            </a:r>
            <a:endParaRPr lang="vi-VN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06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 animBg="1"/>
      <p:bldP spid="11" grpId="1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1125</Words>
  <Application>Microsoft Office PowerPoint</Application>
  <PresentationFormat>Widescreen</PresentationFormat>
  <Paragraphs>135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Chúng em là đẹp nhất</dc:title>
  <dc:creator>Huy Duẩn</dc:creator>
  <cp:lastModifiedBy>TA</cp:lastModifiedBy>
  <cp:revision>20</cp:revision>
  <dcterms:created xsi:type="dcterms:W3CDTF">2021-07-20T15:47:01Z</dcterms:created>
  <dcterms:modified xsi:type="dcterms:W3CDTF">2025-11-16T15:31:48Z</dcterms:modified>
</cp:coreProperties>
</file>