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  <p:sldMasterId id="2147483684" r:id="rId4"/>
  </p:sldMasterIdLst>
  <p:notesMasterIdLst>
    <p:notesMasterId r:id="rId38"/>
  </p:notesMasterIdLst>
  <p:sldIdLst>
    <p:sldId id="256" r:id="rId5"/>
    <p:sldId id="257" r:id="rId6"/>
    <p:sldId id="270" r:id="rId7"/>
    <p:sldId id="259" r:id="rId8"/>
    <p:sldId id="258" r:id="rId9"/>
    <p:sldId id="261" r:id="rId10"/>
    <p:sldId id="271" r:id="rId11"/>
    <p:sldId id="272" r:id="rId12"/>
    <p:sldId id="273" r:id="rId13"/>
    <p:sldId id="260" r:id="rId14"/>
    <p:sldId id="274" r:id="rId15"/>
    <p:sldId id="275" r:id="rId16"/>
    <p:sldId id="276" r:id="rId17"/>
    <p:sldId id="277" r:id="rId18"/>
    <p:sldId id="278" r:id="rId19"/>
    <p:sldId id="268" r:id="rId20"/>
    <p:sldId id="263" r:id="rId21"/>
    <p:sldId id="279" r:id="rId22"/>
    <p:sldId id="266" r:id="rId23"/>
    <p:sldId id="280" r:id="rId24"/>
    <p:sldId id="281" r:id="rId25"/>
    <p:sldId id="282" r:id="rId26"/>
    <p:sldId id="283" r:id="rId27"/>
    <p:sldId id="284" r:id="rId28"/>
    <p:sldId id="262" r:id="rId29"/>
    <p:sldId id="285" r:id="rId30"/>
    <p:sldId id="286" r:id="rId31"/>
    <p:sldId id="287" r:id="rId32"/>
    <p:sldId id="264" r:id="rId33"/>
    <p:sldId id="269" r:id="rId34"/>
    <p:sldId id="288" r:id="rId35"/>
    <p:sldId id="267" r:id="rId36"/>
    <p:sldId id="289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9D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5" autoAdjust="0"/>
    <p:restoredTop sz="94660"/>
  </p:normalViewPr>
  <p:slideViewPr>
    <p:cSldViewPr snapToGrid="0">
      <p:cViewPr>
        <p:scale>
          <a:sx n="112" d="100"/>
          <a:sy n="112" d="100"/>
        </p:scale>
        <p:origin x="-384" y="-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cộng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con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065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343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51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74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163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23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981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5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3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rương</a:t>
            </a:r>
            <a:r>
              <a:rPr lang="en-US" baseline="0" dirty="0"/>
              <a:t>, </a:t>
            </a:r>
            <a:r>
              <a:rPr lang="en-US" baseline="0" dirty="0" err="1"/>
              <a:t>hòm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err="1"/>
              <a:t>hỏi</a:t>
            </a:r>
            <a:r>
              <a:rPr lang="en-US" baseline="0"/>
              <a:t>. Click vào cái thuyền để tiếp tục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882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587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44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151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70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25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67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87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08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76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7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32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0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26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20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838988-15A6-4647-86D7-062E8698D86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36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838988-15A6-4647-86D7-062E8698D86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64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838988-15A6-4647-86D7-062E8698D86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69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838988-15A6-4647-86D7-062E8698D86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63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838988-15A6-4647-86D7-062E8698D86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25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838988-15A6-4647-86D7-062E8698D86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48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838988-15A6-4647-86D7-062E8698D86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05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838988-15A6-4647-86D7-062E8698D86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67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838988-15A6-4647-86D7-062E8698D86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94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838988-15A6-4647-86D7-062E8698D86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0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838988-15A6-4647-86D7-062E8698D86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93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05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26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545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89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69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17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545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771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79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374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4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0D838988-15A6-4647-86D7-062E8698D868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9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1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slide" Target="slide8.xml"/><Relationship Id="rId7" Type="http://schemas.openxmlformats.org/officeDocument/2006/relationships/image" Target="../media/image44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image" Target="../media/image48.gif"/><Relationship Id="rId10" Type="http://schemas.openxmlformats.org/officeDocument/2006/relationships/image" Target="../media/image47.svg"/><Relationship Id="rId4" Type="http://schemas.openxmlformats.org/officeDocument/2006/relationships/image" Target="../media/image33.gif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slide" Target="slide8.xml"/><Relationship Id="rId7" Type="http://schemas.openxmlformats.org/officeDocument/2006/relationships/image" Target="../media/image44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8.gif"/><Relationship Id="rId10" Type="http://schemas.openxmlformats.org/officeDocument/2006/relationships/image" Target="../media/image47.svg"/><Relationship Id="rId4" Type="http://schemas.openxmlformats.org/officeDocument/2006/relationships/image" Target="../media/image33.gif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slide" Target="slide8.xml"/><Relationship Id="rId7" Type="http://schemas.openxmlformats.org/officeDocument/2006/relationships/image" Target="../media/image44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gif"/><Relationship Id="rId10" Type="http://schemas.openxmlformats.org/officeDocument/2006/relationships/image" Target="../media/image47.svg"/><Relationship Id="rId4" Type="http://schemas.openxmlformats.org/officeDocument/2006/relationships/image" Target="../media/image33.gif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hoc10.vn/doc-sach/toan-3-tap-1/1/132/68/" TargetMode="Externa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hoc10.vn/doc-sach/toan-3-tap-1/1/132/68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hoc10.vn/doc-sach/toan-3-tap-1/1/132/64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hoc10.vn/doc-sach/toan-3-tap-1/1/132/68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29.svg"/><Relationship Id="rId4" Type="http://schemas.openxmlformats.org/officeDocument/2006/relationships/image" Target="../media/image13.sv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oc10.vn/doc-sach/toan-3-tap-1/1/132/68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hoc10.vn/doc-sach/toan-3-tap-1/1/132/64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4.gif"/><Relationship Id="rId12" Type="http://schemas.openxmlformats.org/officeDocument/2006/relationships/image" Target="../media/image69.gif"/><Relationship Id="rId2" Type="http://schemas.openxmlformats.org/officeDocument/2006/relationships/audio" Target="../media/media2.mp3"/><Relationship Id="rId16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image" Target="../media/image63.gif"/><Relationship Id="rId11" Type="http://schemas.openxmlformats.org/officeDocument/2006/relationships/image" Target="../media/image68.png"/><Relationship Id="rId5" Type="http://schemas.openxmlformats.org/officeDocument/2006/relationships/image" Target="../media/image62.gif"/><Relationship Id="rId15" Type="http://schemas.openxmlformats.org/officeDocument/2006/relationships/image" Target="../media/image71.png"/><Relationship Id="rId10" Type="http://schemas.openxmlformats.org/officeDocument/2006/relationships/image" Target="../media/image67.png"/><Relationship Id="rId4" Type="http://schemas.openxmlformats.org/officeDocument/2006/relationships/image" Target="../media/image61.gif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13" Type="http://schemas.openxmlformats.org/officeDocument/2006/relationships/slide" Target="slide22.xml"/><Relationship Id="rId18" Type="http://schemas.openxmlformats.org/officeDocument/2006/relationships/image" Target="../media/image76.gif"/><Relationship Id="rId3" Type="http://schemas.openxmlformats.org/officeDocument/2006/relationships/audio" Target="../media/audio1.wav"/><Relationship Id="rId21" Type="http://schemas.openxmlformats.org/officeDocument/2006/relationships/image" Target="../media/image77.png"/><Relationship Id="rId7" Type="http://schemas.openxmlformats.org/officeDocument/2006/relationships/slide" Target="slide25.xml"/><Relationship Id="rId12" Type="http://schemas.openxmlformats.org/officeDocument/2006/relationships/image" Target="../media/image64.gif"/><Relationship Id="rId17" Type="http://schemas.openxmlformats.org/officeDocument/2006/relationships/slide" Target="slide23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5.gif"/><Relationship Id="rId20" Type="http://schemas.openxmlformats.org/officeDocument/2006/relationships/image" Target="../media/image62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gif"/><Relationship Id="rId11" Type="http://schemas.openxmlformats.org/officeDocument/2006/relationships/slide" Target="slide24.xml"/><Relationship Id="rId5" Type="http://schemas.openxmlformats.org/officeDocument/2006/relationships/slide" Target="slide26.xml"/><Relationship Id="rId15" Type="http://schemas.openxmlformats.org/officeDocument/2006/relationships/slide" Target="slide27.xml"/><Relationship Id="rId23" Type="http://schemas.openxmlformats.org/officeDocument/2006/relationships/image" Target="../media/image35.png"/><Relationship Id="rId10" Type="http://schemas.openxmlformats.org/officeDocument/2006/relationships/image" Target="../media/image74.gif"/><Relationship Id="rId19" Type="http://schemas.openxmlformats.org/officeDocument/2006/relationships/slide" Target="slide29.xml"/><Relationship Id="rId4" Type="http://schemas.openxmlformats.org/officeDocument/2006/relationships/audio" Target="../media/audio2.wav"/><Relationship Id="rId9" Type="http://schemas.openxmlformats.org/officeDocument/2006/relationships/slide" Target="slide28.xml"/><Relationship Id="rId14" Type="http://schemas.openxmlformats.org/officeDocument/2006/relationships/image" Target="../media/image61.gif"/><Relationship Id="rId22" Type="http://schemas.openxmlformats.org/officeDocument/2006/relationships/slide" Target="slide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7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0.png"/><Relationship Id="rId3" Type="http://schemas.openxmlformats.org/officeDocument/2006/relationships/image" Target="../media/image79.png"/><Relationship Id="rId7" Type="http://schemas.openxmlformats.org/officeDocument/2006/relationships/image" Target="../media/image28.png"/><Relationship Id="rId12" Type="http://schemas.openxmlformats.org/officeDocument/2006/relationships/image" Target="../media/image86.svg"/><Relationship Id="rId2" Type="http://schemas.openxmlformats.org/officeDocument/2006/relationships/image" Target="../media/image78.jp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svg"/><Relationship Id="rId11" Type="http://schemas.openxmlformats.org/officeDocument/2006/relationships/image" Target="../media/image85.png"/><Relationship Id="rId5" Type="http://schemas.openxmlformats.org/officeDocument/2006/relationships/image" Target="../media/image81.png"/><Relationship Id="rId15" Type="http://schemas.openxmlformats.org/officeDocument/2006/relationships/image" Target="../media/image12.png"/><Relationship Id="rId10" Type="http://schemas.openxmlformats.org/officeDocument/2006/relationships/image" Target="../media/image84.svg"/><Relationship Id="rId4" Type="http://schemas.openxmlformats.org/officeDocument/2006/relationships/image" Target="../media/image80.svg"/><Relationship Id="rId9" Type="http://schemas.openxmlformats.org/officeDocument/2006/relationships/image" Target="../media/image83.png"/><Relationship Id="rId14" Type="http://schemas.openxmlformats.org/officeDocument/2006/relationships/image" Target="../media/image1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90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hoc10.vn/doc-sach/toan-3-tap-1/1/132/64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7.svg"/><Relationship Id="rId17" Type="http://schemas.openxmlformats.org/officeDocument/2006/relationships/hyperlink" Target="https://hoc10.vn/doc-sach/toan-3-tap-1/1/132/68/" TargetMode="External"/><Relationship Id="rId2" Type="http://schemas.openxmlformats.org/officeDocument/2006/relationships/image" Target="../media/image7.jp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17.svg"/><Relationship Id="rId4" Type="http://schemas.openxmlformats.org/officeDocument/2006/relationships/image" Target="../media/image21.svg"/><Relationship Id="rId9" Type="http://schemas.openxmlformats.org/officeDocument/2006/relationships/image" Target="../media/image16.png"/><Relationship Id="rId1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hoc10.vn/doc-sach/toan-3-tap-1/1/132/64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slide" Target="slide12.xml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slide" Target="slide13.xml"/><Relationship Id="rId11" Type="http://schemas.openxmlformats.org/officeDocument/2006/relationships/slide" Target="slide10.xml"/><Relationship Id="rId5" Type="http://schemas.openxmlformats.org/officeDocument/2006/relationships/image" Target="../media/image36.jpeg"/><Relationship Id="rId15" Type="http://schemas.openxmlformats.org/officeDocument/2006/relationships/slide" Target="slide9.xml"/><Relationship Id="rId10" Type="http://schemas.openxmlformats.org/officeDocument/2006/relationships/image" Target="../media/image38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5.xml"/><Relationship Id="rId9" Type="http://schemas.openxmlformats.org/officeDocument/2006/relationships/slide" Target="slide11.xml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44.png"/><Relationship Id="rId7" Type="http://schemas.openxmlformats.org/officeDocument/2006/relationships/slide" Target="slide8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svg"/><Relationship Id="rId9" Type="http://schemas.openxmlformats.org/officeDocument/2006/relationships/image" Target="../media/image4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613714" y="2481984"/>
            <a:ext cx="9237758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hlinkClick r:id="rId3" action="ppaction://hlinksldjump"/>
            <a:extLst>
              <a:ext uri="{FF2B5EF4-FFF2-40B4-BE49-F238E27FC236}">
                <a16:creationId xmlns:a16="http://schemas.microsoft.com/office/drawing/2014/main" id="{61F9F1A2-E912-288E-F75B-7720672D85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hlinkClick r:id="rId3" action="ppaction://hlinksldjump"/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3" action="ppaction://hlinksldjump"/>
            <a:extLst>
              <a:ext uri="{FF2B5EF4-FFF2-40B4-BE49-F238E27FC236}">
                <a16:creationId xmlns:a16="http://schemas.microsoft.com/office/drawing/2014/main" id="{D500437A-6DCC-DE53-FF7F-E85DC3B022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2845983" y="317473"/>
            <a:ext cx="5333999" cy="2918447"/>
            <a:chOff x="1888703" y="196228"/>
            <a:chExt cx="4020309" cy="291844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9184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A96E56-AB96-BDA7-A466-B7FC202BEACE}"/>
                </a:ext>
              </a:extLst>
            </p:cNvPr>
            <p:cNvSpPr txBox="1"/>
            <p:nvPr/>
          </p:nvSpPr>
          <p:spPr>
            <a:xfrm>
              <a:off x="2438400" y="771525"/>
              <a:ext cx="3048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831D6340-C9BC-1ECD-3576-4EFE2E1F85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5006982" y="2509603"/>
            <a:ext cx="3105114" cy="1893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25E26-4989-6D22-6770-969BA4C30A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2412" y="506727"/>
            <a:ext cx="1187511" cy="1790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0CF9BB-6130-8378-CF47-24B63F5154AD}"/>
              </a:ext>
            </a:extLst>
          </p:cNvPr>
          <p:cNvSpPr txBox="1"/>
          <p:nvPr/>
        </p:nvSpPr>
        <p:spPr>
          <a:xfrm>
            <a:off x="2695528" y="902647"/>
            <a:ext cx="4044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800" kern="1200">
                <a:solidFill>
                  <a:prstClr val="black"/>
                </a:solidFill>
                <a:latin typeface="+mn-lt"/>
                <a:ea typeface="Cambria Math" panose="02040503050406030204" pitchFamily="18" charset="0"/>
                <a:cs typeface="+mn-cs"/>
              </a:rPr>
              <a:t>Tính nhẩm:</a:t>
            </a:r>
          </a:p>
          <a:p>
            <a:pPr lvl="0" algn="ctr">
              <a:buClrTx/>
              <a:defRPr/>
            </a:pPr>
            <a:r>
              <a:rPr lang="en-US" sz="2800" kern="1200">
                <a:solidFill>
                  <a:prstClr val="black"/>
                </a:solidFill>
                <a:latin typeface="+mn-lt"/>
                <a:ea typeface="Cambria Math" panose="02040503050406030204" pitchFamily="18" charset="0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0 </a:t>
            </a:r>
            <a:r>
              <a:rPr lang="vi-VN" sz="2800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×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2 =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7231E-0ACC-8CA2-4CBB-840C9B8FC9EE}"/>
              </a:ext>
            </a:extLst>
          </p:cNvPr>
          <p:cNvSpPr txBox="1"/>
          <p:nvPr/>
        </p:nvSpPr>
        <p:spPr>
          <a:xfrm>
            <a:off x="5151598" y="3094825"/>
            <a:ext cx="2610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3200" kern="1200">
                <a:solidFill>
                  <a:prstClr val="black"/>
                </a:solidFill>
                <a:latin typeface="+mn-lt"/>
                <a:ea typeface="Cambria Math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0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+mn-cs"/>
              </a:rPr>
              <a:t> </a:t>
            </a:r>
            <a:r>
              <a:rPr lang="vi-VN" sz="3200">
                <a:ea typeface="Cambria Math" panose="02040503050406030204" pitchFamily="18" charset="0"/>
                <a:cs typeface="Arial" panose="020B0604020202020204" pitchFamily="34" charset="0"/>
              </a:rPr>
              <a:t>×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+mn-cs"/>
              </a:rPr>
              <a:t>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40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6BC936-F531-3455-EB84-4FAEF5F662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706140" cy="787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2096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isney-jake-and-the-neverland-pirates-clip-art-images--29662.gif">
            <a:hlinkClick r:id="rId3" action="ppaction://hlinksldjump"/>
            <a:extLst>
              <a:ext uri="{FF2B5EF4-FFF2-40B4-BE49-F238E27FC236}">
                <a16:creationId xmlns:a16="http://schemas.microsoft.com/office/drawing/2014/main" id="{87A1CF01-ECAA-B52F-C042-C96000DB8F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23" name="Picture 22" descr="disney-jake-and-the-neverland-pirates-clip-art-images--29681.gif">
            <a:hlinkClick r:id="rId3" action="ppaction://hlinksldjump"/>
            <a:extLst>
              <a:ext uri="{FF2B5EF4-FFF2-40B4-BE49-F238E27FC236}">
                <a16:creationId xmlns:a16="http://schemas.microsoft.com/office/drawing/2014/main" id="{33D6EE9F-F845-8EB8-1710-9F177B898C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4" name="Picture 23" descr="020cafd9e8d2e8024e60e3d66391fe0e.png">
            <a:hlinkClick r:id="rId3" action="ppaction://hlinksldjump"/>
            <a:extLst>
              <a:ext uri="{FF2B5EF4-FFF2-40B4-BE49-F238E27FC236}">
                <a16:creationId xmlns:a16="http://schemas.microsoft.com/office/drawing/2014/main" id="{CBF14615-90D4-99FD-CBB1-4D609D99B4E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D631F34-6360-D58E-FC47-2B4A0D128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45983" y="317473"/>
            <a:ext cx="5333999" cy="291844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7EDBE69-4C8B-93F4-B9AC-8629D5956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5006982" y="2509603"/>
            <a:ext cx="3105114" cy="1893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7216B8-7060-7F0C-DF2F-52D20D8323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3600" y="551179"/>
            <a:ext cx="1130358" cy="17018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9C6DC4-97B9-8553-4AD7-BA8952C06E1D}"/>
              </a:ext>
            </a:extLst>
          </p:cNvPr>
          <p:cNvSpPr txBox="1"/>
          <p:nvPr/>
        </p:nvSpPr>
        <p:spPr>
          <a:xfrm>
            <a:off x="2625850" y="925068"/>
            <a:ext cx="4044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800" kern="1200">
                <a:solidFill>
                  <a:prstClr val="black"/>
                </a:solidFill>
                <a:latin typeface="+mn-lt"/>
                <a:ea typeface="Cambria Math" panose="02040503050406030204" pitchFamily="18" charset="0"/>
                <a:cs typeface="+mn-cs"/>
              </a:rPr>
              <a:t>Tính nhẩm:</a:t>
            </a:r>
          </a:p>
          <a:p>
            <a:pPr lvl="0" algn="ctr">
              <a:buClrTx/>
              <a:defRPr/>
            </a:pPr>
            <a:r>
              <a:rPr lang="en-US" sz="2800" kern="1200">
                <a:solidFill>
                  <a:prstClr val="black"/>
                </a:solidFill>
                <a:latin typeface="+mn-lt"/>
                <a:ea typeface="Cambria Math" panose="02040503050406030204" pitchFamily="18" charset="0"/>
                <a:cs typeface="+mn-cs"/>
              </a:rPr>
              <a:t>4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0 </a:t>
            </a:r>
            <a:r>
              <a:rPr lang="vi-VN" sz="2800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×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2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72AF1C-C9EB-8628-FD47-2BBA32F26E5D}"/>
              </a:ext>
            </a:extLst>
          </p:cNvPr>
          <p:cNvSpPr txBox="1"/>
          <p:nvPr/>
        </p:nvSpPr>
        <p:spPr>
          <a:xfrm>
            <a:off x="5151598" y="3094825"/>
            <a:ext cx="2610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3200" kern="1200">
                <a:solidFill>
                  <a:prstClr val="black"/>
                </a:solidFill>
                <a:latin typeface="+mn-lt"/>
                <a:ea typeface="Cambria Math" panose="02040503050406030204" pitchFamily="18" charset="0"/>
                <a:cs typeface="+mn-cs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0 </a:t>
            </a:r>
            <a:r>
              <a:rPr lang="vi-VN" sz="3200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×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2 = 80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4EE535-5497-1170-6685-D3731C558F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706140" cy="787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119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hlinkClick r:id="rId3" action="ppaction://hlinksldjump"/>
            <a:extLst>
              <a:ext uri="{FF2B5EF4-FFF2-40B4-BE49-F238E27FC236}">
                <a16:creationId xmlns:a16="http://schemas.microsoft.com/office/drawing/2014/main" id="{48F00270-B10E-5FA2-B2F4-D46A994C43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hlinkClick r:id="rId3" action="ppaction://hlinksldjump"/>
            <a:extLst>
              <a:ext uri="{FF2B5EF4-FFF2-40B4-BE49-F238E27FC236}">
                <a16:creationId xmlns:a16="http://schemas.microsoft.com/office/drawing/2014/main" id="{DF998A30-C372-FEBE-5BC9-824B69A9A76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3" action="ppaction://hlinksldjump"/>
            <a:extLst>
              <a:ext uri="{FF2B5EF4-FFF2-40B4-BE49-F238E27FC236}">
                <a16:creationId xmlns:a16="http://schemas.microsoft.com/office/drawing/2014/main" id="{946E32D9-D56B-BD7E-EA7D-DA0C1E56369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75680D2-2CBE-1BAD-69F5-8A4B6485D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45983" y="317473"/>
            <a:ext cx="5333999" cy="291844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719D9BB-54CB-EFCD-0D51-FF0AE44EB5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5006982" y="2509603"/>
            <a:ext cx="3105114" cy="1893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C8B50F-4728-9CBC-5792-B2AD294E9F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6542" y="494026"/>
            <a:ext cx="1168460" cy="18161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475678-A0EE-09D7-A566-A13BCD291460}"/>
              </a:ext>
            </a:extLst>
          </p:cNvPr>
          <p:cNvSpPr txBox="1"/>
          <p:nvPr/>
        </p:nvSpPr>
        <p:spPr>
          <a:xfrm>
            <a:off x="2845983" y="891696"/>
            <a:ext cx="4044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Tính nhẩm:</a:t>
            </a:r>
          </a:p>
          <a:p>
            <a:pPr lvl="0" algn="ctr">
              <a:buClrTx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30 </a:t>
            </a:r>
            <a:r>
              <a:rPr lang="vi-VN" sz="2800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×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2 =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2B16ED-61D8-3F5D-D99E-5AE0D7229460}"/>
              </a:ext>
            </a:extLst>
          </p:cNvPr>
          <p:cNvSpPr txBox="1"/>
          <p:nvPr/>
        </p:nvSpPr>
        <p:spPr>
          <a:xfrm>
            <a:off x="5151598" y="3094825"/>
            <a:ext cx="2610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30 </a:t>
            </a:r>
            <a:r>
              <a:rPr lang="vi-VN" sz="3200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×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2 = </a:t>
            </a:r>
            <a:r>
              <a:rPr lang="en-US" sz="3200" kern="1200" dirty="0">
                <a:solidFill>
                  <a:prstClr val="black"/>
                </a:solidFill>
                <a:latin typeface="+mn-lt"/>
                <a:ea typeface="Cambria Math" panose="02040503050406030204" pitchFamily="18" charset="0"/>
                <a:cs typeface="+mn-cs"/>
              </a:rPr>
              <a:t>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+mn-cs"/>
              </a:rPr>
              <a:t>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6B8343-7516-DF7B-1098-99E9DC6F5E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706140" cy="787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1024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0F49F44-0734-2B8D-0EEA-4583136D4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138" y="2104553"/>
            <a:ext cx="9461476" cy="26597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23722" y="6199634"/>
            <a:ext cx="603942" cy="45350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5DB6F2F-0430-49CC-F320-AA843F9561C9}"/>
              </a:ext>
            </a:extLst>
          </p:cNvPr>
          <p:cNvGrpSpPr/>
          <p:nvPr/>
        </p:nvGrpSpPr>
        <p:grpSpPr>
          <a:xfrm>
            <a:off x="1569083" y="856020"/>
            <a:ext cx="9053834" cy="1341035"/>
            <a:chOff x="1569083" y="856020"/>
            <a:chExt cx="9053834" cy="1341035"/>
          </a:xfrm>
        </p:grpSpPr>
        <p:grpSp>
          <p:nvGrpSpPr>
            <p:cNvPr id="4" name="Group 4"/>
            <p:cNvGrpSpPr/>
            <p:nvPr/>
          </p:nvGrpSpPr>
          <p:grpSpPr>
            <a:xfrm>
              <a:off x="1569083" y="856020"/>
              <a:ext cx="9053834" cy="1341035"/>
              <a:chOff x="0" y="0"/>
              <a:chExt cx="7533409" cy="11158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26670" y="26670"/>
                <a:ext cx="7480069" cy="1020583"/>
              </a:xfrm>
              <a:custGeom>
                <a:avLst/>
                <a:gdLst/>
                <a:ahLst/>
                <a:cxnLst/>
                <a:rect l="l" t="t" r="r" b="b"/>
                <a:pathLst>
                  <a:path w="7480069" h="1020583">
                    <a:moveTo>
                      <a:pt x="0" y="0"/>
                    </a:moveTo>
                    <a:lnTo>
                      <a:pt x="0" y="107950"/>
                    </a:lnTo>
                    <a:lnTo>
                      <a:pt x="0" y="148590"/>
                    </a:lnTo>
                    <a:lnTo>
                      <a:pt x="0" y="574813"/>
                    </a:lnTo>
                    <a:lnTo>
                      <a:pt x="0" y="649743"/>
                    </a:lnTo>
                    <a:lnTo>
                      <a:pt x="0" y="734833"/>
                    </a:lnTo>
                    <a:lnTo>
                      <a:pt x="3641090" y="734833"/>
                    </a:lnTo>
                    <a:lnTo>
                      <a:pt x="3759200" y="1020583"/>
                    </a:lnTo>
                    <a:lnTo>
                      <a:pt x="3877310" y="734833"/>
                    </a:lnTo>
                    <a:lnTo>
                      <a:pt x="7480069" y="734833"/>
                    </a:lnTo>
                    <a:lnTo>
                      <a:pt x="7480069" y="649743"/>
                    </a:lnTo>
                    <a:lnTo>
                      <a:pt x="7480069" y="574813"/>
                    </a:lnTo>
                    <a:lnTo>
                      <a:pt x="7480069" y="148590"/>
                    </a:lnTo>
                    <a:lnTo>
                      <a:pt x="7480069" y="107950"/>
                    </a:lnTo>
                    <a:lnTo>
                      <a:pt x="74800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A9221"/>
              </a:solidFill>
            </p:spPr>
            <p:txBody>
              <a:bodyPr/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23" name="Hộp Văn bản 22">
              <a:hlinkClick r:id="rId6"/>
              <a:extLst>
                <a:ext uri="{FF2B5EF4-FFF2-40B4-BE49-F238E27FC236}">
                  <a16:creationId xmlns:a16="http://schemas.microsoft.com/office/drawing/2014/main" id="{B61816FA-FD31-C817-91EE-A22DE4541E37}"/>
                </a:ext>
              </a:extLst>
            </p:cNvPr>
            <p:cNvSpPr txBox="1"/>
            <p:nvPr/>
          </p:nvSpPr>
          <p:spPr>
            <a:xfrm>
              <a:off x="2067290" y="976710"/>
              <a:ext cx="8339171" cy="626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vi-VN" sz="2667" b="1" dirty="0" err="1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vi-VN" sz="2667" b="1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r>
                <a:rPr lang="vi-VN" sz="2667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Quan </a:t>
              </a:r>
              <a:r>
                <a:rPr lang="vi-VN" sz="2667" dirty="0" err="1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vi-VN" sz="2667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tranh, nêu </a:t>
              </a:r>
              <a:r>
                <a:rPr lang="vi-VN" sz="2667" dirty="0" err="1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vi-VN" sz="2667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nhân </a:t>
              </a:r>
              <a:r>
                <a:rPr lang="vi-VN" sz="2667" dirty="0" err="1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vi-VN" sz="2667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667" dirty="0" err="1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vi-VN" sz="2667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67" dirty="0">
                <a:solidFill>
                  <a:schemeClr val="bg1"/>
                </a:solidFill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9114AE57-BD7B-0EFB-9C32-C2B89762AC05}"/>
              </a:ext>
            </a:extLst>
          </p:cNvPr>
          <p:cNvSpPr/>
          <p:nvPr/>
        </p:nvSpPr>
        <p:spPr>
          <a:xfrm>
            <a:off x="4920205" y="4114780"/>
            <a:ext cx="567672" cy="4903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ea typeface="Cambria Math" panose="0204050305040603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90C03773-1856-14DF-B678-7F147F4C022C}"/>
              </a:ext>
            </a:extLst>
          </p:cNvPr>
          <p:cNvSpPr/>
          <p:nvPr/>
        </p:nvSpPr>
        <p:spPr>
          <a:xfrm>
            <a:off x="6119186" y="4106322"/>
            <a:ext cx="491926" cy="4988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ea typeface="Cambria Math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2B4B4A87-12E7-82D4-E7FA-836DF0EE4B26}"/>
              </a:ext>
            </a:extLst>
          </p:cNvPr>
          <p:cNvSpPr/>
          <p:nvPr/>
        </p:nvSpPr>
        <p:spPr>
          <a:xfrm>
            <a:off x="6914359" y="4094426"/>
            <a:ext cx="621731" cy="5317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ea typeface="Cambria Math" panose="02040503050406030204" pitchFamily="18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566B3361-24C6-8D34-68ED-81CB4A73D5AC}"/>
              </a:ext>
            </a:extLst>
          </p:cNvPr>
          <p:cNvSpPr/>
          <p:nvPr/>
        </p:nvSpPr>
        <p:spPr>
          <a:xfrm>
            <a:off x="5541677" y="4101988"/>
            <a:ext cx="491925" cy="490398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endParaRPr lang="en-US" sz="2667" dirty="0"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0F7C89D-B4CB-A3D4-699B-0B0A2E76BA2A}"/>
              </a:ext>
            </a:extLst>
          </p:cNvPr>
          <p:cNvSpPr txBox="1"/>
          <p:nvPr/>
        </p:nvSpPr>
        <p:spPr>
          <a:xfrm>
            <a:off x="892117" y="1572308"/>
            <a:ext cx="8194440" cy="12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í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ó 4 khay </a:t>
            </a:r>
            <a:r>
              <a:rPr lang="vi-VN" sz="2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trứng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vi-VN" sz="2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khay </a:t>
            </a:r>
            <a:r>
              <a:rPr lang="vi-VN" sz="2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20 quả</a:t>
            </a:r>
            <a:r>
              <a:rPr lang="en-US" sz="280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vi-VN" sz="280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vi-VN" sz="280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ỏi </a:t>
            </a:r>
            <a:r>
              <a:rPr lang="vi-VN" sz="2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bao nhiêu </a:t>
            </a:r>
            <a:r>
              <a:rPr lang="vi-VN" sz="2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trứng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03B29DD5-9BEF-1279-F7CF-B130EF2FB1E9}"/>
              </a:ext>
            </a:extLst>
          </p:cNvPr>
          <p:cNvSpPr txBox="1"/>
          <p:nvPr/>
        </p:nvSpPr>
        <p:spPr>
          <a:xfrm>
            <a:off x="1685605" y="3260858"/>
            <a:ext cx="4797258" cy="1129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+mn-lt"/>
                <a:ea typeface="Times New Roman" panose="02020603050405020304" pitchFamily="18" charset="0"/>
              </a:rPr>
              <a:t>Có tất cả số quả trứng là: </a:t>
            </a:r>
            <a:endParaRPr lang="en-US" sz="2400" dirty="0">
              <a:latin typeface="+mn-lt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+mn-lt"/>
                <a:ea typeface="Cambria Math" panose="02040503050406030204" pitchFamily="18" charset="0"/>
              </a:rPr>
              <a:t>20</a:t>
            </a:r>
            <a:r>
              <a:rPr lang="vi-V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vi-VN" sz="2400" dirty="0">
                <a:latin typeface="+mn-lt"/>
                <a:ea typeface="Cambria Math" panose="02040503050406030204" pitchFamily="18" charset="0"/>
              </a:rPr>
              <a:t> 4 </a:t>
            </a:r>
            <a:r>
              <a:rPr lang="vi-V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= </a:t>
            </a:r>
            <a:r>
              <a:rPr lang="vi-VN" sz="2400" dirty="0">
                <a:latin typeface="+mn-lt"/>
                <a:ea typeface="Cambria Math" panose="02040503050406030204" pitchFamily="18" charset="0"/>
              </a:rPr>
              <a:t>80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(quả trứng)</a:t>
            </a:r>
            <a:endParaRPr lang="en-US" sz="2400" dirty="0">
              <a:latin typeface="+mn-lt"/>
            </a:endParaRPr>
          </a:p>
        </p:txBody>
      </p:sp>
      <p:sp>
        <p:nvSpPr>
          <p:cNvPr id="26" name="Mũi tên: Phải 25">
            <a:extLst>
              <a:ext uri="{FF2B5EF4-FFF2-40B4-BE49-F238E27FC236}">
                <a16:creationId xmlns:a16="http://schemas.microsoft.com/office/drawing/2014/main" id="{5151CC12-8EE6-BF9A-981D-9A79359FA9B9}"/>
              </a:ext>
            </a:extLst>
          </p:cNvPr>
          <p:cNvSpPr/>
          <p:nvPr/>
        </p:nvSpPr>
        <p:spPr>
          <a:xfrm>
            <a:off x="667132" y="3521999"/>
            <a:ext cx="863600" cy="416529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</p:spTree>
    <p:extLst>
      <p:ext uri="{BB962C8B-B14F-4D97-AF65-F5344CB8AC3E}">
        <p14:creationId xmlns:p14="http://schemas.microsoft.com/office/powerpoint/2010/main" val="24716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EA6FD7-78B3-0FE2-79A4-D3FB4B04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273" y="1443232"/>
            <a:ext cx="8682631" cy="2784429"/>
          </a:xfrm>
          <a:prstGeom prst="rect">
            <a:avLst/>
          </a:prstGeom>
        </p:spPr>
      </p:pic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18FA9386-79A5-ECA7-ED8A-AC06CA99FB8C}"/>
              </a:ext>
            </a:extLst>
          </p:cNvPr>
          <p:cNvSpPr/>
          <p:nvPr/>
        </p:nvSpPr>
        <p:spPr>
          <a:xfrm>
            <a:off x="4250112" y="3581400"/>
            <a:ext cx="660402" cy="558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ea typeface="Cambria Math" panose="02040503050406030204" pitchFamily="18" charset="0"/>
                <a:cs typeface="Arial" panose="020B0604020202020204" pitchFamily="34" charset="0"/>
              </a:rPr>
              <a:t>4</a:t>
            </a:r>
            <a:r>
              <a:rPr lang="en-US" sz="2667">
                <a:ea typeface="Cambria Math" panose="02040503050406030204" pitchFamily="18" charset="0"/>
                <a:cs typeface="Arial" panose="020B0604020202020204" pitchFamily="34" charset="0"/>
              </a:rPr>
              <a:t>0</a:t>
            </a:r>
            <a:endParaRPr lang="en-US" sz="2133" dirty="0"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37FC39EC-E531-0916-BB22-842267552864}"/>
              </a:ext>
            </a:extLst>
          </p:cNvPr>
          <p:cNvSpPr/>
          <p:nvPr/>
        </p:nvSpPr>
        <p:spPr>
          <a:xfrm>
            <a:off x="5599577" y="3581400"/>
            <a:ext cx="554399" cy="558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ea typeface="Cambria Math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DEFDD1D9-EFB3-854A-0DB1-E7AEDEABD609}"/>
              </a:ext>
            </a:extLst>
          </p:cNvPr>
          <p:cNvSpPr/>
          <p:nvPr/>
        </p:nvSpPr>
        <p:spPr>
          <a:xfrm>
            <a:off x="6522904" y="3572387"/>
            <a:ext cx="660402" cy="558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ea typeface="Cambria Math" panose="02040503050406030204" pitchFamily="18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4D37F6AF-79CA-39D0-5021-BB1965F9BC1A}"/>
              </a:ext>
            </a:extLst>
          </p:cNvPr>
          <p:cNvSpPr/>
          <p:nvPr/>
        </p:nvSpPr>
        <p:spPr>
          <a:xfrm>
            <a:off x="4980025" y="3596148"/>
            <a:ext cx="533500" cy="525896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endParaRPr lang="en-US" sz="2133" dirty="0">
              <a:ea typeface="Cambria Math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3182A2-173A-69C3-C85A-38990A63F08F}"/>
              </a:ext>
            </a:extLst>
          </p:cNvPr>
          <p:cNvGrpSpPr/>
          <p:nvPr/>
        </p:nvGrpSpPr>
        <p:grpSpPr>
          <a:xfrm>
            <a:off x="1576639" y="688906"/>
            <a:ext cx="9053834" cy="1341035"/>
            <a:chOff x="1569083" y="856020"/>
            <a:chExt cx="9053834" cy="1341035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18F30BB2-9654-3D1D-4EC9-06CEA0EA4A8C}"/>
                </a:ext>
              </a:extLst>
            </p:cNvPr>
            <p:cNvGrpSpPr/>
            <p:nvPr/>
          </p:nvGrpSpPr>
          <p:grpSpPr>
            <a:xfrm>
              <a:off x="1569083" y="856020"/>
              <a:ext cx="9053834" cy="1341035"/>
              <a:chOff x="0" y="0"/>
              <a:chExt cx="7533409" cy="1115833"/>
            </a:xfrm>
          </p:grpSpPr>
          <p:sp>
            <p:nvSpPr>
              <p:cNvPr id="21" name="Freeform 5">
                <a:extLst>
                  <a:ext uri="{FF2B5EF4-FFF2-40B4-BE49-F238E27FC236}">
                    <a16:creationId xmlns:a16="http://schemas.microsoft.com/office/drawing/2014/main" id="{FA8030FD-D27F-528B-841B-F210EE89200F}"/>
                  </a:ext>
                </a:extLst>
              </p:cNvPr>
              <p:cNvSpPr/>
              <p:nvPr/>
            </p:nvSpPr>
            <p:spPr>
              <a:xfrm>
                <a:off x="26670" y="26670"/>
                <a:ext cx="7480069" cy="1020583"/>
              </a:xfrm>
              <a:custGeom>
                <a:avLst/>
                <a:gdLst/>
                <a:ahLst/>
                <a:cxnLst/>
                <a:rect l="l" t="t" r="r" b="b"/>
                <a:pathLst>
                  <a:path w="7480069" h="1020583">
                    <a:moveTo>
                      <a:pt x="0" y="0"/>
                    </a:moveTo>
                    <a:lnTo>
                      <a:pt x="0" y="107950"/>
                    </a:lnTo>
                    <a:lnTo>
                      <a:pt x="0" y="148590"/>
                    </a:lnTo>
                    <a:lnTo>
                      <a:pt x="0" y="574813"/>
                    </a:lnTo>
                    <a:lnTo>
                      <a:pt x="0" y="649743"/>
                    </a:lnTo>
                    <a:lnTo>
                      <a:pt x="0" y="734833"/>
                    </a:lnTo>
                    <a:lnTo>
                      <a:pt x="3641090" y="734833"/>
                    </a:lnTo>
                    <a:lnTo>
                      <a:pt x="3759200" y="1020583"/>
                    </a:lnTo>
                    <a:lnTo>
                      <a:pt x="3877310" y="734833"/>
                    </a:lnTo>
                    <a:lnTo>
                      <a:pt x="7480069" y="734833"/>
                    </a:lnTo>
                    <a:lnTo>
                      <a:pt x="7480069" y="649743"/>
                    </a:lnTo>
                    <a:lnTo>
                      <a:pt x="7480069" y="574813"/>
                    </a:lnTo>
                    <a:lnTo>
                      <a:pt x="7480069" y="148590"/>
                    </a:lnTo>
                    <a:lnTo>
                      <a:pt x="7480069" y="107950"/>
                    </a:lnTo>
                    <a:lnTo>
                      <a:pt x="74800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A92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Hộp Văn bản 22">
              <a:hlinkClick r:id="rId4"/>
              <a:extLst>
                <a:ext uri="{FF2B5EF4-FFF2-40B4-BE49-F238E27FC236}">
                  <a16:creationId xmlns:a16="http://schemas.microsoft.com/office/drawing/2014/main" id="{0649F08A-A5AA-41D9-DC54-4F80ACDE907F}"/>
                </a:ext>
              </a:extLst>
            </p:cNvPr>
            <p:cNvSpPr txBox="1"/>
            <p:nvPr/>
          </p:nvSpPr>
          <p:spPr>
            <a:xfrm>
              <a:off x="1934066" y="935791"/>
              <a:ext cx="8424708" cy="626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vi-VN" sz="2667" b="1" dirty="0" err="1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vi-VN" sz="2667" b="1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r>
                <a:rPr lang="vi-VN" sz="2667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Quan </a:t>
              </a:r>
              <a:r>
                <a:rPr lang="vi-VN" sz="2667" dirty="0" err="1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vi-VN" sz="2667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tranh, nêu </a:t>
              </a:r>
              <a:r>
                <a:rPr lang="vi-VN" sz="2667" dirty="0" err="1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vi-VN" sz="2667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nhân </a:t>
              </a:r>
              <a:r>
                <a:rPr lang="vi-VN" sz="2667" dirty="0" err="1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vi-VN" sz="2667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667" dirty="0" err="1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vi-VN" sz="2667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667" dirty="0">
                <a:solidFill>
                  <a:schemeClr val="bg1"/>
                </a:solidFill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212F5B2-5513-A1F2-A333-AB4B220B47C0}"/>
              </a:ext>
            </a:extLst>
          </p:cNvPr>
          <p:cNvSpPr txBox="1"/>
          <p:nvPr/>
        </p:nvSpPr>
        <p:spPr>
          <a:xfrm>
            <a:off x="1206422" y="1898728"/>
            <a:ext cx="8492885" cy="12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í </a:t>
            </a:r>
            <a:r>
              <a:rPr lang="vi-VN" sz="28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vi-VN" sz="28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ó </a:t>
            </a:r>
            <a:r>
              <a:rPr lang="en-US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bó</a:t>
            </a:r>
            <a:r>
              <a:rPr lang="en-US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đũa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vi-VN" sz="2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bó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 </a:t>
            </a:r>
            <a:r>
              <a:rPr lang="en-US" sz="280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280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đũa.</a:t>
            </a:r>
            <a:r>
              <a:rPr lang="vi-VN" sz="280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vi-VN" sz="280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ỏi 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 tất cả bao nhiêu </a:t>
            </a:r>
            <a:r>
              <a:rPr lang="en-US" sz="2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đũa</a:t>
            </a:r>
            <a:r>
              <a:rPr lang="vi-VN" sz="2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388140-E17F-0ED9-6F82-72C59C1F1D7D}"/>
              </a:ext>
            </a:extLst>
          </p:cNvPr>
          <p:cNvSpPr txBox="1"/>
          <p:nvPr/>
        </p:nvSpPr>
        <p:spPr>
          <a:xfrm>
            <a:off x="2033763" y="3487614"/>
            <a:ext cx="4896338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dirty="0" err="1">
                <a:latin typeface="+mn-lt"/>
                <a:ea typeface="Times New Roman" panose="02020603050405020304" pitchFamily="18" charset="0"/>
              </a:rPr>
              <a:t>Có</a:t>
            </a:r>
            <a:r>
              <a:rPr lang="vi-VN" sz="2667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</a:rPr>
              <a:t>tất</a:t>
            </a:r>
            <a:r>
              <a:rPr lang="vi-VN" sz="2667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vi-VN" sz="2667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</a:rPr>
              <a:t>số</a:t>
            </a:r>
            <a:r>
              <a:rPr lang="vi-VN" sz="2667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n-lt"/>
                <a:ea typeface="Times New Roman" panose="02020603050405020304" pitchFamily="18" charset="0"/>
              </a:rPr>
              <a:t>chiếc</a:t>
            </a:r>
            <a:r>
              <a:rPr lang="en-US" sz="2667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n-lt"/>
                <a:ea typeface="Times New Roman" panose="02020603050405020304" pitchFamily="18" charset="0"/>
              </a:rPr>
              <a:t>đũa</a:t>
            </a:r>
            <a:r>
              <a:rPr lang="vi-VN" sz="2667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</a:rPr>
              <a:t>là</a:t>
            </a:r>
            <a:r>
              <a:rPr lang="vi-VN" sz="2667">
                <a:latin typeface="+mn-lt"/>
                <a:ea typeface="Times New Roman" panose="02020603050405020304" pitchFamily="18" charset="0"/>
              </a:rPr>
              <a:t>: </a:t>
            </a:r>
            <a:endParaRPr lang="en-US" sz="2667">
              <a:latin typeface="+mn-lt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667">
                <a:latin typeface="+mn-lt"/>
                <a:ea typeface="Cambria Math" panose="02040503050406030204" pitchFamily="18" charset="0"/>
              </a:rPr>
              <a:t>1</a:t>
            </a:r>
            <a:r>
              <a:rPr lang="vi-VN" sz="2667" dirty="0">
                <a:latin typeface="+mn-lt"/>
                <a:ea typeface="Cambria Math" panose="02040503050406030204" pitchFamily="18" charset="0"/>
              </a:rPr>
              <a:t>0</a:t>
            </a:r>
            <a:r>
              <a:rPr lang="vi-VN" sz="2667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2667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vi-VN" sz="2667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667" dirty="0">
                <a:latin typeface="+mn-lt"/>
                <a:ea typeface="Cambria Math" panose="02040503050406030204" pitchFamily="18" charset="0"/>
              </a:rPr>
              <a:t>8</a:t>
            </a:r>
            <a:r>
              <a:rPr lang="vi-VN" sz="2667" dirty="0">
                <a:latin typeface="Cambria Math" panose="02040503050406030204" pitchFamily="18" charset="0"/>
                <a:ea typeface="Cambria Math" panose="02040503050406030204" pitchFamily="18" charset="0"/>
              </a:rPr>
              <a:t> = </a:t>
            </a:r>
            <a:r>
              <a:rPr lang="vi-VN" sz="2667" dirty="0">
                <a:latin typeface="+mn-lt"/>
                <a:ea typeface="Cambria Math" panose="02040503050406030204" pitchFamily="18" charset="0"/>
              </a:rPr>
              <a:t>80 </a:t>
            </a:r>
            <a:r>
              <a:rPr lang="vi-VN" sz="2667" dirty="0">
                <a:latin typeface="+mn-lt"/>
                <a:ea typeface="Times New Roman" panose="02020603050405020304" pitchFamily="18" charset="0"/>
              </a:rPr>
              <a:t>(</a:t>
            </a:r>
            <a:r>
              <a:rPr lang="en-US" sz="2667" dirty="0" err="1">
                <a:latin typeface="+mn-lt"/>
                <a:ea typeface="Times New Roman" panose="02020603050405020304" pitchFamily="18" charset="0"/>
              </a:rPr>
              <a:t>chiếc</a:t>
            </a:r>
            <a:r>
              <a:rPr lang="en-US" sz="2667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n-lt"/>
                <a:ea typeface="Times New Roman" panose="02020603050405020304" pitchFamily="18" charset="0"/>
              </a:rPr>
              <a:t>đũa</a:t>
            </a:r>
            <a:r>
              <a:rPr lang="vi-VN" sz="2667" dirty="0">
                <a:latin typeface="+mn-lt"/>
                <a:ea typeface="Times New Roman" panose="02020603050405020304" pitchFamily="18" charset="0"/>
              </a:rPr>
              <a:t>)</a:t>
            </a:r>
            <a:endParaRPr lang="en-US" sz="2667" dirty="0">
              <a:latin typeface="+mn-lt"/>
            </a:endParaRPr>
          </a:p>
        </p:txBody>
      </p:sp>
      <p:sp>
        <p:nvSpPr>
          <p:cNvPr id="23" name="Mũi tên: Phải 22">
            <a:extLst>
              <a:ext uri="{FF2B5EF4-FFF2-40B4-BE49-F238E27FC236}">
                <a16:creationId xmlns:a16="http://schemas.microsoft.com/office/drawing/2014/main" id="{4FC5584F-4EB2-9605-9929-C34D13FE3814}"/>
              </a:ext>
            </a:extLst>
          </p:cNvPr>
          <p:cNvSpPr/>
          <p:nvPr/>
        </p:nvSpPr>
        <p:spPr>
          <a:xfrm>
            <a:off x="1305849" y="3982310"/>
            <a:ext cx="727914" cy="416529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820C11-4EC3-4DBA-642E-190B6255E392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FA1EF3EC-9939-F599-C9CB-289DD4323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A8C65D-197C-0479-A81D-FED58B819D5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829">
            <a:off x="8409863" y="6353615"/>
            <a:ext cx="1219911" cy="1924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0788"/>
          <a:stretch>
            <a:fillRect/>
          </a:stretch>
        </p:blipFill>
        <p:spPr>
          <a:xfrm>
            <a:off x="10963037" y="5558373"/>
            <a:ext cx="1086327" cy="987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1986E-BBC0-77DC-E62E-FECDF72FA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824" y="2321976"/>
            <a:ext cx="7418499" cy="3800029"/>
          </a:xfrm>
          <a:prstGeom prst="rect">
            <a:avLst/>
          </a:prstGeom>
        </p:spPr>
      </p:pic>
      <p:sp>
        <p:nvSpPr>
          <p:cNvPr id="4" name="Hộp Văn bản 21">
            <a:hlinkClick r:id="rId8"/>
            <a:extLst>
              <a:ext uri="{FF2B5EF4-FFF2-40B4-BE49-F238E27FC236}">
                <a16:creationId xmlns:a16="http://schemas.microsoft.com/office/drawing/2014/main" id="{83097DF8-7635-C5FA-CD90-87B1D8AF401B}"/>
              </a:ext>
            </a:extLst>
          </p:cNvPr>
          <p:cNvSpPr txBox="1"/>
          <p:nvPr/>
        </p:nvSpPr>
        <p:spPr>
          <a:xfrm>
            <a:off x="380824" y="1103787"/>
            <a:ext cx="7532253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4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khoai lang.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bao nhiêu ki-lô-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gam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khoai lang?</a:t>
            </a:r>
            <a:endParaRPr lang="en-US" sz="2400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7141" y="5386420"/>
            <a:ext cx="864124" cy="735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FDF42E2-413F-D1DA-45BB-527F5F2672E2}"/>
              </a:ext>
            </a:extLst>
          </p:cNvPr>
          <p:cNvSpPr txBox="1"/>
          <p:nvPr/>
        </p:nvSpPr>
        <p:spPr>
          <a:xfrm>
            <a:off x="378595" y="2426961"/>
            <a:ext cx="7536711" cy="246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800"/>
              </a:spcAft>
            </a:pPr>
            <a:r>
              <a:rPr lang="vi-VN" sz="24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ki-lô-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gam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khoai lang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20 </a:t>
            </a:r>
            <a:r>
              <a:rPr lang="vi-VN" sz="2400" dirty="0"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× 5 = 100 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 b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vi-VN" sz="24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100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khoai lang.</a:t>
            </a:r>
            <a:endParaRPr lang="en-US" sz="2400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A8D038-CBAA-242F-B102-5F6434D5E4CA}"/>
              </a:ext>
            </a:extLst>
          </p:cNvPr>
          <p:cNvGrpSpPr/>
          <p:nvPr/>
        </p:nvGrpSpPr>
        <p:grpSpPr>
          <a:xfrm>
            <a:off x="7913077" y="1405061"/>
            <a:ext cx="2748690" cy="2748690"/>
            <a:chOff x="8235645" y="1545738"/>
            <a:chExt cx="3268510" cy="3268510"/>
          </a:xfrm>
        </p:grpSpPr>
        <p:sp>
          <p:nvSpPr>
            <p:cNvPr id="6" name="Freeform 6"/>
            <p:cNvSpPr/>
            <p:nvPr/>
          </p:nvSpPr>
          <p:spPr>
            <a:xfrm>
              <a:off x="8235645" y="1545738"/>
              <a:ext cx="3268510" cy="326851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052" name="Picture 4" descr="MỚI] 10 Cách làm bánh khoai lang tím Dễ Làm mà Ngon">
              <a:extLst>
                <a:ext uri="{FF2B5EF4-FFF2-40B4-BE49-F238E27FC236}">
                  <a16:creationId xmlns:a16="http://schemas.microsoft.com/office/drawing/2014/main" id="{9080837B-80EE-3E34-7BFF-7E70FCF0C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4616" y="1664710"/>
              <a:ext cx="3030566" cy="3030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Hộp Văn bản 21">
            <a:hlinkClick r:id="rId4"/>
            <a:extLst>
              <a:ext uri="{FF2B5EF4-FFF2-40B4-BE49-F238E27FC236}">
                <a16:creationId xmlns:a16="http://schemas.microsoft.com/office/drawing/2014/main" id="{58941214-2ADC-BE3F-4D17-2143058B7BF0}"/>
              </a:ext>
            </a:extLst>
          </p:cNvPr>
          <p:cNvSpPr txBox="1"/>
          <p:nvPr/>
        </p:nvSpPr>
        <p:spPr>
          <a:xfrm>
            <a:off x="380824" y="1103787"/>
            <a:ext cx="7532253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4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khoai lang.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bao nhiêu ki-lô-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gam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khoai lang?</a:t>
            </a:r>
            <a:endParaRPr lang="en-US" sz="2400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0ED1C7-98AC-7C2D-25ED-524533F148DA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78ED500C-8896-A662-E57F-A351384C33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6865D7-4A9F-4866-D37B-BCE733AD4FA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823" y="2046738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47" y="113229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015D3BB-088F-C4DB-75A5-7D9B34C982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41" y="-337864"/>
            <a:ext cx="8206808" cy="46163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39C42F-1B8C-F1D6-2FF1-E44CF24CD9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706140" cy="787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419319" y="5742169"/>
            <a:ext cx="15472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ĐỘI A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3747030" y="1107101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5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8" y="237018"/>
            <a:ext cx="1606378" cy="1545336"/>
          </a:xfrm>
          <a:prstGeom prst="rect">
            <a:avLst/>
          </a:prstGeom>
        </p:spPr>
      </p:pic>
      <p:sp>
        <p:nvSpPr>
          <p:cNvPr id="63" name="Oval 62">
            <a:hlinkClick r:id="rId7" action="ppaction://hlinksldjump"/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5931995" y="3918382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7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77" y="2545729"/>
            <a:ext cx="1749437" cy="1545336"/>
          </a:xfrm>
          <a:prstGeom prst="rect">
            <a:avLst/>
          </a:prstGeom>
        </p:spPr>
      </p:pic>
      <p:pic>
        <p:nvPicPr>
          <p:cNvPr id="11" name="7">
            <a:hlinkClick r:id="rId9" action="ppaction://hlinksldjump"/>
            <a:extLst>
              <a:ext uri="{FF2B5EF4-FFF2-40B4-BE49-F238E27FC236}">
                <a16:creationId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71" y="691514"/>
            <a:ext cx="1613086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2875906" y="4325348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11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54" y="3374314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1824525" y="461797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13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9" y="314656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9192325" y="4357321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5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942" y="3071727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367325" y="2861197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7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1" y="1828978"/>
            <a:ext cx="2091294" cy="1545336"/>
          </a:xfrm>
          <a:prstGeom prst="rect">
            <a:avLst/>
          </a:prstGeom>
        </p:spPr>
      </p:pic>
      <p:sp>
        <p:nvSpPr>
          <p:cNvPr id="67" name="Oval 66">
            <a:hlinkClick r:id="rId19" action="ppaction://hlinksldjump"/>
            <a:extLst>
              <a:ext uri="{FF2B5EF4-FFF2-40B4-BE49-F238E27FC236}">
                <a16:creationId xmlns:a16="http://schemas.microsoft.com/office/drawing/2014/main" id="{0597FB20-1A0A-46C3-AD8D-CEFD3819E132}"/>
              </a:ext>
            </a:extLst>
          </p:cNvPr>
          <p:cNvSpPr/>
          <p:nvPr/>
        </p:nvSpPr>
        <p:spPr>
          <a:xfrm>
            <a:off x="10246568" y="1430638"/>
            <a:ext cx="457200" cy="457200"/>
          </a:xfrm>
          <a:prstGeom prst="ellipse">
            <a:avLst/>
          </a:prstGeom>
          <a:solidFill>
            <a:srgbClr val="E4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42" name="8">
            <a:hlinkClick r:id="rId19" action="ppaction://hlinksldjump"/>
            <a:extLst>
              <a:ext uri="{FF2B5EF4-FFF2-40B4-BE49-F238E27FC236}">
                <a16:creationId xmlns:a16="http://schemas.microsoft.com/office/drawing/2014/main" id="{81A38DC9-4DBF-48B5-AE8C-A76673CF867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049" y="-209635"/>
            <a:ext cx="1651000" cy="1545336"/>
          </a:xfrm>
          <a:prstGeom prst="rect">
            <a:avLst/>
          </a:prstGeom>
        </p:spPr>
      </p:pic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559919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732583" y="5746057"/>
            <a:ext cx="15215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ĐỘI B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DC2A37-E953-4F38-95BF-78B9FF9FB939}"/>
              </a:ext>
            </a:extLst>
          </p:cNvPr>
          <p:cNvSpPr/>
          <p:nvPr/>
        </p:nvSpPr>
        <p:spPr>
          <a:xfrm>
            <a:off x="878754" y="1430638"/>
            <a:ext cx="41537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CHÚC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ĐỘI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119" y="4518118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294" y="4518118"/>
            <a:ext cx="1333986" cy="133398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8114287" y="1528846"/>
            <a:ext cx="41537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CHÚC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ĐỘI B</a:t>
            </a:r>
          </a:p>
        </p:txBody>
      </p:sp>
      <p:sp>
        <p:nvSpPr>
          <p:cNvPr id="16" name="Heart 15">
            <a:hlinkClick r:id="rId22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Hoàn thành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8" name="Oval 67">
            <a:hlinkClick r:id="rId9" action="ppaction://hlinksldjump"/>
            <a:extLst>
              <a:ext uri="{FF2B5EF4-FFF2-40B4-BE49-F238E27FC236}">
                <a16:creationId xmlns:a16="http://schemas.microsoft.com/office/drawing/2014/main" id="{5C91E312-2039-4C13-B33A-E4D1D2D67235}"/>
              </a:ext>
            </a:extLst>
          </p:cNvPr>
          <p:cNvSpPr/>
          <p:nvPr/>
        </p:nvSpPr>
        <p:spPr>
          <a:xfrm>
            <a:off x="7635558" y="2097752"/>
            <a:ext cx="457200" cy="457200"/>
          </a:xfrm>
          <a:prstGeom prst="ellipse">
            <a:avLst/>
          </a:prstGeom>
          <a:solidFill>
            <a:srgbClr val="E99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58B826-D064-F48F-80CF-B5C3FF8D5C2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706140" cy="787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2" grpId="0" animBg="1"/>
      <p:bldP spid="60" grpId="0" animBg="1"/>
      <p:bldP spid="65" grpId="0" animBg="1"/>
      <p:bldP spid="61" grpId="0" animBg="1"/>
      <p:bldP spid="67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" grpId="0"/>
      <p:bldP spid="6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11AB175-5CFC-8763-A526-947DBC8643A3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1B686B3-9BCA-60F6-CA8F-E3FD524C26C9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2673" y="62233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4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FA34DF-6CAA-11D0-EF20-2043BA07A0E8}"/>
              </a:ext>
            </a:extLst>
          </p:cNvPr>
          <p:cNvGrpSpPr/>
          <p:nvPr/>
        </p:nvGrpSpPr>
        <p:grpSpPr>
          <a:xfrm>
            <a:off x="914401" y="296195"/>
            <a:ext cx="10237494" cy="2016846"/>
            <a:chOff x="313163" y="231911"/>
            <a:chExt cx="11502886" cy="2054087"/>
          </a:xfrm>
        </p:grpSpPr>
        <p:sp>
          <p:nvSpPr>
            <p:cNvPr id="22" name="Rectangle: Diagonal Corners Snipped 21">
              <a:extLst>
                <a:ext uri="{FF2B5EF4-FFF2-40B4-BE49-F238E27FC236}">
                  <a16:creationId xmlns:a16="http://schemas.microsoft.com/office/drawing/2014/main" id="{A2FF42D2-A190-42ED-9BE3-2C5000C0FB1F}"/>
                </a:ext>
              </a:extLst>
            </p:cNvPr>
            <p:cNvSpPr/>
            <p:nvPr/>
          </p:nvSpPr>
          <p:spPr>
            <a:xfrm>
              <a:off x="313163" y="231911"/>
              <a:ext cx="11502886" cy="2054087"/>
            </a:xfrm>
            <a:prstGeom prst="snip2Diag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9BFE608-3D23-0758-35C8-1621DFFD7717}"/>
                </a:ext>
              </a:extLst>
            </p:cNvPr>
            <p:cNvSpPr txBox="1"/>
            <p:nvPr/>
          </p:nvSpPr>
          <p:spPr>
            <a:xfrm>
              <a:off x="1066800" y="758892"/>
              <a:ext cx="207564" cy="658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7FCF8E0-399C-6BD7-90ED-19BE0DD89EA3}"/>
              </a:ext>
            </a:extLst>
          </p:cNvPr>
          <p:cNvSpPr/>
          <p:nvPr/>
        </p:nvSpPr>
        <p:spPr>
          <a:xfrm>
            <a:off x="5381054" y="2524287"/>
            <a:ext cx="3427666" cy="2636520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pt-BR" sz="3200">
                <a:solidFill>
                  <a:schemeClr val="tx1"/>
                </a:solidFill>
                <a:ea typeface="Cambria Math" panose="02040503050406030204" pitchFamily="18" charset="0"/>
              </a:rPr>
              <a:t>10</a:t>
            </a:r>
            <a:r>
              <a:rPr lang="pt-BR" sz="320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vi-VN" sz="32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vi-VN" sz="320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t-BR" sz="3200">
                <a:solidFill>
                  <a:schemeClr val="tx1"/>
                </a:solidFill>
                <a:ea typeface="Cambria Math" panose="02040503050406030204" pitchFamily="18" charset="0"/>
              </a:rPr>
              <a:t>4</a:t>
            </a:r>
            <a:r>
              <a:rPr lang="pt-BR" sz="320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pt-BR" sz="32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= </a:t>
            </a:r>
            <a:r>
              <a:rPr lang="pt-BR" sz="3200" dirty="0">
                <a:solidFill>
                  <a:schemeClr val="tx1"/>
                </a:solidFill>
                <a:ea typeface="Cambria Math" panose="02040503050406030204" pitchFamily="18" charset="0"/>
              </a:rPr>
              <a:t>40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0E1DA1-5948-DB60-2AFD-0D916F9FC663}"/>
              </a:ext>
            </a:extLst>
          </p:cNvPr>
          <p:cNvSpPr txBox="1"/>
          <p:nvPr/>
        </p:nvSpPr>
        <p:spPr>
          <a:xfrm>
            <a:off x="2000893" y="1042457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>
                <a:latin typeface="+mn-lt"/>
                <a:ea typeface="Cambria Math" panose="02040503050406030204" pitchFamily="18" charset="0"/>
              </a:rPr>
              <a:t>Câu hỏi: 10 </a:t>
            </a:r>
            <a:r>
              <a:rPr lang="vi-VN" sz="3600"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pt-BR" sz="3600">
                <a:latin typeface="+mn-lt"/>
                <a:ea typeface="Cambria Math" panose="02040503050406030204" pitchFamily="18" charset="0"/>
              </a:rPr>
              <a:t> </a:t>
            </a:r>
            <a:r>
              <a:rPr lang="pt-BR" sz="3600" dirty="0">
                <a:latin typeface="+mn-lt"/>
                <a:ea typeface="Cambria Math" panose="02040503050406030204" pitchFamily="18" charset="0"/>
              </a:rPr>
              <a:t>4 = ?</a:t>
            </a:r>
            <a:endParaRPr lang="en-US" sz="3600" dirty="0">
              <a:latin typeface="+mn-lt"/>
              <a:ea typeface="Cambria Math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B7E476-4D2D-7A54-FE4A-C1135B107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06140" cy="787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7.40741E-7 L -0.45417 0.169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CF5F573-440D-FA6E-655B-D0DB6C064DB9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D2A868D-ABC0-0102-F97A-1A33C2AC9AE3}"/>
              </a:ext>
            </a:extLst>
          </p:cNvPr>
          <p:cNvSpPr/>
          <p:nvPr/>
        </p:nvSpPr>
        <p:spPr>
          <a:xfrm>
            <a:off x="8171006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Arrow: Pentagon 10">
            <a:hlinkClick r:id="rId3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551EE01A-EF37-9E8F-5E91-3E82DB84C9C0}"/>
              </a:ext>
            </a:extLst>
          </p:cNvPr>
          <p:cNvSpPr/>
          <p:nvPr/>
        </p:nvSpPr>
        <p:spPr>
          <a:xfrm>
            <a:off x="914401" y="296195"/>
            <a:ext cx="10237494" cy="201684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2B03E72C-F0FC-7A58-EB55-584479A7D92B}"/>
              </a:ext>
            </a:extLst>
          </p:cNvPr>
          <p:cNvSpPr/>
          <p:nvPr/>
        </p:nvSpPr>
        <p:spPr>
          <a:xfrm>
            <a:off x="5381054" y="2524287"/>
            <a:ext cx="3427666" cy="2636520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pt-BR" sz="3200">
                <a:solidFill>
                  <a:schemeClr val="tx1"/>
                </a:solidFill>
                <a:ea typeface="Cambria Math" panose="02040503050406030204" pitchFamily="18" charset="0"/>
              </a:rPr>
              <a:t>30</a:t>
            </a:r>
            <a:r>
              <a:rPr lang="pt-BR" sz="320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vi-VN" sz="32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pt-BR" sz="320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pt-BR" sz="3200" dirty="0">
                <a:solidFill>
                  <a:schemeClr val="tx1"/>
                </a:solidFill>
                <a:ea typeface="Cambria Math" panose="02040503050406030204" pitchFamily="18" charset="0"/>
              </a:rPr>
              <a:t>3 </a:t>
            </a:r>
            <a:r>
              <a:rPr lang="pt-BR" sz="32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= </a:t>
            </a:r>
            <a:r>
              <a:rPr lang="pt-BR" sz="3200" dirty="0">
                <a:solidFill>
                  <a:schemeClr val="tx1"/>
                </a:solidFill>
                <a:ea typeface="Cambria Math" panose="02040503050406030204" pitchFamily="18" charset="0"/>
              </a:rPr>
              <a:t>90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0EBEB-8FB1-4A09-C42F-F1F3FC03D6A8}"/>
              </a:ext>
            </a:extLst>
          </p:cNvPr>
          <p:cNvSpPr txBox="1"/>
          <p:nvPr/>
        </p:nvSpPr>
        <p:spPr>
          <a:xfrm>
            <a:off x="1959797" y="947328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>
                <a:latin typeface="+mn-lt"/>
                <a:ea typeface="Cambria Math" panose="02040503050406030204" pitchFamily="18" charset="0"/>
              </a:rPr>
              <a:t>Câu hỏi: 30</a:t>
            </a:r>
            <a:r>
              <a:rPr lang="pt-BR" sz="3600"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vi-VN" sz="360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pt-BR" sz="3600"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pt-BR" sz="3600" dirty="0">
                <a:latin typeface="+mn-lt"/>
                <a:ea typeface="Cambria Math" panose="02040503050406030204" pitchFamily="18" charset="0"/>
              </a:rPr>
              <a:t>3</a:t>
            </a:r>
            <a:r>
              <a:rPr lang="pt-BR" sz="3600" dirty="0">
                <a:latin typeface="UTM Avo" panose="02040603050506020204" pitchFamily="18" charset="0"/>
                <a:ea typeface="Cambria Math" panose="02040503050406030204" pitchFamily="18" charset="0"/>
              </a:rPr>
              <a:t> = ?</a:t>
            </a:r>
            <a:endParaRPr lang="en-US" sz="3600" dirty="0"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5E1FE6-8919-FB48-6CD0-6BF6FB5C5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06140" cy="787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8503 0.187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8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2EF83D7-390C-8C87-7DA4-4EE4B91EF353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5546" y="859946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4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18D449C3-290B-4FB8-EB26-93A73F21B651}"/>
              </a:ext>
            </a:extLst>
          </p:cNvPr>
          <p:cNvSpPr/>
          <p:nvPr/>
        </p:nvSpPr>
        <p:spPr>
          <a:xfrm>
            <a:off x="914401" y="296195"/>
            <a:ext cx="10237494" cy="201684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FB8A7816-E7AA-6CAB-883C-C62EA40CD65B}"/>
              </a:ext>
            </a:extLst>
          </p:cNvPr>
          <p:cNvSpPr/>
          <p:nvPr/>
        </p:nvSpPr>
        <p:spPr>
          <a:xfrm>
            <a:off x="5381054" y="2524287"/>
            <a:ext cx="3427666" cy="2636520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pt-BR" sz="3200">
                <a:solidFill>
                  <a:schemeClr val="tx1"/>
                </a:solidFill>
                <a:ea typeface="Cambria Math" panose="02040503050406030204" pitchFamily="18" charset="0"/>
              </a:rPr>
              <a:t>60</a:t>
            </a:r>
            <a:r>
              <a:rPr lang="pt-BR" sz="320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vi-VN" sz="32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pt-BR" sz="320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pt-BR" sz="3200" dirty="0">
                <a:solidFill>
                  <a:schemeClr val="tx1"/>
                </a:solidFill>
                <a:ea typeface="Cambria Math" panose="02040503050406030204" pitchFamily="18" charset="0"/>
              </a:rPr>
              <a:t>1 </a:t>
            </a:r>
            <a:r>
              <a:rPr lang="pt-BR" sz="32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= </a:t>
            </a:r>
            <a:r>
              <a:rPr lang="pt-BR" sz="3200" dirty="0">
                <a:solidFill>
                  <a:schemeClr val="tx1"/>
                </a:solidFill>
                <a:ea typeface="Cambria Math" panose="02040503050406030204" pitchFamily="18" charset="0"/>
              </a:rPr>
              <a:t>60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A68ADF4-0C9D-BD14-231F-D39634F603F7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4C9AB-1644-14D3-3521-BEF418AFD3A4}"/>
              </a:ext>
            </a:extLst>
          </p:cNvPr>
          <p:cNvSpPr txBox="1"/>
          <p:nvPr/>
        </p:nvSpPr>
        <p:spPr>
          <a:xfrm>
            <a:off x="1959797" y="947328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>
                <a:latin typeface="+mn-lt"/>
                <a:ea typeface="Cambria Math" panose="02040503050406030204" pitchFamily="18" charset="0"/>
              </a:rPr>
              <a:t>Câu hỏi: 60</a:t>
            </a:r>
            <a:r>
              <a:rPr lang="pt-BR" sz="3600"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vi-VN" sz="360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pt-BR" sz="3600"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pt-BR" sz="3600" dirty="0">
                <a:latin typeface="+mn-lt"/>
                <a:ea typeface="Cambria Math" panose="02040503050406030204" pitchFamily="18" charset="0"/>
              </a:rPr>
              <a:t>1</a:t>
            </a:r>
            <a:r>
              <a:rPr lang="pt-BR" sz="3600" dirty="0">
                <a:latin typeface="UTM Avo" panose="02040603050506020204" pitchFamily="18" charset="0"/>
                <a:ea typeface="Cambria Math" panose="02040503050406030204" pitchFamily="18" charset="0"/>
              </a:rPr>
              <a:t> = ?</a:t>
            </a:r>
            <a:endParaRPr lang="en-US" sz="3600" dirty="0"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31E26F-1A35-F17F-78F4-976D6EE35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06140" cy="787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-0.425 0.1671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5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922C17F2-73F8-E597-3CCD-CA03A31EF8AF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2EC6891C-8FE2-C4B8-313F-26FEDBD9D75C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67" y="833786"/>
            <a:ext cx="1589852" cy="1404369"/>
          </a:xfrm>
          <a:prstGeom prst="rect">
            <a:avLst/>
          </a:prstGeom>
        </p:spPr>
      </p:pic>
      <p:sp>
        <p:nvSpPr>
          <p:cNvPr id="11" name="Arrow: Pentagon 10">
            <a:hlinkClick r:id="rId4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00C5C99E-2FD8-50BE-26BC-C98A8693388E}"/>
              </a:ext>
            </a:extLst>
          </p:cNvPr>
          <p:cNvSpPr/>
          <p:nvPr/>
        </p:nvSpPr>
        <p:spPr>
          <a:xfrm>
            <a:off x="914401" y="296195"/>
            <a:ext cx="10237494" cy="201684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8585D94F-C7E7-6E86-FFB0-C08A6ED14DFA}"/>
              </a:ext>
            </a:extLst>
          </p:cNvPr>
          <p:cNvSpPr/>
          <p:nvPr/>
        </p:nvSpPr>
        <p:spPr>
          <a:xfrm>
            <a:off x="5381054" y="2524287"/>
            <a:ext cx="3781234" cy="2636520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pt-BR" sz="3200">
                <a:solidFill>
                  <a:schemeClr val="tx1"/>
                </a:solidFill>
                <a:ea typeface="Cambria Math" panose="02040503050406030204" pitchFamily="18" charset="0"/>
              </a:rPr>
              <a:t>20</a:t>
            </a:r>
            <a:r>
              <a:rPr lang="pt-BR" sz="320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vi-VN" sz="32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pt-BR" sz="320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pt-BR" sz="3200" dirty="0">
                <a:solidFill>
                  <a:schemeClr val="tx1"/>
                </a:solidFill>
                <a:ea typeface="Cambria Math" panose="02040503050406030204" pitchFamily="18" charset="0"/>
              </a:rPr>
              <a:t>5 </a:t>
            </a:r>
            <a:r>
              <a:rPr lang="pt-BR" sz="32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= </a:t>
            </a:r>
            <a:r>
              <a:rPr lang="pt-BR" sz="3200" dirty="0">
                <a:solidFill>
                  <a:schemeClr val="tx1"/>
                </a:solidFill>
                <a:ea typeface="Cambria Math" panose="02040503050406030204" pitchFamily="18" charset="0"/>
              </a:rPr>
              <a:t>100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A4E43-77DA-CE14-4742-D4FA1BC4DBCA}"/>
              </a:ext>
            </a:extLst>
          </p:cNvPr>
          <p:cNvSpPr txBox="1"/>
          <p:nvPr/>
        </p:nvSpPr>
        <p:spPr>
          <a:xfrm>
            <a:off x="1959797" y="947328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>
                <a:latin typeface="+mn-lt"/>
                <a:ea typeface="Cambria Math" panose="02040503050406030204" pitchFamily="18" charset="0"/>
              </a:rPr>
              <a:t>Câu hỏi: 20</a:t>
            </a:r>
            <a:r>
              <a:rPr lang="pt-BR" sz="3600"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vi-VN" sz="360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pt-BR" sz="3600"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pt-BR" sz="3600" dirty="0">
                <a:latin typeface="+mn-lt"/>
                <a:ea typeface="Cambria Math" panose="02040503050406030204" pitchFamily="18" charset="0"/>
              </a:rPr>
              <a:t>5</a:t>
            </a:r>
            <a:r>
              <a:rPr lang="pt-BR" sz="3600" dirty="0">
                <a:latin typeface="UTM Avo" panose="02040603050506020204" pitchFamily="18" charset="0"/>
                <a:ea typeface="Cambria Math" panose="02040503050406030204" pitchFamily="18" charset="0"/>
              </a:rPr>
              <a:t> = ?</a:t>
            </a:r>
            <a:endParaRPr lang="en-US" sz="3600" dirty="0"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20E978-CEF1-C4C8-F599-24CF68110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06140" cy="787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45417 0.169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6708" flipH="1">
            <a:off x="10697129" y="643079"/>
            <a:ext cx="1226306" cy="1174802"/>
          </a:xfrm>
          <a:prstGeom prst="rect">
            <a:avLst/>
          </a:prstGeom>
        </p:spPr>
      </p:pic>
      <p:sp>
        <p:nvSpPr>
          <p:cNvPr id="3" name="Arrow: Pentagon 2">
            <a:hlinkClick r:id="rId4" action="ppaction://hlinksldjump"/>
            <a:extLst>
              <a:ext uri="{FF2B5EF4-FFF2-40B4-BE49-F238E27FC236}">
                <a16:creationId xmlns:a16="http://schemas.microsoft.com/office/drawing/2014/main" id="{372E317B-51A9-85B0-76F4-C2DB0AA0ADE8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ED016848-4265-91D6-588A-AB1D9BCF7A9C}"/>
              </a:ext>
            </a:extLst>
          </p:cNvPr>
          <p:cNvSpPr/>
          <p:nvPr/>
        </p:nvSpPr>
        <p:spPr>
          <a:xfrm>
            <a:off x="914401" y="296195"/>
            <a:ext cx="10237494" cy="201684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0EB3FB65-5BB8-8006-1005-E1398699A5BC}"/>
              </a:ext>
            </a:extLst>
          </p:cNvPr>
          <p:cNvSpPr/>
          <p:nvPr/>
        </p:nvSpPr>
        <p:spPr>
          <a:xfrm>
            <a:off x="5381054" y="2524287"/>
            <a:ext cx="3427666" cy="2636520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pt-BR" sz="3200">
                <a:solidFill>
                  <a:schemeClr val="tx1"/>
                </a:solidFill>
                <a:ea typeface="Cambria Math" panose="02040503050406030204" pitchFamily="18" charset="0"/>
              </a:rPr>
              <a:t>20</a:t>
            </a:r>
            <a:r>
              <a:rPr lang="pt-BR" sz="320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vi-VN" sz="32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pt-BR" sz="320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pt-BR" sz="3200" dirty="0">
                <a:solidFill>
                  <a:schemeClr val="tx1"/>
                </a:solidFill>
                <a:ea typeface="Cambria Math" panose="02040503050406030204" pitchFamily="18" charset="0"/>
              </a:rPr>
              <a:t>3</a:t>
            </a:r>
            <a:r>
              <a:rPr lang="pt-BR" sz="32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= </a:t>
            </a:r>
            <a:r>
              <a:rPr lang="pt-BR" sz="3200" dirty="0">
                <a:solidFill>
                  <a:schemeClr val="tx1"/>
                </a:solidFill>
                <a:ea typeface="Cambria Math" panose="02040503050406030204" pitchFamily="18" charset="0"/>
              </a:rPr>
              <a:t>60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92ABF7-C27A-671D-8F48-9C943717F99B}"/>
              </a:ext>
            </a:extLst>
          </p:cNvPr>
          <p:cNvSpPr/>
          <p:nvPr/>
        </p:nvSpPr>
        <p:spPr>
          <a:xfrm>
            <a:off x="0" y="3429000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5A64389-9856-11BA-A24C-010988AD6BCD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6C623-DD60-3E0C-AAC9-250F0C54801B}"/>
              </a:ext>
            </a:extLst>
          </p:cNvPr>
          <p:cNvSpPr txBox="1"/>
          <p:nvPr/>
        </p:nvSpPr>
        <p:spPr>
          <a:xfrm>
            <a:off x="1959797" y="947328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>
                <a:latin typeface="+mn-lt"/>
                <a:ea typeface="Cambria Math" panose="02040503050406030204" pitchFamily="18" charset="0"/>
              </a:rPr>
              <a:t>Câu hỏi: 20</a:t>
            </a:r>
            <a:r>
              <a:rPr lang="pt-BR" sz="3600"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vi-VN" sz="360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pt-BR" sz="3600"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pt-BR" sz="3600" dirty="0">
                <a:latin typeface="+mn-lt"/>
                <a:ea typeface="Cambria Math" panose="02040503050406030204" pitchFamily="18" charset="0"/>
              </a:rPr>
              <a:t>3</a:t>
            </a:r>
            <a:r>
              <a:rPr lang="pt-BR" sz="3600" dirty="0">
                <a:latin typeface="UTM Avo" panose="02040603050506020204" pitchFamily="18" charset="0"/>
                <a:ea typeface="Cambria Math" panose="02040503050406030204" pitchFamily="18" charset="0"/>
              </a:rPr>
              <a:t> = ?</a:t>
            </a:r>
            <a:endParaRPr lang="en-US" sz="3600" dirty="0"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1D07A-FD90-5B09-975B-F747A3892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06140" cy="787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0.4276 0.224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80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1028740" y="1947710"/>
            <a:ext cx="1313642" cy="1174802"/>
          </a:xfrm>
          <a:prstGeom prst="rect">
            <a:avLst/>
          </a:prstGeom>
        </p:spPr>
      </p:pic>
      <p:sp>
        <p:nvSpPr>
          <p:cNvPr id="3" name="Arrow: Pentagon 2">
            <a:hlinkClick r:id="rId4" action="ppaction://hlinksldjump"/>
            <a:extLst>
              <a:ext uri="{FF2B5EF4-FFF2-40B4-BE49-F238E27FC236}">
                <a16:creationId xmlns:a16="http://schemas.microsoft.com/office/drawing/2014/main" id="{0E86BAF0-1C75-753E-6196-AC7D1C0A27FE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74C1162A-76F1-DB3D-AA7A-B31969B2A0A1}"/>
              </a:ext>
            </a:extLst>
          </p:cNvPr>
          <p:cNvSpPr/>
          <p:nvPr/>
        </p:nvSpPr>
        <p:spPr>
          <a:xfrm>
            <a:off x="914401" y="296195"/>
            <a:ext cx="10237494" cy="201684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275BAB4B-9B5A-D2A0-72FB-68C44010BE4D}"/>
              </a:ext>
            </a:extLst>
          </p:cNvPr>
          <p:cNvSpPr/>
          <p:nvPr/>
        </p:nvSpPr>
        <p:spPr>
          <a:xfrm>
            <a:off x="5381054" y="2524287"/>
            <a:ext cx="3781234" cy="2636520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pt-BR" sz="3200">
                <a:solidFill>
                  <a:schemeClr val="tx1"/>
                </a:solidFill>
                <a:ea typeface="Cambria Math" panose="02040503050406030204" pitchFamily="18" charset="0"/>
              </a:rPr>
              <a:t>50</a:t>
            </a:r>
            <a:r>
              <a:rPr lang="pt-BR" sz="320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vi-VN" sz="32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pt-BR" sz="320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pt-BR" sz="3200" dirty="0">
                <a:solidFill>
                  <a:schemeClr val="tx1"/>
                </a:solidFill>
                <a:ea typeface="Cambria Math" panose="02040503050406030204" pitchFamily="18" charset="0"/>
              </a:rPr>
              <a:t>2 </a:t>
            </a:r>
            <a:r>
              <a:rPr lang="pt-BR" sz="32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= </a:t>
            </a:r>
            <a:r>
              <a:rPr lang="pt-BR" sz="3200" dirty="0">
                <a:solidFill>
                  <a:schemeClr val="tx1"/>
                </a:solidFill>
                <a:ea typeface="Cambria Math" panose="02040503050406030204" pitchFamily="18" charset="0"/>
              </a:rPr>
              <a:t>100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43DCF83-3D31-3F3A-F5C7-1FB190DA0A63}"/>
              </a:ext>
            </a:extLst>
          </p:cNvPr>
          <p:cNvSpPr/>
          <p:nvPr/>
        </p:nvSpPr>
        <p:spPr>
          <a:xfrm>
            <a:off x="0" y="3429000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DADF759-7AB6-1B11-FEC5-B71967502F92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BD931-608C-0683-C059-9E898DA424EA}"/>
              </a:ext>
            </a:extLst>
          </p:cNvPr>
          <p:cNvSpPr txBox="1"/>
          <p:nvPr/>
        </p:nvSpPr>
        <p:spPr>
          <a:xfrm>
            <a:off x="1959797" y="947328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>
                <a:latin typeface="+mn-lt"/>
                <a:ea typeface="Cambria Math" panose="02040503050406030204" pitchFamily="18" charset="0"/>
              </a:rPr>
              <a:t>Câu hỏi: 50</a:t>
            </a:r>
            <a:r>
              <a:rPr lang="pt-BR" sz="3600"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vi-VN" sz="360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pt-BR" sz="3600"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pt-BR" sz="3600" dirty="0">
                <a:latin typeface="+mn-lt"/>
                <a:ea typeface="Cambria Math" panose="02040503050406030204" pitchFamily="18" charset="0"/>
              </a:rPr>
              <a:t>2</a:t>
            </a:r>
            <a:r>
              <a:rPr lang="pt-BR" sz="3600" dirty="0">
                <a:latin typeface="UTM Avo" panose="02040603050506020204" pitchFamily="18" charset="0"/>
                <a:ea typeface="Cambria Math" panose="02040503050406030204" pitchFamily="18" charset="0"/>
              </a:rPr>
              <a:t> = ?</a:t>
            </a:r>
            <a:endParaRPr lang="en-US" sz="3600" dirty="0"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63179-A07D-F0C8-1360-1EE1008FD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06140" cy="787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258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-0.28357 L -0.375 0.036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14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7129" y="717217"/>
            <a:ext cx="1226306" cy="1174802"/>
          </a:xfrm>
          <a:prstGeom prst="rect">
            <a:avLst/>
          </a:prstGeom>
        </p:spPr>
      </p:pic>
      <p:sp>
        <p:nvSpPr>
          <p:cNvPr id="3" name="Arrow: Pentagon 2">
            <a:hlinkClick r:id="rId4" action="ppaction://hlinksldjump"/>
            <a:extLst>
              <a:ext uri="{FF2B5EF4-FFF2-40B4-BE49-F238E27FC236}">
                <a16:creationId xmlns:a16="http://schemas.microsoft.com/office/drawing/2014/main" id="{8449B524-716A-FF5B-2CCC-6E2B91F752D6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817A987D-BDAB-1B26-794F-73824BDA5A10}"/>
              </a:ext>
            </a:extLst>
          </p:cNvPr>
          <p:cNvSpPr/>
          <p:nvPr/>
        </p:nvSpPr>
        <p:spPr>
          <a:xfrm>
            <a:off x="914401" y="296195"/>
            <a:ext cx="10237494" cy="201684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758A05A5-E9A9-004E-7D9F-509B49163CEA}"/>
              </a:ext>
            </a:extLst>
          </p:cNvPr>
          <p:cNvSpPr/>
          <p:nvPr/>
        </p:nvSpPr>
        <p:spPr>
          <a:xfrm>
            <a:off x="5401603" y="2555109"/>
            <a:ext cx="3427666" cy="2636520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pt-BR" sz="3200">
                <a:solidFill>
                  <a:schemeClr val="tx1"/>
                </a:solidFill>
                <a:ea typeface="Cambria Math" panose="02040503050406030204" pitchFamily="18" charset="0"/>
              </a:rPr>
              <a:t>40</a:t>
            </a:r>
            <a:r>
              <a:rPr lang="pt-BR" sz="320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vi-VN" sz="32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pt-BR" sz="320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pt-BR" sz="3200" dirty="0">
                <a:solidFill>
                  <a:schemeClr val="tx1"/>
                </a:solidFill>
                <a:ea typeface="Cambria Math" panose="02040503050406030204" pitchFamily="18" charset="0"/>
              </a:rPr>
              <a:t>2</a:t>
            </a:r>
            <a:r>
              <a:rPr lang="pt-BR" sz="32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= </a:t>
            </a:r>
            <a:r>
              <a:rPr lang="pt-BR" sz="3200" dirty="0">
                <a:solidFill>
                  <a:schemeClr val="tx1"/>
                </a:solidFill>
                <a:ea typeface="Cambria Math" panose="02040503050406030204" pitchFamily="18" charset="0"/>
              </a:rPr>
              <a:t>80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E2400D3-599E-5B43-DF36-3B25066EFBBF}"/>
              </a:ext>
            </a:extLst>
          </p:cNvPr>
          <p:cNvSpPr/>
          <p:nvPr/>
        </p:nvSpPr>
        <p:spPr>
          <a:xfrm>
            <a:off x="0" y="3429000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F9EFA14-F260-8CE7-99FD-AFE82E82B421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7A51-5B82-02AF-B644-E1E96F62E8F1}"/>
              </a:ext>
            </a:extLst>
          </p:cNvPr>
          <p:cNvSpPr txBox="1"/>
          <p:nvPr/>
        </p:nvSpPr>
        <p:spPr>
          <a:xfrm>
            <a:off x="2128458" y="947328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>
                <a:latin typeface="+mn-lt"/>
                <a:ea typeface="Cambria Math" panose="02040503050406030204" pitchFamily="18" charset="0"/>
              </a:rPr>
              <a:t>Câu hỏi: 40</a:t>
            </a:r>
            <a:r>
              <a:rPr lang="pt-BR" sz="3600"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vi-VN" sz="360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pt-BR" sz="3600"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pt-BR" sz="3600" dirty="0">
                <a:latin typeface="+mn-lt"/>
                <a:ea typeface="Cambria Math" panose="02040503050406030204" pitchFamily="18" charset="0"/>
              </a:rPr>
              <a:t>2</a:t>
            </a:r>
            <a:r>
              <a:rPr lang="pt-BR" sz="3600" dirty="0">
                <a:latin typeface="UTM Avo" panose="02040603050506020204" pitchFamily="18" charset="0"/>
                <a:ea typeface="Cambria Math" panose="02040503050406030204" pitchFamily="18" charset="0"/>
              </a:rPr>
              <a:t> = ?</a:t>
            </a:r>
            <a:endParaRPr lang="en-US" sz="3600" dirty="0"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F9AA3A-24DD-0460-7398-19A7107D4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06140" cy="787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28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40299 0.232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hlinkClick r:id="rId3" action="ppaction://hlinksldjump"/>
            <a:extLst>
              <a:ext uri="{FF2B5EF4-FFF2-40B4-BE49-F238E27FC236}">
                <a16:creationId xmlns:a16="http://schemas.microsoft.com/office/drawing/2014/main" id="{153BA5DD-F549-834E-90F7-B08825917559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8D2DE108-8F5C-7D7B-3436-E3513ACD44EE}"/>
              </a:ext>
            </a:extLst>
          </p:cNvPr>
          <p:cNvSpPr/>
          <p:nvPr/>
        </p:nvSpPr>
        <p:spPr>
          <a:xfrm>
            <a:off x="914401" y="296195"/>
            <a:ext cx="10237494" cy="201684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4149" y="-17980"/>
            <a:ext cx="1255130" cy="1174802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4BDDC65-22F7-26E8-CE43-DF26976A887F}"/>
              </a:ext>
            </a:extLst>
          </p:cNvPr>
          <p:cNvSpPr/>
          <p:nvPr/>
        </p:nvSpPr>
        <p:spPr>
          <a:xfrm>
            <a:off x="5381054" y="2524287"/>
            <a:ext cx="3427666" cy="2636520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pt-BR" sz="3200">
                <a:solidFill>
                  <a:schemeClr val="tx1"/>
                </a:solidFill>
                <a:ea typeface="Cambria Math" panose="02040503050406030204" pitchFamily="18" charset="0"/>
              </a:rPr>
              <a:t>10</a:t>
            </a:r>
            <a:r>
              <a:rPr lang="pt-BR" sz="320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vi-VN" sz="32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pt-BR" sz="320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pt-BR" sz="3200" dirty="0">
                <a:solidFill>
                  <a:schemeClr val="tx1"/>
                </a:solidFill>
                <a:ea typeface="Cambria Math" panose="02040503050406030204" pitchFamily="18" charset="0"/>
              </a:rPr>
              <a:t>9</a:t>
            </a:r>
            <a:r>
              <a:rPr lang="pt-BR" sz="32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 = </a:t>
            </a:r>
            <a:r>
              <a:rPr lang="pt-BR" sz="3200" dirty="0">
                <a:solidFill>
                  <a:schemeClr val="tx1"/>
                </a:solidFill>
                <a:ea typeface="Cambria Math" panose="02040503050406030204" pitchFamily="18" charset="0"/>
              </a:rPr>
              <a:t>90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EADEE37-22FF-1842-7381-CE20CB87C548}"/>
              </a:ext>
            </a:extLst>
          </p:cNvPr>
          <p:cNvSpPr/>
          <p:nvPr/>
        </p:nvSpPr>
        <p:spPr>
          <a:xfrm>
            <a:off x="0" y="3429000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3F2A98B-008C-49F3-1C57-893AF4A8A766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F63CB8-208E-E5B4-9A8C-D7254645D342}"/>
              </a:ext>
            </a:extLst>
          </p:cNvPr>
          <p:cNvSpPr txBox="1"/>
          <p:nvPr/>
        </p:nvSpPr>
        <p:spPr>
          <a:xfrm>
            <a:off x="1959797" y="947328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>
                <a:latin typeface="+mn-lt"/>
                <a:ea typeface="Cambria Math" panose="02040503050406030204" pitchFamily="18" charset="0"/>
              </a:rPr>
              <a:t>Câu hỏi: 10</a:t>
            </a:r>
            <a:r>
              <a:rPr lang="pt-BR" sz="3600"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vi-VN" sz="360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pt-BR" sz="3600">
                <a:latin typeface="UTM Avo" panose="02040603050506020204" pitchFamily="18" charset="0"/>
                <a:ea typeface="Cambria Math" panose="02040503050406030204" pitchFamily="18" charset="0"/>
              </a:rPr>
              <a:t> </a:t>
            </a:r>
            <a:r>
              <a:rPr lang="pt-BR" sz="3600" dirty="0">
                <a:latin typeface="+mn-lt"/>
                <a:ea typeface="Cambria Math" panose="02040503050406030204" pitchFamily="18" charset="0"/>
              </a:rPr>
              <a:t>9</a:t>
            </a:r>
            <a:r>
              <a:rPr lang="pt-BR" sz="3600" dirty="0">
                <a:latin typeface="UTM Avo" panose="02040603050506020204" pitchFamily="18" charset="0"/>
                <a:ea typeface="Cambria Math" panose="02040503050406030204" pitchFamily="18" charset="0"/>
              </a:rPr>
              <a:t> = ?</a:t>
            </a:r>
            <a:endParaRPr lang="en-US" sz="3600" dirty="0"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6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40391 0.3435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95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227" y="5956988"/>
            <a:ext cx="12736453" cy="152875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9329" y="4594971"/>
            <a:ext cx="1656351" cy="2186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316138" y="6191250"/>
            <a:ext cx="613558" cy="4607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46763" y="6271695"/>
            <a:ext cx="1498474" cy="2363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72855" y="6211171"/>
            <a:ext cx="603942" cy="4535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6003" y="2076410"/>
            <a:ext cx="719595" cy="485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77966"/>
          <a:stretch>
            <a:fillRect/>
          </a:stretch>
        </p:blipFill>
        <p:spPr>
          <a:xfrm>
            <a:off x="3767108" y="941028"/>
            <a:ext cx="4657781" cy="72773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2709111-FB44-EE0A-93CD-B5E2A71431A1}"/>
              </a:ext>
            </a:extLst>
          </p:cNvPr>
          <p:cNvSpPr txBox="1"/>
          <p:nvPr/>
        </p:nvSpPr>
        <p:spPr>
          <a:xfrm>
            <a:off x="914400" y="1007178"/>
            <a:ext cx="9708517" cy="699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vi-VN" sz="2933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uan</a:t>
            </a:r>
            <a:r>
              <a:rPr lang="vi-VN" sz="2933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933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vi-VN" sz="2933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tranh, nêu </a:t>
            </a:r>
            <a:r>
              <a:rPr lang="vi-VN" sz="2933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vi-VN" sz="2933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933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vi-VN" sz="2933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933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vi-VN" sz="2933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933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vi-VN" sz="2933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933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bánh</a:t>
            </a:r>
            <a:r>
              <a:rPr lang="vi-VN" sz="2933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trong </a:t>
            </a:r>
            <a:r>
              <a:rPr lang="vi-VN" sz="2933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vi-VN" sz="2933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3 khay.</a:t>
            </a:r>
            <a:endParaRPr lang="en-US" sz="2933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F8AD2F71-6DC4-2022-AA8E-6843DFD628D3}"/>
              </a:ext>
            </a:extLst>
          </p:cNvPr>
          <p:cNvSpPr txBox="1"/>
          <p:nvPr/>
        </p:nvSpPr>
        <p:spPr>
          <a:xfrm>
            <a:off x="4128823" y="5233706"/>
            <a:ext cx="4296065" cy="631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67" dirty="0"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20 × 3 = ?</a:t>
            </a:r>
            <a:endParaRPr lang="en-US" sz="2667" dirty="0"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CA581-8029-D8CC-DE1A-3F873D4B22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0186" y="1772750"/>
            <a:ext cx="9853684" cy="3617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066F10A-66A1-0C27-365C-C73934A7331F}"/>
              </a:ext>
            </a:extLst>
          </p:cNvPr>
          <p:cNvSpPr/>
          <p:nvPr/>
        </p:nvSpPr>
        <p:spPr>
          <a:xfrm>
            <a:off x="2297713" y="1211803"/>
            <a:ext cx="5537770" cy="4017195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Qua bài học hôm nay, các em biết thêm được điều gì?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6EB3E4-4CE7-9F5F-14B8-F54DE75E9900}"/>
              </a:ext>
            </a:extLst>
          </p:cNvPr>
          <p:cNvSpPr txBox="1"/>
          <p:nvPr/>
        </p:nvSpPr>
        <p:spPr>
          <a:xfrm>
            <a:off x="3230092" y="2319067"/>
            <a:ext cx="39067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+mn-lt"/>
              </a:rPr>
              <a:t>Khi tính nhẩm, em nhắn bạn cần lưu ý những gì?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5297" y="4099331"/>
            <a:ext cx="1883637" cy="10760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6567" y="1624372"/>
            <a:ext cx="1771308" cy="2794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66974" y="4447494"/>
            <a:ext cx="913448" cy="77757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744752" y="704387"/>
            <a:ext cx="876112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D1581F"/>
                </a:solidFill>
                <a:latin typeface="+mn-lt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67951" y="4072762"/>
            <a:ext cx="749465" cy="749465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4582400" y="3197114"/>
            <a:ext cx="5427232" cy="2317917"/>
            <a:chOff x="0" y="0"/>
            <a:chExt cx="39579840" cy="4965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9579841" cy="4965700"/>
            </a:xfrm>
            <a:custGeom>
              <a:avLst/>
              <a:gdLst/>
              <a:ahLst/>
              <a:cxnLst/>
              <a:rect l="l" t="t" r="r" b="b"/>
              <a:pathLst>
                <a:path w="39579841" h="4965700">
                  <a:moveTo>
                    <a:pt x="39579841" y="0"/>
                  </a:moveTo>
                  <a:lnTo>
                    <a:pt x="39579841" y="4965700"/>
                  </a:lnTo>
                  <a:lnTo>
                    <a:pt x="896620" y="4965700"/>
                  </a:lnTo>
                  <a:lnTo>
                    <a:pt x="896620" y="3385820"/>
                  </a:lnTo>
                  <a:lnTo>
                    <a:pt x="0" y="2487930"/>
                  </a:lnTo>
                  <a:lnTo>
                    <a:pt x="896620" y="1591310"/>
                  </a:lnTo>
                  <a:lnTo>
                    <a:pt x="896620" y="0"/>
                  </a:lnTo>
                  <a:lnTo>
                    <a:pt x="395798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2400"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74140" y="1853161"/>
            <a:ext cx="749465" cy="749465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4612488" y="1624372"/>
            <a:ext cx="5397144" cy="1572742"/>
            <a:chOff x="0" y="0"/>
            <a:chExt cx="39579840" cy="49657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9579841" cy="4965700"/>
            </a:xfrm>
            <a:custGeom>
              <a:avLst/>
              <a:gdLst/>
              <a:ahLst/>
              <a:cxnLst/>
              <a:rect l="l" t="t" r="r" b="b"/>
              <a:pathLst>
                <a:path w="39579841" h="4965700">
                  <a:moveTo>
                    <a:pt x="39579841" y="0"/>
                  </a:moveTo>
                  <a:lnTo>
                    <a:pt x="39579841" y="4965700"/>
                  </a:lnTo>
                  <a:lnTo>
                    <a:pt x="896620" y="4965700"/>
                  </a:lnTo>
                  <a:lnTo>
                    <a:pt x="896620" y="3385820"/>
                  </a:lnTo>
                  <a:lnTo>
                    <a:pt x="0" y="2487930"/>
                  </a:lnTo>
                  <a:lnTo>
                    <a:pt x="896620" y="1591310"/>
                  </a:lnTo>
                  <a:lnTo>
                    <a:pt x="896620" y="0"/>
                  </a:lnTo>
                  <a:lnTo>
                    <a:pt x="395798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848190" y="1535358"/>
            <a:ext cx="4897512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Ô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nhân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nhẩm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đố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thân.</a:t>
            </a:r>
            <a:endParaRPr lang="en-US" sz="2400" dirty="0">
              <a:solidFill>
                <a:srgbClr val="065928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691613" y="6071582"/>
            <a:ext cx="814587" cy="6116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831325" y="6312972"/>
            <a:ext cx="1219911" cy="192402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232785C6-65A3-F322-4736-260502C72101}"/>
              </a:ext>
            </a:extLst>
          </p:cNvPr>
          <p:cNvSpPr txBox="1"/>
          <p:nvPr/>
        </p:nvSpPr>
        <p:spPr>
          <a:xfrm>
            <a:off x="4720340" y="3144950"/>
            <a:ext cx="5289292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Tìm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tính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huống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thực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tế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liên quan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phép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nhân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đã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học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,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đặt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ra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bài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toán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cho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mỗi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tình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huống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, hôm sau chia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sẻ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với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các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</a:rPr>
              <a:t>bạn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79189A-8152-8BF5-F46F-67EA60094EE9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59EC0EA6-9189-1240-70EA-7C9C23E79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217399-0167-D5F0-E727-EFD9DFDB733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29477" y="119529"/>
            <a:ext cx="1753447" cy="8033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8120"/>
          <a:stretch>
            <a:fillRect/>
          </a:stretch>
        </p:blipFill>
        <p:spPr>
          <a:xfrm>
            <a:off x="6336241" y="887265"/>
            <a:ext cx="4636529" cy="214486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85800" y="3080046"/>
            <a:ext cx="5374711" cy="2876850"/>
            <a:chOff x="0" y="0"/>
            <a:chExt cx="7741310" cy="4143588"/>
          </a:xfrm>
        </p:grpSpPr>
        <p:sp>
          <p:nvSpPr>
            <p:cNvPr id="5" name="Freeform 5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745479" y="3115508"/>
            <a:ext cx="5654111" cy="2876850"/>
            <a:chOff x="0" y="0"/>
            <a:chExt cx="7741310" cy="4143588"/>
          </a:xfrm>
        </p:grpSpPr>
        <p:sp>
          <p:nvSpPr>
            <p:cNvPr id="7" name="Freeform 7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77966"/>
          <a:stretch>
            <a:fillRect/>
          </a:stretch>
        </p:blipFill>
        <p:spPr>
          <a:xfrm>
            <a:off x="569775" y="3098563"/>
            <a:ext cx="4657781" cy="7277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77966"/>
          <a:stretch>
            <a:fillRect/>
          </a:stretch>
        </p:blipFill>
        <p:spPr>
          <a:xfrm>
            <a:off x="6176537" y="3102333"/>
            <a:ext cx="4657781" cy="7277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459743" y="1"/>
            <a:ext cx="2534846" cy="10424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5825" y="5277331"/>
            <a:ext cx="1856880" cy="158066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7007"/>
          <a:stretch>
            <a:fillRect/>
          </a:stretch>
        </p:blipFill>
        <p:spPr>
          <a:xfrm>
            <a:off x="10550571" y="5456609"/>
            <a:ext cx="1772939" cy="140139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02489" y="2243032"/>
            <a:ext cx="1088289" cy="498635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F5D7033-83DF-C1F0-45E9-47D673426605}"/>
              </a:ext>
            </a:extLst>
          </p:cNvPr>
          <p:cNvSpPr txBox="1"/>
          <p:nvPr/>
        </p:nvSpPr>
        <p:spPr>
          <a:xfrm>
            <a:off x="1284067" y="848690"/>
            <a:ext cx="3229199" cy="13803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cs typeface="Arial" panose="020B0604020202020204" pitchFamily="34" charset="0"/>
              </a:rPr>
              <a:t>HOẠT ĐỘNG NHÓM ĐÔI</a:t>
            </a:r>
          </a:p>
        </p:txBody>
      </p:sp>
      <p:sp>
        <p:nvSpPr>
          <p:cNvPr id="26" name="Hộp Văn bản 25">
            <a:hlinkClick r:id="rId17"/>
            <a:extLst>
              <a:ext uri="{FF2B5EF4-FFF2-40B4-BE49-F238E27FC236}">
                <a16:creationId xmlns:a16="http://schemas.microsoft.com/office/drawing/2014/main" id="{9A887BC0-A2D1-B070-81C2-27277C6E4140}"/>
              </a:ext>
            </a:extLst>
          </p:cNvPr>
          <p:cNvSpPr txBox="1"/>
          <p:nvPr/>
        </p:nvSpPr>
        <p:spPr>
          <a:xfrm>
            <a:off x="7318167" y="1320438"/>
            <a:ext cx="3060273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33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2933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ính</a:t>
            </a:r>
            <a:r>
              <a:rPr lang="vi-VN" sz="2933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933" dirty="0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20 × 3 = ? </a:t>
            </a:r>
            <a:endParaRPr lang="en-US" sz="2933" dirty="0">
              <a:latin typeface="+mn-lt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C8A4A49D-444D-02CC-3012-2513C46C727F}"/>
              </a:ext>
            </a:extLst>
          </p:cNvPr>
          <p:cNvSpPr txBox="1"/>
          <p:nvPr/>
        </p:nvSpPr>
        <p:spPr>
          <a:xfrm>
            <a:off x="511791" y="3203028"/>
            <a:ext cx="5253167" cy="1683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 err="1">
                <a:latin typeface="+mn-lt"/>
                <a:ea typeface="Times New Roman" panose="02020603050405020304" pitchFamily="18" charset="0"/>
              </a:rPr>
              <a:t>Có</a:t>
            </a:r>
            <a:r>
              <a:rPr lang="vi-VN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+mn-lt"/>
                <a:ea typeface="Times New Roman" panose="02020603050405020304" pitchFamily="18" charset="0"/>
              </a:rPr>
              <a:t>thể</a:t>
            </a:r>
            <a:r>
              <a:rPr lang="vi-VN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+mn-lt"/>
                <a:ea typeface="Times New Roman" panose="02020603050405020304" pitchFamily="18" charset="0"/>
              </a:rPr>
              <a:t>tính</a:t>
            </a:r>
            <a:r>
              <a:rPr lang="vi-VN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+mn-lt"/>
                <a:ea typeface="Times New Roman" panose="02020603050405020304" pitchFamily="18" charset="0"/>
              </a:rPr>
              <a:t>kết</a:t>
            </a:r>
            <a:r>
              <a:rPr lang="vi-VN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+mn-lt"/>
                <a:ea typeface="Times New Roman" panose="02020603050405020304" pitchFamily="18" charset="0"/>
              </a:rPr>
              <a:t>quả</a:t>
            </a:r>
            <a:r>
              <a:rPr lang="vi-VN" sz="2400" b="1" dirty="0">
                <a:latin typeface="+mn-lt"/>
                <a:ea typeface="Times New Roman" panose="02020603050405020304" pitchFamily="18" charset="0"/>
              </a:rPr>
              <a:t> thông qua </a:t>
            </a:r>
            <a:r>
              <a:rPr lang="vi-VN" sz="2400" b="1" dirty="0" err="1">
                <a:latin typeface="+mn-lt"/>
                <a:ea typeface="Times New Roman" panose="02020603050405020304" pitchFamily="18" charset="0"/>
              </a:rPr>
              <a:t>phép</a:t>
            </a:r>
            <a:r>
              <a:rPr lang="vi-VN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+mn-lt"/>
                <a:ea typeface="Times New Roman" panose="02020603050405020304" pitchFamily="18" charset="0"/>
              </a:rPr>
              <a:t>cộng</a:t>
            </a:r>
            <a:r>
              <a:rPr lang="vi-VN" sz="2400" b="1" dirty="0">
                <a:latin typeface="+mn-lt"/>
                <a:ea typeface="Times New Roman" panose="02020603050405020304" pitchFamily="18" charset="0"/>
              </a:rPr>
              <a:t>:</a:t>
            </a:r>
            <a:endParaRPr lang="en-US" sz="2400" b="1" dirty="0"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400" dirty="0">
                <a:latin typeface="+mn-lt"/>
                <a:ea typeface="Cambria Math" panose="02040503050406030204" pitchFamily="18" charset="0"/>
              </a:rPr>
              <a:t>20 </a:t>
            </a:r>
            <a:r>
              <a:rPr lang="vi-VN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vi-VN" sz="2400" dirty="0"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vi-VN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</a:t>
            </a:r>
            <a:r>
              <a:rPr lang="vi-VN" sz="2400" dirty="0"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 20 </a:t>
            </a:r>
            <a:r>
              <a:rPr lang="vi-VN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lang="vi-VN" sz="2400" dirty="0"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 20 </a:t>
            </a:r>
            <a:r>
              <a:rPr lang="vi-VN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lang="vi-VN" sz="2400" dirty="0"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 20 </a:t>
            </a:r>
            <a:r>
              <a:rPr lang="vi-VN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</a:t>
            </a:r>
            <a:r>
              <a:rPr lang="vi-VN" sz="2400" dirty="0"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 60.</a:t>
            </a:r>
            <a:endParaRPr lang="en-US" sz="2400" dirty="0">
              <a:latin typeface="+mn-lt"/>
              <a:ea typeface="Cambria Math" panose="020405030504060302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C402C016-B27F-3776-E5AC-E0C705BF514B}"/>
              </a:ext>
            </a:extLst>
          </p:cNvPr>
          <p:cNvSpPr txBox="1"/>
          <p:nvPr/>
        </p:nvSpPr>
        <p:spPr>
          <a:xfrm>
            <a:off x="6336241" y="3171336"/>
            <a:ext cx="6373530" cy="2416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 err="1">
                <a:latin typeface="+mn-lt"/>
                <a:ea typeface="Times New Roman" panose="02020603050405020304" pitchFamily="18" charset="0"/>
              </a:rPr>
              <a:t>Nói</a:t>
            </a:r>
            <a:r>
              <a:rPr lang="vi-VN" sz="2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00" dirty="0" err="1">
                <a:latin typeface="+mn-lt"/>
                <a:ea typeface="Times New Roman" panose="02020603050405020304" pitchFamily="18" charset="0"/>
              </a:rPr>
              <a:t>cách</a:t>
            </a:r>
            <a:r>
              <a:rPr lang="vi-VN" sz="2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00" dirty="0" err="1">
                <a:latin typeface="+mn-lt"/>
                <a:ea typeface="Times New Roman" panose="02020603050405020304" pitchFamily="18" charset="0"/>
              </a:rPr>
              <a:t>khác</a:t>
            </a:r>
            <a:r>
              <a:rPr lang="vi-VN" sz="2600" dirty="0">
                <a:latin typeface="+mn-lt"/>
                <a:ea typeface="Times New Roman" panose="02020603050405020304" pitchFamily="18" charset="0"/>
              </a:rPr>
              <a:t>, ta </a:t>
            </a:r>
            <a:r>
              <a:rPr lang="vi-VN" sz="2600" dirty="0" err="1">
                <a:latin typeface="+mn-lt"/>
                <a:ea typeface="Times New Roman" panose="02020603050405020304" pitchFamily="18" charset="0"/>
              </a:rPr>
              <a:t>có</a:t>
            </a:r>
            <a:r>
              <a:rPr lang="vi-VN" sz="2600" dirty="0">
                <a:latin typeface="+mn-lt"/>
                <a:ea typeface="Times New Roman" panose="02020603050405020304" pitchFamily="18" charset="0"/>
              </a:rPr>
              <a:t>:</a:t>
            </a:r>
            <a:endParaRPr lang="en-US" sz="2600" dirty="0"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00" dirty="0">
                <a:latin typeface="+mn-lt"/>
                <a:ea typeface="Cambria Math" panose="02040503050406030204" pitchFamily="18" charset="0"/>
              </a:rPr>
              <a:t>2 </a:t>
            </a:r>
            <a:r>
              <a:rPr lang="vi-VN" sz="2600" dirty="0" err="1">
                <a:latin typeface="+mn-lt"/>
                <a:ea typeface="Cambria Math" panose="02040503050406030204" pitchFamily="18" charset="0"/>
              </a:rPr>
              <a:t>chục</a:t>
            </a:r>
            <a:r>
              <a:rPr lang="vi-VN" sz="260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vi-VN" sz="26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vi-VN" sz="2600" dirty="0">
                <a:latin typeface="+mn-lt"/>
                <a:ea typeface="Cambria Math" panose="02040503050406030204" pitchFamily="18" charset="0"/>
              </a:rPr>
              <a:t> 2 </a:t>
            </a:r>
            <a:r>
              <a:rPr lang="vi-VN" sz="2600" dirty="0" err="1">
                <a:latin typeface="+mn-lt"/>
                <a:ea typeface="Cambria Math" panose="02040503050406030204" pitchFamily="18" charset="0"/>
              </a:rPr>
              <a:t>chục</a:t>
            </a:r>
            <a:r>
              <a:rPr lang="vi-VN" sz="260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vi-VN" sz="26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vi-VN" sz="2600" dirty="0">
                <a:latin typeface="+mn-lt"/>
                <a:ea typeface="Cambria Math" panose="02040503050406030204" pitchFamily="18" charset="0"/>
              </a:rPr>
              <a:t> 2 </a:t>
            </a:r>
            <a:r>
              <a:rPr lang="vi-VN" sz="2600" err="1">
                <a:latin typeface="+mn-lt"/>
                <a:ea typeface="Cambria Math" panose="02040503050406030204" pitchFamily="18" charset="0"/>
              </a:rPr>
              <a:t>chục</a:t>
            </a:r>
            <a:r>
              <a:rPr lang="vi-VN" sz="2600">
                <a:latin typeface="+mn-lt"/>
                <a:ea typeface="Cambria Math" panose="02040503050406030204" pitchFamily="18" charset="0"/>
              </a:rPr>
              <a:t> </a:t>
            </a:r>
            <a:endParaRPr lang="en-US" sz="2600">
              <a:latin typeface="+mn-lt"/>
              <a:ea typeface="Cambria Math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60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vi-VN" sz="2600">
                <a:latin typeface="+mn-lt"/>
                <a:ea typeface="Cambria Math" panose="02040503050406030204" pitchFamily="18" charset="0"/>
              </a:rPr>
              <a:t> </a:t>
            </a:r>
            <a:r>
              <a:rPr lang="vi-VN" sz="2600" dirty="0">
                <a:latin typeface="+mn-lt"/>
                <a:ea typeface="Cambria Math" panose="02040503050406030204" pitchFamily="18" charset="0"/>
              </a:rPr>
              <a:t>6 </a:t>
            </a:r>
            <a:r>
              <a:rPr lang="vi-VN" sz="2600" dirty="0" err="1">
                <a:latin typeface="+mn-lt"/>
                <a:ea typeface="Cambria Math" panose="02040503050406030204" pitchFamily="18" charset="0"/>
              </a:rPr>
              <a:t>chục</a:t>
            </a:r>
            <a:r>
              <a:rPr lang="vi-VN" sz="260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vi-VN" sz="2600" dirty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vi-VN" sz="2600" dirty="0">
                <a:latin typeface="+mn-lt"/>
                <a:ea typeface="Cambria Math" panose="02040503050406030204" pitchFamily="18" charset="0"/>
              </a:rPr>
              <a:t> 60 </a:t>
            </a:r>
            <a:endParaRPr lang="en-US" sz="2600" dirty="0">
              <a:latin typeface="+mn-lt"/>
              <a:ea typeface="Cambria Math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600" dirty="0">
                <a:latin typeface="+mn-lt"/>
                <a:ea typeface="Times New Roman" panose="02020603050405020304" pitchFamily="18" charset="0"/>
              </a:rPr>
              <a:t>hay </a:t>
            </a:r>
            <a:r>
              <a:rPr lang="vi-VN" sz="2600" dirty="0">
                <a:latin typeface="+mn-lt"/>
                <a:ea typeface="Cambria Math" panose="02040503050406030204" pitchFamily="18" charset="0"/>
              </a:rPr>
              <a:t>2 </a:t>
            </a:r>
            <a:r>
              <a:rPr lang="vi-VN" sz="2600" dirty="0" err="1">
                <a:latin typeface="+mn-lt"/>
                <a:ea typeface="Cambria Math" panose="02040503050406030204" pitchFamily="18" charset="0"/>
              </a:rPr>
              <a:t>chục</a:t>
            </a:r>
            <a:r>
              <a:rPr lang="vi-VN" sz="260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vi-VN" sz="2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vi-VN" sz="2600" dirty="0">
                <a:latin typeface="+mn-lt"/>
                <a:ea typeface="Cambria Math" panose="02040503050406030204" pitchFamily="18" charset="0"/>
              </a:rPr>
              <a:t> 3 </a:t>
            </a:r>
            <a:r>
              <a:rPr lang="vi-VN" sz="2600" dirty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vi-VN" sz="2600" dirty="0">
                <a:latin typeface="+mn-lt"/>
                <a:ea typeface="Cambria Math" panose="02040503050406030204" pitchFamily="18" charset="0"/>
              </a:rPr>
              <a:t> 6 </a:t>
            </a:r>
            <a:r>
              <a:rPr lang="vi-VN" sz="2600" dirty="0" err="1">
                <a:latin typeface="+mn-lt"/>
                <a:ea typeface="Cambria Math" panose="02040503050406030204" pitchFamily="18" charset="0"/>
              </a:rPr>
              <a:t>chục</a:t>
            </a:r>
            <a:r>
              <a:rPr lang="vi-VN" sz="260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vi-VN" sz="2600" dirty="0">
                <a:latin typeface="Cambria Math" panose="02040503050406030204" pitchFamily="18" charset="0"/>
                <a:ea typeface="Cambria Math" panose="02040503050406030204" pitchFamily="18" charset="0"/>
              </a:rPr>
              <a:t>= </a:t>
            </a:r>
            <a:r>
              <a:rPr lang="vi-VN" sz="2600" dirty="0">
                <a:latin typeface="+mn-lt"/>
                <a:ea typeface="Cambria Math" panose="02040503050406030204" pitchFamily="18" charset="0"/>
              </a:rPr>
              <a:t>60</a:t>
            </a:r>
            <a:r>
              <a:rPr lang="vi-VN" sz="26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6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430810-833A-65D5-B496-F133B9CAAD42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F6784B21-0330-FED8-63F6-00B842230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B23C3E-9257-43DA-2BFF-1FA6EC4879D3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524000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1" y="4191000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JACK TÌM KHO BÁU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7D94F-3460-F90E-B25B-07702E04D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06140" cy="7874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1143000"/>
            <a:ext cx="2286000" cy="19812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3" name="Picture 12" descr="41de1940fddd4979ee9c546aa68145dc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686800" y="5029200"/>
            <a:ext cx="2133600" cy="2133600"/>
          </a:xfrm>
          <a:prstGeom prst="rect">
            <a:avLst/>
          </a:prstGeom>
        </p:spPr>
      </p:pic>
      <p:pic>
        <p:nvPicPr>
          <p:cNvPr id="7" name="Picture 6" descr="e0719548b26d2f34b9b299abba325ffd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12170764" y="3694574"/>
            <a:ext cx="2090890" cy="114594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FA828D72-6A2C-0C41-D77B-CEC9B75D2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474788" y="2451100"/>
            <a:ext cx="609600" cy="609600"/>
          </a:xfrm>
          <a:prstGeom prst="rect">
            <a:avLst/>
          </a:prstGeom>
        </p:spPr>
      </p:pic>
      <p:pic>
        <p:nvPicPr>
          <p:cNvPr id="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D9F86808-FE2F-6AD2-3BDB-B488F6BB2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019300" y="4724400"/>
            <a:ext cx="609600" cy="609600"/>
          </a:xfrm>
          <a:prstGeom prst="rect">
            <a:avLst/>
          </a:prstGeom>
        </p:spPr>
      </p:pic>
      <p:pic>
        <p:nvPicPr>
          <p:cNvPr id="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098CDDF-CE90-2097-625F-6554C696E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43000" y="5318178"/>
            <a:ext cx="609600" cy="609600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B658BA8-4954-FBF3-07C3-B7EC0AC03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41920" y="3797301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AFAAB9-D5C0-CF6D-DD5F-EA1CD02B5945}"/>
              </a:ext>
            </a:extLst>
          </p:cNvPr>
          <p:cNvSpPr txBox="1"/>
          <p:nvPr/>
        </p:nvSpPr>
        <p:spPr>
          <a:xfrm>
            <a:off x="4891153" y="2906811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+mn-lt"/>
              </a:rPr>
              <a:t>Hoàn thành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A0A162-347C-87BC-13F9-9BFD28FC5F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706140" cy="7874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8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34375 -0.4592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-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475 -0.5111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-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51A747E-16B6-D6C1-2D60-A25075F88F8F}"/>
              </a:ext>
            </a:extLst>
          </p:cNvPr>
          <p:cNvGrpSpPr/>
          <p:nvPr/>
        </p:nvGrpSpPr>
        <p:grpSpPr>
          <a:xfrm>
            <a:off x="2625850" y="317473"/>
            <a:ext cx="5554133" cy="2918447"/>
            <a:chOff x="1722785" y="196228"/>
            <a:chExt cx="4186227" cy="291844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D819276-4142-5CED-9C4D-6669AE465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91844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722785" y="701344"/>
              <a:ext cx="30485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Cambria Math" panose="02040503050406030204" pitchFamily="18" charset="0"/>
                  <a:cs typeface="+mn-cs"/>
                </a:rPr>
                <a:t>Tính nhẩm:</a:t>
              </a:r>
            </a:p>
            <a:p>
              <a:pPr lvl="0" algn="ctr">
                <a:buClrTx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Cambria Math" panose="02040503050406030204" pitchFamily="18" charset="0"/>
                  <a:cs typeface="+mn-cs"/>
                </a:rPr>
                <a:t>30 </a:t>
              </a:r>
              <a:r>
                <a:rPr lang="vi-VN" sz="2800">
                  <a:ea typeface="Cambria Math" panose="02040503050406030204" pitchFamily="18" charset="0"/>
                  <a:cs typeface="Arial" panose="020B0604020202020204" pitchFamily="34" charset="0"/>
                </a:rPr>
                <a:t>×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Cambria Math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Cambria Math" panose="02040503050406030204" pitchFamily="18" charset="0"/>
                  <a:cs typeface="+mn-cs"/>
                </a:rPr>
                <a:t>3 =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A0FADFC-65CA-C165-0615-126959EC5C52}"/>
              </a:ext>
            </a:extLst>
          </p:cNvPr>
          <p:cNvGrpSpPr/>
          <p:nvPr/>
        </p:nvGrpSpPr>
        <p:grpSpPr>
          <a:xfrm>
            <a:off x="5006982" y="2509603"/>
            <a:ext cx="3105114" cy="1893899"/>
            <a:chOff x="5006982" y="2509603"/>
            <a:chExt cx="3105114" cy="1893899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27881EF-C168-193C-2FC4-6F217AF15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5006982" y="2509603"/>
              <a:ext cx="3105114" cy="189389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151598" y="3094825"/>
              <a:ext cx="2610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Cambria Math" panose="02040503050406030204" pitchFamily="18" charset="0"/>
                  <a:cs typeface="+mn-cs"/>
                </a:rPr>
                <a:t>30 </a:t>
              </a:r>
              <a:r>
                <a:rPr lang="vi-VN" sz="3200">
                  <a:ea typeface="Cambria Math" panose="02040503050406030204" pitchFamily="18" charset="0"/>
                  <a:cs typeface="Arial" panose="020B0604020202020204" pitchFamily="34" charset="0"/>
                </a:rPr>
                <a:t>×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Cambria Math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Cambria Math" panose="02040503050406030204" pitchFamily="18" charset="0"/>
                  <a:cs typeface="+mn-cs"/>
                </a:rPr>
                <a:t>3 = 90</a:t>
              </a:r>
            </a:p>
          </p:txBody>
        </p:sp>
      </p:grpSp>
      <p:pic>
        <p:nvPicPr>
          <p:cNvPr id="9" name="Picture 8" descr="disney-jake-and-the-neverland-pirates-clip-art-images--29662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B91CB-D52B-888C-C7FC-C5BCA9931E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6454" y="544828"/>
            <a:ext cx="1168460" cy="1714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05C73-92F5-E5DF-0C9E-3C35AA7BB3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706140" cy="787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1064</Words>
  <Application>Microsoft Office PowerPoint</Application>
  <PresentationFormat>Widescreen</PresentationFormat>
  <Paragraphs>152</Paragraphs>
  <Slides>33</Slides>
  <Notes>20</Notes>
  <HiddenSlides>12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Tahoma</vt:lpstr>
      <vt:lpstr>UTM Avo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Thu Thu</cp:lastModifiedBy>
  <cp:revision>20</cp:revision>
  <dcterms:modified xsi:type="dcterms:W3CDTF">2025-11-12T02:43:59Z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2025-11-12T02:43:35Z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229df226-cb59-49e4-a999-eb086f294a76</vt:lpwstr>
  </property>
  <property fmtid="{D5CDD505-2E9C-101B-9397-08002B2CF9AE}" pid="7" name="MSIP_Label_defa4170-0d19-0005-0004-bc88714345d2_ActionId">
    <vt:lpwstr>6dfbd50c-39b1-4942-898a-a4dc019c8de6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