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Lst>
  <p:notesMasterIdLst>
    <p:notesMasterId r:id="rId30"/>
  </p:notesMasterIdLst>
  <p:sldIdLst>
    <p:sldId id="257" r:id="rId5"/>
    <p:sldId id="295" r:id="rId6"/>
    <p:sldId id="296" r:id="rId7"/>
    <p:sldId id="297" r:id="rId8"/>
    <p:sldId id="298" r:id="rId9"/>
    <p:sldId id="299" r:id="rId10"/>
    <p:sldId id="300" r:id="rId11"/>
    <p:sldId id="256" r:id="rId12"/>
    <p:sldId id="258" r:id="rId13"/>
    <p:sldId id="262" r:id="rId14"/>
    <p:sldId id="263" r:id="rId15"/>
    <p:sldId id="285" r:id="rId16"/>
    <p:sldId id="301" r:id="rId17"/>
    <p:sldId id="260" r:id="rId18"/>
    <p:sldId id="286" r:id="rId19"/>
    <p:sldId id="302" r:id="rId20"/>
    <p:sldId id="290" r:id="rId21"/>
    <p:sldId id="303" r:id="rId22"/>
    <p:sldId id="304" r:id="rId23"/>
    <p:sldId id="305" r:id="rId24"/>
    <p:sldId id="306" r:id="rId25"/>
    <p:sldId id="308" r:id="rId26"/>
    <p:sldId id="289" r:id="rId27"/>
    <p:sldId id="307" r:id="rId28"/>
    <p:sldId id="265"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1" d="100"/>
          <a:sy n="61" d="100"/>
        </p:scale>
        <p:origin x="32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t>‹#›</a:t>
            </a:fld>
            <a:endParaRPr lang="en-US"/>
          </a:p>
        </p:txBody>
      </p:sp>
    </p:spTree>
    <p:extLst>
      <p:ext uri="{BB962C8B-B14F-4D97-AF65-F5344CB8AC3E}">
        <p14:creationId xmlns:p14="http://schemas.microsoft.com/office/powerpoint/2010/main" val="22235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060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937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t>14</a:t>
            </a:fld>
            <a:endParaRPr lang="en-US"/>
          </a:p>
        </p:txBody>
      </p:sp>
    </p:spTree>
    <p:extLst>
      <p:ext uri="{BB962C8B-B14F-4D97-AF65-F5344CB8AC3E}">
        <p14:creationId xmlns:p14="http://schemas.microsoft.com/office/powerpoint/2010/main" val="1608111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669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323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797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7140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985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8723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104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5680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9977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2869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619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706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THANH TÂM">
            <a:extLst>
              <a:ext uri="{FF2B5EF4-FFF2-40B4-BE49-F238E27FC236}">
                <a16:creationId xmlns:a16="http://schemas.microsoft.com/office/drawing/2014/main" id="{D0CA9E72-4731-F172-D01B-0170308CEC29}"/>
              </a:ext>
            </a:extLst>
          </p:cNvPr>
          <p:cNvPicPr>
            <a:picLocks noChangeAspect="1"/>
          </p:cNvPicPr>
          <p:nvPr userDrawn="1"/>
        </p:nvPicPr>
        <p:blipFill>
          <a:blip r:embed="rId2"/>
          <a:stretch>
            <a:fillRect/>
          </a:stretch>
        </p:blipFill>
        <p:spPr>
          <a:xfrm>
            <a:off x="3488" y="4046"/>
            <a:ext cx="18281027" cy="10278909"/>
          </a:xfrm>
          <a:prstGeom prst="rect">
            <a:avLst/>
          </a:prstGeom>
        </p:spPr>
      </p:pic>
    </p:spTree>
    <p:extLst>
      <p:ext uri="{BB962C8B-B14F-4D97-AF65-F5344CB8AC3E}">
        <p14:creationId xmlns:p14="http://schemas.microsoft.com/office/powerpoint/2010/main" val="164698294"/>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screenshot of a game&#10;&#10;Description automatically generated">
            <a:extLst>
              <a:ext uri="{FF2B5EF4-FFF2-40B4-BE49-F238E27FC236}">
                <a16:creationId xmlns:a16="http://schemas.microsoft.com/office/drawing/2014/main" id="{8BF20F2F-C2F7-487D-E859-48639B13CC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755" t="2657" r="33742" b="74454"/>
          <a:stretch/>
        </p:blipFill>
        <p:spPr>
          <a:xfrm>
            <a:off x="6172200" y="274638"/>
            <a:ext cx="5943600" cy="2354262"/>
          </a:xfrm>
          <a:prstGeom prst="rect">
            <a:avLst/>
          </a:prstGeom>
          <a:noFill/>
        </p:spPr>
      </p:pic>
    </p:spTree>
    <p:extLst>
      <p:ext uri="{BB962C8B-B14F-4D97-AF65-F5344CB8AC3E}">
        <p14:creationId xmlns:p14="http://schemas.microsoft.com/office/powerpoint/2010/main" val="808027087"/>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descr="A wooden sign in the desert&#10;&#10;Description automatically generated">
            <a:extLst>
              <a:ext uri="{FF2B5EF4-FFF2-40B4-BE49-F238E27FC236}">
                <a16:creationId xmlns:a16="http://schemas.microsoft.com/office/drawing/2014/main" id="{589672A2-B7EC-3F08-D218-45B72BB86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 y="644"/>
            <a:ext cx="18285714" cy="10285715"/>
          </a:xfrm>
          <a:prstGeom prst="rect">
            <a:avLst/>
          </a:prstGeom>
        </p:spPr>
      </p:pic>
    </p:spTree>
    <p:extLst>
      <p:ext uri="{BB962C8B-B14F-4D97-AF65-F5344CB8AC3E}">
        <p14:creationId xmlns:p14="http://schemas.microsoft.com/office/powerpoint/2010/main" val="307959680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8480155"/>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D3D36A-9F34-8819-F029-2F8AD9785551}"/>
              </a:ext>
            </a:extLst>
          </p:cNvPr>
          <p:cNvPicPr>
            <a:picLocks noChangeAspect="1"/>
          </p:cNvPicPr>
          <p:nvPr userDrawn="1"/>
        </p:nvPicPr>
        <p:blipFill>
          <a:blip r:embed="rId2"/>
          <a:stretch>
            <a:fillRect/>
          </a:stretch>
        </p:blipFill>
        <p:spPr>
          <a:xfrm>
            <a:off x="3488" y="4046"/>
            <a:ext cx="18281027" cy="10278909"/>
          </a:xfrm>
          <a:prstGeom prst="rect">
            <a:avLst/>
          </a:prstGeom>
        </p:spPr>
      </p:pic>
      <p:sp>
        <p:nvSpPr>
          <p:cNvPr id="12" name="Rectangle 11">
            <a:extLst>
              <a:ext uri="{FF2B5EF4-FFF2-40B4-BE49-F238E27FC236}">
                <a16:creationId xmlns:a16="http://schemas.microsoft.com/office/drawing/2014/main" id="{95D55C87-5532-7A3A-5C67-FC668F5DB88A}"/>
              </a:ext>
            </a:extLst>
          </p:cNvPr>
          <p:cNvSpPr/>
          <p:nvPr userDrawn="1"/>
        </p:nvSpPr>
        <p:spPr>
          <a:xfrm>
            <a:off x="8239849" y="1460144"/>
            <a:ext cx="2717411" cy="1446678"/>
          </a:xfrm>
          <a:prstGeom prst="rect">
            <a:avLst/>
          </a:prstGeom>
          <a:noFill/>
        </p:spPr>
        <p:txBody>
          <a:bodyPr wrap="none" lIns="91440" tIns="45720" rIns="91440" bIns="45720">
            <a:spAutoFit/>
          </a:bodyPr>
          <a:lstStyle/>
          <a:p>
            <a:pPr algn="ctr"/>
            <a:r>
              <a:rPr lang="en-US" sz="8801" b="0" cap="none" spc="0">
                <a:ln w="0"/>
                <a:solidFill>
                  <a:schemeClr val="tx1"/>
                </a:solidFill>
                <a:latin typeface="#9Slide05 MetroScript" panose="03060702040507070403" pitchFamily="66" charset="0"/>
              </a:rPr>
              <a:t>Trò chơi</a:t>
            </a:r>
          </a:p>
        </p:txBody>
      </p:sp>
      <p:pic>
        <p:nvPicPr>
          <p:cNvPr id="14" name="Picture 13">
            <a:extLst>
              <a:ext uri="{FF2B5EF4-FFF2-40B4-BE49-F238E27FC236}">
                <a16:creationId xmlns:a16="http://schemas.microsoft.com/office/drawing/2014/main" id="{23CF34FA-4AA2-E72C-3DFC-BC754FBB9FBE}"/>
              </a:ext>
            </a:extLst>
          </p:cNvPr>
          <p:cNvPicPr>
            <a:picLocks noChangeAspect="1"/>
          </p:cNvPicPr>
          <p:nvPr userDrawn="1"/>
        </p:nvPicPr>
        <p:blipFill>
          <a:blip r:embed="rId3"/>
          <a:stretch>
            <a:fillRect/>
          </a:stretch>
        </p:blipFill>
        <p:spPr>
          <a:xfrm>
            <a:off x="4952999" y="2628900"/>
            <a:ext cx="9291110" cy="5474682"/>
          </a:xfrm>
          <a:prstGeom prst="rect">
            <a:avLst/>
          </a:prstGeom>
        </p:spPr>
      </p:pic>
    </p:spTree>
    <p:extLst>
      <p:ext uri="{BB962C8B-B14F-4D97-AF65-F5344CB8AC3E}">
        <p14:creationId xmlns:p14="http://schemas.microsoft.com/office/powerpoint/2010/main" val="3902929766"/>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340AEAC-F916-53BE-EA45-929A0796328D}"/>
              </a:ext>
            </a:extLst>
          </p:cNvPr>
          <p:cNvPicPr>
            <a:picLocks noChangeAspect="1"/>
          </p:cNvPicPr>
          <p:nvPr userDrawn="1"/>
        </p:nvPicPr>
        <p:blipFill>
          <a:blip r:embed="rId2"/>
          <a:stretch>
            <a:fillRect/>
          </a:stretch>
        </p:blipFill>
        <p:spPr>
          <a:xfrm>
            <a:off x="3488" y="4046"/>
            <a:ext cx="18281027" cy="10278909"/>
          </a:xfrm>
          <a:prstGeom prst="rect">
            <a:avLst/>
          </a:prstGeom>
        </p:spPr>
      </p:pic>
    </p:spTree>
    <p:extLst>
      <p:ext uri="{BB962C8B-B14F-4D97-AF65-F5344CB8AC3E}">
        <p14:creationId xmlns:p14="http://schemas.microsoft.com/office/powerpoint/2010/main" val="385588464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55D461-D6CA-0D72-AC2B-23F84B14E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696"/>
          <a:stretch/>
        </p:blipFill>
        <p:spPr>
          <a:xfrm>
            <a:off x="0" y="2"/>
            <a:ext cx="18288000" cy="10286999"/>
          </a:xfrm>
          <a:prstGeom prst="rect">
            <a:avLst/>
          </a:prstGeom>
        </p:spPr>
      </p:pic>
    </p:spTree>
    <p:extLst>
      <p:ext uri="{BB962C8B-B14F-4D97-AF65-F5344CB8AC3E}">
        <p14:creationId xmlns:p14="http://schemas.microsoft.com/office/powerpoint/2010/main" val="3089933837"/>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450729"/>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39571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6804989"/>
      </p:ext>
    </p:extLst>
  </p:cSld>
  <p:clrMapOvr>
    <a:masterClrMapping/>
  </p:clrMapOvr>
  <p:transition spd="slow">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087452"/>
      </p:ext>
    </p:extLst>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6147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113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57828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204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7327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3032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1324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6423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57322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8506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9017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A04D4541-9F59-FF5B-7B89-E6DB799176A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00400" y="-14288"/>
            <a:ext cx="2914352" cy="2914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17C0B873-50A8-80C6-4AE9-5F5D01C1F9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0"/>
            <a:ext cx="2457152" cy="2457152"/>
          </a:xfrm>
          <a:prstGeom prst="rect">
            <a:avLst/>
          </a:prstGeom>
        </p:spPr>
      </p:pic>
    </p:spTree>
    <p:extLst>
      <p:ext uri="{BB962C8B-B14F-4D97-AF65-F5344CB8AC3E}">
        <p14:creationId xmlns:p14="http://schemas.microsoft.com/office/powerpoint/2010/main" val="290013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11/16/2025</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0" name="Picture 9">
            <a:extLst>
              <a:ext uri="{FF2B5EF4-FFF2-40B4-BE49-F238E27FC236}">
                <a16:creationId xmlns:a16="http://schemas.microsoft.com/office/drawing/2014/main" id="{E6559F41-91A3-8D55-6ED5-DB7DF4406A6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421600" y="-3301180"/>
            <a:ext cx="2858729" cy="2858729"/>
          </a:xfrm>
          <a:prstGeom prst="rect">
            <a:avLst/>
          </a:prstGeom>
        </p:spPr>
      </p:pic>
      <p:pic>
        <p:nvPicPr>
          <p:cNvPr id="11" name="Picture 10">
            <a:extLst>
              <a:ext uri="{FF2B5EF4-FFF2-40B4-BE49-F238E27FC236}">
                <a16:creationId xmlns:a16="http://schemas.microsoft.com/office/drawing/2014/main" id="{EF355320-BA40-4299-9985-94396C598C5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07974" y="10913807"/>
            <a:ext cx="2858729" cy="2858729"/>
          </a:xfrm>
          <a:prstGeom prst="rect">
            <a:avLst/>
          </a:prstGeom>
        </p:spPr>
      </p:pic>
      <p:pic>
        <p:nvPicPr>
          <p:cNvPr id="12" name="Picture 11">
            <a:extLst>
              <a:ext uri="{FF2B5EF4-FFF2-40B4-BE49-F238E27FC236}">
                <a16:creationId xmlns:a16="http://schemas.microsoft.com/office/drawing/2014/main" id="{88EB5E4A-74DC-60FA-94DE-500A4A1318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421600" y="10913806"/>
            <a:ext cx="2858729" cy="2858729"/>
          </a:xfrm>
          <a:prstGeom prst="rect">
            <a:avLst/>
          </a:prstGeom>
        </p:spPr>
      </p:pic>
      <p:sp>
        <p:nvSpPr>
          <p:cNvPr id="13" name="THANH TÂM">
            <a:extLst>
              <a:ext uri="{FF2B5EF4-FFF2-40B4-BE49-F238E27FC236}">
                <a16:creationId xmlns:a16="http://schemas.microsoft.com/office/drawing/2014/main" id="{88346878-A447-D6F6-49F5-62FD04780246}"/>
              </a:ext>
            </a:extLst>
          </p:cNvPr>
          <p:cNvSpPr/>
          <p:nvPr userDrawn="1"/>
        </p:nvSpPr>
        <p:spPr>
          <a:xfrm>
            <a:off x="5638801" y="11743004"/>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pic>
        <p:nvPicPr>
          <p:cNvPr id="8" name="Hình ảnh 7">
            <a:extLst>
              <a:ext uri="{FF2B5EF4-FFF2-40B4-BE49-F238E27FC236}">
                <a16:creationId xmlns:a16="http://schemas.microsoft.com/office/drawing/2014/main" id="{6A0A643C-8C8A-4ABA-EBDA-5FE84406A75E}"/>
              </a:ext>
            </a:extLst>
          </p:cNvPr>
          <p:cNvPicPr>
            <a:picLocks noChangeAspect="1"/>
          </p:cNvPicPr>
          <p:nvPr userDrawn="1"/>
        </p:nvPicPr>
        <p:blipFill>
          <a:blip r:embed="rId14"/>
          <a:stretch>
            <a:fillRect/>
          </a:stretch>
        </p:blipFill>
        <p:spPr>
          <a:xfrm>
            <a:off x="1" y="0"/>
            <a:ext cx="2591105" cy="17813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C72A039E-4CDC-C728-DE5C-FD2F520227C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2857500"/>
            <a:ext cx="2457152" cy="2457152"/>
          </a:xfrm>
          <a:prstGeom prst="rect">
            <a:avLst/>
          </a:prstGeom>
        </p:spPr>
      </p:pic>
    </p:spTree>
    <p:extLst>
      <p:ext uri="{BB962C8B-B14F-4D97-AF65-F5344CB8AC3E}">
        <p14:creationId xmlns:p14="http://schemas.microsoft.com/office/powerpoint/2010/main" val="11051691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random/>
  </p:transition>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4ACA3AE7-1A5F-2F23-0136-6C254B18BE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4287"/>
            <a:ext cx="2761952" cy="2761952"/>
          </a:xfrm>
          <a:prstGeom prst="rect">
            <a:avLst/>
          </a:prstGeom>
        </p:spPr>
      </p:pic>
    </p:spTree>
    <p:extLst>
      <p:ext uri="{BB962C8B-B14F-4D97-AF65-F5344CB8AC3E}">
        <p14:creationId xmlns:p14="http://schemas.microsoft.com/office/powerpoint/2010/main" val="31008290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 Type="http://schemas.openxmlformats.org/officeDocument/2006/relationships/image" Target="../media/image11.jpeg"/><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8.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5.svg"/><Relationship Id="rId4" Type="http://schemas.openxmlformats.org/officeDocument/2006/relationships/image" Target="../media/image52.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4.sv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1.jpeg"/><Relationship Id="rId7"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1.jpe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8.png"/><Relationship Id="rId7" Type="http://schemas.openxmlformats.org/officeDocument/2006/relationships/image" Target="../media/image23.svg"/><Relationship Id="rId12" Type="http://schemas.openxmlformats.org/officeDocument/2006/relationships/image" Target="../media/image6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svg"/><Relationship Id="rId5" Type="http://schemas.openxmlformats.org/officeDocument/2006/relationships/image" Target="../media/image50.svg"/><Relationship Id="rId10" Type="http://schemas.openxmlformats.org/officeDocument/2006/relationships/image" Target="../media/image24.png"/><Relationship Id="rId4" Type="http://schemas.openxmlformats.org/officeDocument/2006/relationships/image" Target="../media/image49.png"/><Relationship Id="rId9" Type="http://schemas.openxmlformats.org/officeDocument/2006/relationships/image" Target="../media/image17.sv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1.jpeg"/><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8.png"/><Relationship Id="rId7" Type="http://schemas.openxmlformats.org/officeDocument/2006/relationships/image" Target="../media/image23.svg"/><Relationship Id="rId12" Type="http://schemas.openxmlformats.org/officeDocument/2006/relationships/image" Target="../media/image66.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svg"/><Relationship Id="rId5" Type="http://schemas.openxmlformats.org/officeDocument/2006/relationships/image" Target="../media/image50.svg"/><Relationship Id="rId10" Type="http://schemas.openxmlformats.org/officeDocument/2006/relationships/image" Target="../media/image24.png"/><Relationship Id="rId4" Type="http://schemas.openxmlformats.org/officeDocument/2006/relationships/image" Target="../media/image49.png"/><Relationship Id="rId9"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svg"/></Relationships>
</file>

<file path=ppt/slides/_rels/slide2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17.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16.png"/><Relationship Id="rId5" Type="http://schemas.openxmlformats.org/officeDocument/2006/relationships/image" Target="../media/image72.png"/><Relationship Id="rId15" Type="http://schemas.openxmlformats.org/officeDocument/2006/relationships/image" Target="../media/image74.png"/><Relationship Id="rId10" Type="http://schemas.openxmlformats.org/officeDocument/2006/relationships/image" Target="../media/image23.svg"/><Relationship Id="rId4" Type="http://schemas.openxmlformats.org/officeDocument/2006/relationships/image" Target="../media/image19.svg"/><Relationship Id="rId9" Type="http://schemas.openxmlformats.org/officeDocument/2006/relationships/image" Target="../media/image22.png"/><Relationship Id="rId14" Type="http://schemas.openxmlformats.org/officeDocument/2006/relationships/image" Target="../media/image25.sv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6.png"/><Relationship Id="rId2" Type="http://schemas.openxmlformats.org/officeDocument/2006/relationships/slide" Target="slide7.xml"/><Relationship Id="rId1" Type="http://schemas.openxmlformats.org/officeDocument/2006/relationships/slideLayout" Target="../slideLayouts/slideLayout28.xml"/><Relationship Id="rId6" Type="http://schemas.openxmlformats.org/officeDocument/2006/relationships/slide" Target="slide5.xml"/><Relationship Id="rId11" Type="http://schemas.openxmlformats.org/officeDocument/2006/relationships/slide" Target="slide8.xml"/><Relationship Id="rId5" Type="http://schemas.openxmlformats.org/officeDocument/2006/relationships/image" Target="../media/image33.png"/><Relationship Id="rId10" Type="http://schemas.openxmlformats.org/officeDocument/2006/relationships/image" Target="../media/image8.png"/><Relationship Id="rId4" Type="http://schemas.openxmlformats.org/officeDocument/2006/relationships/slide" Target="slide6.xml"/><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25.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24.png"/><Relationship Id="rId5" Type="http://schemas.openxmlformats.org/officeDocument/2006/relationships/image" Target="../media/image41.png"/><Relationship Id="rId15" Type="http://schemas.openxmlformats.org/officeDocument/2006/relationships/image" Target="../media/image47.png"/><Relationship Id="rId10" Type="http://schemas.openxmlformats.org/officeDocument/2006/relationships/image" Target="../media/image23.svg"/><Relationship Id="rId4" Type="http://schemas.openxmlformats.org/officeDocument/2006/relationships/image" Target="../media/image40.svg"/><Relationship Id="rId9" Type="http://schemas.openxmlformats.org/officeDocument/2006/relationships/image" Target="../media/image22.pn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8.png"/><Relationship Id="rId7" Type="http://schemas.openxmlformats.org/officeDocument/2006/relationships/image" Target="../media/image23.svg"/><Relationship Id="rId12" Type="http://schemas.openxmlformats.org/officeDocument/2006/relationships/image" Target="../media/image51.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svg"/><Relationship Id="rId5" Type="http://schemas.openxmlformats.org/officeDocument/2006/relationships/image" Target="../media/image50.svg"/><Relationship Id="rId10" Type="http://schemas.openxmlformats.org/officeDocument/2006/relationships/image" Target="../media/image24.png"/><Relationship Id="rId4" Type="http://schemas.openxmlformats.org/officeDocument/2006/relationships/image" Target="../media/image49.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2321076" y="3403320"/>
            <a:ext cx="13645848" cy="516917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a:p>
          </p:txBody>
        </p:sp>
        <p:sp>
          <p:nvSpPr>
            <p:cNvPr id="5" name="TextBox 5"/>
            <p:cNvSpPr txBox="1"/>
            <p:nvPr/>
          </p:nvSpPr>
          <p:spPr>
            <a:xfrm>
              <a:off x="0" y="-85725"/>
              <a:ext cx="3300430" cy="1053671"/>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423592" y="6521585"/>
            <a:ext cx="4999534" cy="3765415"/>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flipH="1">
            <a:off x="14674381" y="-895377"/>
            <a:ext cx="2837778" cy="3224748"/>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436751" y="-70788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10352016">
            <a:off x="12241952" y="793197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362746">
            <a:off x="223539" y="-1290536"/>
            <a:ext cx="3142686" cy="4410788"/>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rot="772906">
            <a:off x="14603729" y="4266086"/>
            <a:ext cx="4072891" cy="6732051"/>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7914403" y="1028700"/>
            <a:ext cx="2697727" cy="910483"/>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515656" y="496865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19"/>
          <p:cNvSpPr/>
          <p:nvPr/>
        </p:nvSpPr>
        <p:spPr>
          <a:xfrm>
            <a:off x="16593856" y="288164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1" name="Picture 20" descr="A green and yellow text&#10;&#10;Description automatically generated">
            <a:extLst>
              <a:ext uri="{FF2B5EF4-FFF2-40B4-BE49-F238E27FC236}">
                <a16:creationId xmlns:a16="http://schemas.microsoft.com/office/drawing/2014/main" id="{85CD975B-7366-84AC-18ED-EB5FC61F08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72200" y="3314700"/>
            <a:ext cx="6279285" cy="52975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4724400" y="1485900"/>
            <a:ext cx="10896600" cy="2611207"/>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479969"/>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2160730" y="5437536"/>
            <a:ext cx="3988870" cy="412569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a:stretch>
              <a:fillRect/>
            </a:stretch>
          </a:blipFill>
        </p:spPr>
        <p:txBody>
          <a:bodyPr/>
          <a:lstStyle/>
          <a:p>
            <a:endParaRPr lang="en-US"/>
          </a:p>
        </p:txBody>
      </p:sp>
      <p:sp>
        <p:nvSpPr>
          <p:cNvPr id="10" name="Freeform 10"/>
          <p:cNvSpPr/>
          <p:nvPr/>
        </p:nvSpPr>
        <p:spPr>
          <a:xfrm rot="-456946" flipH="1">
            <a:off x="894987"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a:stretch>
              <a:fillRect/>
            </a:stretch>
          </a:blipFill>
        </p:spPr>
        <p:txBody>
          <a:bodyPr/>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3" name="Freeform 13"/>
          <p:cNvSpPr/>
          <p:nvPr/>
        </p:nvSpPr>
        <p:spPr>
          <a:xfrm>
            <a:off x="-655943" y="-1622737"/>
            <a:ext cx="4826945"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10667599">
            <a:off x="14580814" y="7857232"/>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5029200" y="1638300"/>
            <a:ext cx="10199519" cy="2462213"/>
          </a:xfrm>
          <a:prstGeom prst="rect">
            <a:avLst/>
          </a:prstGeom>
        </p:spPr>
        <p:txBody>
          <a:bodyPr wrap="square" lIns="0" tIns="0" rIns="0" bIns="0" rtlCol="0" anchor="t">
            <a:spAutoFit/>
          </a:bodyPr>
          <a:lstStyle/>
          <a:p>
            <a:pPr algn="ctr"/>
            <a:r>
              <a:rPr lang="en-US" sz="8000" b="1" dirty="0">
                <a:solidFill>
                  <a:srgbClr val="FFFFFF"/>
                </a:solidFill>
                <a:latin typeface="Cambria" panose="02040503050406030204" pitchFamily="18" charset="0"/>
                <a:ea typeface="Cambria" panose="02040503050406030204" pitchFamily="18" charset="0"/>
                <a:cs typeface="Kollektif Bold"/>
                <a:sym typeface="Kollektif Bold"/>
              </a:rPr>
              <a:t>2. </a:t>
            </a:r>
            <a:r>
              <a:rPr lang="vi-VN" sz="8000" b="1" dirty="0">
                <a:solidFill>
                  <a:srgbClr val="FFFFFF"/>
                </a:solidFill>
                <a:latin typeface="Cambria" panose="02040503050406030204" pitchFamily="18" charset="0"/>
                <a:ea typeface="Cambria" panose="02040503050406030204" pitchFamily="18" charset="0"/>
                <a:cs typeface="Kollektif Bold"/>
                <a:sym typeface="Kollektif Bold"/>
              </a:rPr>
              <a:t>Vật dẫn điện và vật cách điện</a:t>
            </a:r>
            <a:endParaRPr lang="en-US" sz="80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59" y="4963267"/>
            <a:ext cx="1330888" cy="1176172"/>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9796365" y="7738558"/>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586683" y="800101"/>
            <a:ext cx="15114635" cy="1371600"/>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89"/>
                </a:lnSpc>
              </a:pPr>
              <a:endParaRPr/>
            </a:p>
          </p:txBody>
        </p:sp>
      </p:grpSp>
      <p:sp>
        <p:nvSpPr>
          <p:cNvPr id="6" name="Freeform 6"/>
          <p:cNvSpPr/>
          <p:nvPr/>
        </p:nvSpPr>
        <p:spPr>
          <a:xfrm>
            <a:off x="15486629"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1172543">
            <a:off x="871447" y="282193"/>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668450" y="9258300"/>
            <a:ext cx="21624900" cy="3415927"/>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4" name="TextBox 14"/>
          <p:cNvSpPr txBox="1"/>
          <p:nvPr/>
        </p:nvSpPr>
        <p:spPr>
          <a:xfrm>
            <a:off x="2819400" y="1028700"/>
            <a:ext cx="13106400" cy="615553"/>
          </a:xfrm>
          <a:prstGeom prst="rect">
            <a:avLst/>
          </a:prstGeom>
        </p:spPr>
        <p:txBody>
          <a:bodyPr wrap="square" lIns="0" tIns="0" rIns="0" bIns="0" rtlCol="0" anchor="t">
            <a:spAutoFit/>
          </a:bodyPr>
          <a:lstStyle/>
          <a:p>
            <a:pPr algn="ctr">
              <a:lnSpc>
                <a:spcPts val="4813"/>
              </a:lnSpc>
            </a:pPr>
            <a:r>
              <a:rPr lang="vi-VN" sz="4800" b="1" dirty="0">
                <a:solidFill>
                  <a:srgbClr val="FFFFFF"/>
                </a:solidFill>
                <a:latin typeface="Cambria" panose="02040503050406030204" pitchFamily="18" charset="0"/>
                <a:ea typeface="Cambria" panose="02040503050406030204" pitchFamily="18" charset="0"/>
                <a:cs typeface="Kollektif Bold"/>
                <a:sym typeface="Kollektif Bold"/>
              </a:rPr>
              <a:t>Tìm hiểu về vật dẫn điện và vật cách điện.</a:t>
            </a:r>
          </a:p>
        </p:txBody>
      </p:sp>
      <p:sp>
        <p:nvSpPr>
          <p:cNvPr id="18" name="Freeform 18"/>
          <p:cNvSpPr/>
          <p:nvPr/>
        </p:nvSpPr>
        <p:spPr>
          <a:xfrm>
            <a:off x="-1932706" y="-71938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rot="-7875380">
            <a:off x="14879959" y="-117810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451CFF86-2929-DA54-0747-D8D70F42DF65}"/>
              </a:ext>
            </a:extLst>
          </p:cNvPr>
          <p:cNvSpPr txBox="1"/>
          <p:nvPr/>
        </p:nvSpPr>
        <p:spPr>
          <a:xfrm>
            <a:off x="609600" y="2781300"/>
            <a:ext cx="14935200" cy="1569660"/>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Chuẩn bị: </a:t>
            </a:r>
            <a:r>
              <a:rPr lang="vi-VN" sz="4800" dirty="0">
                <a:latin typeface="Cambria" panose="02040503050406030204" pitchFamily="18" charset="0"/>
                <a:ea typeface="Cambria" panose="02040503050406030204" pitchFamily="18" charset="0"/>
              </a:rPr>
              <a:t>Bộ dụng cụ mạch điện như các hình 3, 4 và một số vật làm bằng nhôm, nhựa, đồng, sắt, thủy tinh,…</a:t>
            </a:r>
            <a:endParaRPr lang="en-US" sz="4800" dirty="0">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045D4A16-3C94-82F4-1108-4071453CDB07}"/>
              </a:ext>
            </a:extLst>
          </p:cNvPr>
          <p:cNvPicPr>
            <a:picLocks noChangeAspect="1"/>
          </p:cNvPicPr>
          <p:nvPr/>
        </p:nvPicPr>
        <p:blipFill>
          <a:blip r:embed="rId7"/>
          <a:stretch>
            <a:fillRect/>
          </a:stretch>
        </p:blipFill>
        <p:spPr>
          <a:xfrm>
            <a:off x="533400" y="5143500"/>
            <a:ext cx="12086116" cy="3733800"/>
          </a:xfrm>
          <a:prstGeom prst="rect">
            <a:avLst/>
          </a:prstGeom>
        </p:spPr>
      </p:pic>
      <p:pic>
        <p:nvPicPr>
          <p:cNvPr id="23" name="Picture 22">
            <a:extLst>
              <a:ext uri="{FF2B5EF4-FFF2-40B4-BE49-F238E27FC236}">
                <a16:creationId xmlns:a16="http://schemas.microsoft.com/office/drawing/2014/main" id="{B8D85240-C47C-B895-F31A-4F10FE46A789}"/>
              </a:ext>
            </a:extLst>
          </p:cNvPr>
          <p:cNvPicPr>
            <a:picLocks noChangeAspect="1"/>
          </p:cNvPicPr>
          <p:nvPr/>
        </p:nvPicPr>
        <p:blipFill>
          <a:blip r:embed="rId8"/>
          <a:stretch>
            <a:fillRect/>
          </a:stretch>
        </p:blipFill>
        <p:spPr>
          <a:xfrm>
            <a:off x="13030200" y="5067300"/>
            <a:ext cx="4800600" cy="3733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819400" y="419100"/>
            <a:ext cx="13563600" cy="3886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3276600" y="571500"/>
            <a:ext cx="12954000" cy="3385542"/>
          </a:xfrm>
          <a:prstGeom prst="rect">
            <a:avLst/>
          </a:prstGeom>
        </p:spPr>
        <p:txBody>
          <a:bodyPr wrap="square" lIns="0" tIns="0" rIns="0" bIns="0" rtlCol="0" anchor="t">
            <a:spAutoFit/>
          </a:bodyPr>
          <a:lstStyle/>
          <a:p>
            <a:pPr lvl="0" algn="just">
              <a:defRPr/>
            </a:pPr>
            <a:r>
              <a:rPr lang="en-US" sz="4400" b="1" dirty="0" err="1">
                <a:solidFill>
                  <a:srgbClr val="FFFFFF"/>
                </a:solidFill>
                <a:latin typeface="Cambria" panose="02040503050406030204" pitchFamily="18" charset="0"/>
                <a:ea typeface="Cambria" panose="02040503050406030204" pitchFamily="18" charset="0"/>
                <a:cs typeface="Kollektif"/>
                <a:sym typeface="Kollektif"/>
              </a:rPr>
              <a:t>Tiến</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hành</a:t>
            </a:r>
            <a:r>
              <a:rPr lang="en-US" sz="4400" b="1" dirty="0">
                <a:solidFill>
                  <a:srgbClr val="FFFFFF"/>
                </a:solidFill>
                <a:latin typeface="Cambria" panose="02040503050406030204" pitchFamily="18" charset="0"/>
                <a:ea typeface="Cambria" panose="02040503050406030204" pitchFamily="18" charset="0"/>
                <a:cs typeface="Kollektif"/>
                <a:sym typeface="Kollektif"/>
              </a:rPr>
              <a:t>:</a:t>
            </a:r>
          </a:p>
          <a:p>
            <a:pPr lvl="0" algn="just">
              <a:defRPr/>
            </a:pP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Đề</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xuất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xác</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định</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các</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vật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đã</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chuẩn</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bị</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là</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vật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dẫn</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400" b="1" dirty="0">
                <a:solidFill>
                  <a:srgbClr val="FFFFFF"/>
                </a:solidFill>
                <a:latin typeface="Cambria" panose="02040503050406030204" pitchFamily="18" charset="0"/>
                <a:ea typeface="Cambria" panose="02040503050406030204" pitchFamily="18" charset="0"/>
                <a:cs typeface="Kollektif"/>
                <a:sym typeface="Kollektif"/>
              </a:rPr>
              <a:t> hay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vật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400" b="1" dirty="0">
                <a:solidFill>
                  <a:srgbClr val="FFFFFF"/>
                </a:solidFill>
                <a:latin typeface="Cambria" panose="02040503050406030204" pitchFamily="18" charset="0"/>
                <a:ea typeface="Cambria" panose="02040503050406030204" pitchFamily="18" charset="0"/>
                <a:cs typeface="Kollektif"/>
                <a:sym typeface="Kollektif"/>
              </a:rPr>
              <a:t>.</a:t>
            </a:r>
          </a:p>
          <a:p>
            <a:pPr lvl="0" algn="just">
              <a:defRPr/>
            </a:pP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Thực</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hiện</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theo</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đã</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đề</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xuất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ghi</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kết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quả</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theo</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gợi</a:t>
            </a:r>
            <a:r>
              <a:rPr lang="en-US" sz="4400" b="1" dirty="0">
                <a:solidFill>
                  <a:srgbClr val="FFFFFF"/>
                </a:solidFill>
                <a:latin typeface="Cambria" panose="02040503050406030204" pitchFamily="18" charset="0"/>
                <a:ea typeface="Cambria" panose="02040503050406030204" pitchFamily="18" charset="0"/>
                <a:cs typeface="Kollektif"/>
                <a:sym typeface="Kollektif"/>
              </a:rPr>
              <a:t> ý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sau</a:t>
            </a:r>
            <a:r>
              <a:rPr lang="en-US" sz="4400" b="1" dirty="0">
                <a:solidFill>
                  <a:srgbClr val="FFFFFF"/>
                </a:solidFill>
                <a:latin typeface="Cambria" panose="02040503050406030204" pitchFamily="18" charset="0"/>
                <a:ea typeface="Cambria" panose="02040503050406030204" pitchFamily="18" charset="0"/>
                <a:cs typeface="Kollektif"/>
                <a:sym typeface="Kollektif"/>
              </a:rPr>
              <a:t>:</a:t>
            </a:r>
            <a:endParaRPr kumimoji="0" lang="en-US" sz="44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9A03A751-F8A9-B08C-FAA4-B8495A3C09F6}"/>
              </a:ext>
            </a:extLst>
          </p:cNvPr>
          <p:cNvPicPr>
            <a:picLocks noChangeAspect="1"/>
          </p:cNvPicPr>
          <p:nvPr/>
        </p:nvPicPr>
        <p:blipFill>
          <a:blip r:embed="rId6"/>
          <a:stretch>
            <a:fillRect/>
          </a:stretch>
        </p:blipFill>
        <p:spPr>
          <a:xfrm>
            <a:off x="1143000" y="4914900"/>
            <a:ext cx="15375061" cy="2743200"/>
          </a:xfrm>
          <a:prstGeom prst="rect">
            <a:avLst/>
          </a:prstGeom>
        </p:spPr>
      </p:pic>
    </p:spTree>
    <p:extLst>
      <p:ext uri="{BB962C8B-B14F-4D97-AF65-F5344CB8AC3E}">
        <p14:creationId xmlns:p14="http://schemas.microsoft.com/office/powerpoint/2010/main" val="354966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2383B429-4069-EBF5-25DA-49E02C993EFF}"/>
              </a:ext>
            </a:extLst>
          </p:cNvPr>
          <p:cNvGraphicFramePr>
            <a:graphicFrameLocks noGrp="1"/>
          </p:cNvGraphicFramePr>
          <p:nvPr>
            <p:extLst>
              <p:ext uri="{D42A27DB-BD31-4B8C-83A1-F6EECF244321}">
                <p14:modId xmlns:p14="http://schemas.microsoft.com/office/powerpoint/2010/main" val="1254551194"/>
              </p:ext>
            </p:extLst>
          </p:nvPr>
        </p:nvGraphicFramePr>
        <p:xfrm>
          <a:off x="1447800" y="723900"/>
          <a:ext cx="16306800" cy="6929845"/>
        </p:xfrm>
        <a:graphic>
          <a:graphicData uri="http://schemas.openxmlformats.org/drawingml/2006/table">
            <a:tbl>
              <a:tblPr/>
              <a:tblGrid>
                <a:gridCol w="4076700">
                  <a:extLst>
                    <a:ext uri="{9D8B030D-6E8A-4147-A177-3AD203B41FA5}">
                      <a16:colId xmlns:a16="http://schemas.microsoft.com/office/drawing/2014/main" val="2199449978"/>
                    </a:ext>
                  </a:extLst>
                </a:gridCol>
                <a:gridCol w="4076700">
                  <a:extLst>
                    <a:ext uri="{9D8B030D-6E8A-4147-A177-3AD203B41FA5}">
                      <a16:colId xmlns:a16="http://schemas.microsoft.com/office/drawing/2014/main" val="1732274995"/>
                    </a:ext>
                  </a:extLst>
                </a:gridCol>
                <a:gridCol w="3124200">
                  <a:extLst>
                    <a:ext uri="{9D8B030D-6E8A-4147-A177-3AD203B41FA5}">
                      <a16:colId xmlns:a16="http://schemas.microsoft.com/office/drawing/2014/main" val="3098807486"/>
                    </a:ext>
                  </a:extLst>
                </a:gridCol>
                <a:gridCol w="5029200">
                  <a:extLst>
                    <a:ext uri="{9D8B030D-6E8A-4147-A177-3AD203B41FA5}">
                      <a16:colId xmlns:a16="http://schemas.microsoft.com/office/drawing/2014/main" val="4280354375"/>
                    </a:ext>
                  </a:extLst>
                </a:gridCol>
              </a:tblGrid>
              <a:tr h="473528">
                <a:tc rowSpan="2">
                  <a:txBody>
                    <a:bodyPr/>
                    <a:lstStyle/>
                    <a:p>
                      <a:pPr algn="ctr"/>
                      <a:r>
                        <a:rPr lang="en-US" sz="4800" b="1" dirty="0" err="1">
                          <a:solidFill>
                            <a:srgbClr val="000000"/>
                          </a:solidFill>
                          <a:effectLst/>
                        </a:rPr>
                        <a:t>Vật</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r>
                        <a:rPr lang="en-US" sz="4800" b="1">
                          <a:solidFill>
                            <a:srgbClr val="000000"/>
                          </a:solidFill>
                          <a:effectLst/>
                        </a:rPr>
                        <a:t>Kết quả</a:t>
                      </a:r>
                      <a:endParaRPr lang="en-US" sz="480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rowSpan="2">
                  <a:txBody>
                    <a:bodyPr/>
                    <a:lstStyle/>
                    <a:p>
                      <a:pPr algn="ctr"/>
                      <a:r>
                        <a:rPr lang="en-US" sz="4800" b="1">
                          <a:solidFill>
                            <a:srgbClr val="000000"/>
                          </a:solidFill>
                          <a:effectLst/>
                        </a:rPr>
                        <a:t>Kết luận</a:t>
                      </a:r>
                      <a:endParaRPr lang="en-US" sz="480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88998733"/>
                  </a:ext>
                </a:extLst>
              </a:tr>
              <a:tr h="1420585">
                <a:tc vMerge="1">
                  <a:txBody>
                    <a:bodyPr/>
                    <a:lstStyle/>
                    <a:p>
                      <a:endParaRPr lang="en-US"/>
                    </a:p>
                  </a:txBody>
                  <a:tcPr/>
                </a:tc>
                <a:tc>
                  <a:txBody>
                    <a:bodyPr/>
                    <a:lstStyle/>
                    <a:p>
                      <a:pPr algn="ctr"/>
                      <a:r>
                        <a:rPr lang="en-US" sz="4800" b="1" dirty="0" err="1">
                          <a:solidFill>
                            <a:srgbClr val="000000"/>
                          </a:solidFill>
                          <a:effectLst/>
                        </a:rPr>
                        <a:t>Đèn</a:t>
                      </a:r>
                      <a:r>
                        <a:rPr lang="en-US" sz="4800" b="1" dirty="0">
                          <a:solidFill>
                            <a:srgbClr val="000000"/>
                          </a:solidFill>
                          <a:effectLst/>
                        </a:rPr>
                        <a:t> </a:t>
                      </a:r>
                      <a:r>
                        <a:rPr lang="en-US" sz="4800" b="1" dirty="0" err="1">
                          <a:solidFill>
                            <a:srgbClr val="000000"/>
                          </a:solidFill>
                          <a:effectLst/>
                        </a:rPr>
                        <a:t>sáng</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800" b="1" dirty="0" err="1">
                          <a:solidFill>
                            <a:srgbClr val="000000"/>
                          </a:solidFill>
                          <a:effectLst/>
                        </a:rPr>
                        <a:t>Đèn</a:t>
                      </a:r>
                      <a:r>
                        <a:rPr lang="en-US" sz="4800" b="1" dirty="0">
                          <a:solidFill>
                            <a:srgbClr val="000000"/>
                          </a:solidFill>
                          <a:effectLst/>
                        </a:rPr>
                        <a:t> </a:t>
                      </a:r>
                      <a:r>
                        <a:rPr lang="en-US" sz="4800" b="1" dirty="0" err="1">
                          <a:solidFill>
                            <a:srgbClr val="000000"/>
                          </a:solidFill>
                          <a:effectLst/>
                        </a:rPr>
                        <a:t>không</a:t>
                      </a:r>
                      <a:r>
                        <a:rPr lang="en-US" sz="4800" b="1" dirty="0">
                          <a:solidFill>
                            <a:srgbClr val="000000"/>
                          </a:solidFill>
                          <a:effectLst/>
                        </a:rPr>
                        <a:t> </a:t>
                      </a:r>
                      <a:r>
                        <a:rPr lang="en-US" sz="4800" b="1" dirty="0" err="1">
                          <a:solidFill>
                            <a:srgbClr val="000000"/>
                          </a:solidFill>
                          <a:effectLst/>
                        </a:rPr>
                        <a:t>sáng</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a:p>
                  </a:txBody>
                  <a:tcPr/>
                </a:tc>
                <a:extLst>
                  <a:ext uri="{0D108BD9-81ED-4DB2-BD59-A6C34878D82A}">
                    <a16:rowId xmlns:a16="http://schemas.microsoft.com/office/drawing/2014/main" val="1547236603"/>
                  </a:ext>
                </a:extLst>
              </a:tr>
              <a:tr h="947057">
                <a:tc>
                  <a:txBody>
                    <a:bodyPr/>
                    <a:lstStyle/>
                    <a:p>
                      <a:pPr algn="ctr"/>
                      <a:r>
                        <a:rPr lang="en-US" sz="4800" dirty="0" err="1">
                          <a:solidFill>
                            <a:srgbClr val="000000"/>
                          </a:solidFill>
                          <a:effectLst/>
                        </a:rPr>
                        <a:t>Nhôm</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a:solidFill>
                            <a:srgbClr val="000000"/>
                          </a:solidFill>
                          <a:effectLst/>
                        </a:rPr>
                        <a:t>Vật dẫn điện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1449732"/>
                  </a:ext>
                </a:extLst>
              </a:tr>
              <a:tr h="947057">
                <a:tc>
                  <a:txBody>
                    <a:bodyPr/>
                    <a:lstStyle/>
                    <a:p>
                      <a:pPr algn="ctr"/>
                      <a:r>
                        <a:rPr lang="en-US" sz="4800" dirty="0" err="1">
                          <a:solidFill>
                            <a:srgbClr val="000000"/>
                          </a:solidFill>
                          <a:effectLst/>
                        </a:rPr>
                        <a:t>Đồng</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a:solidFill>
                            <a:srgbClr val="000000"/>
                          </a:solidFill>
                          <a:effectLst/>
                        </a:rPr>
                        <a:t>Vật dẫn điện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1257991"/>
                  </a:ext>
                </a:extLst>
              </a:tr>
              <a:tr h="947057">
                <a:tc>
                  <a:txBody>
                    <a:bodyPr/>
                    <a:lstStyle/>
                    <a:p>
                      <a:pPr algn="ctr"/>
                      <a:r>
                        <a:rPr lang="en-US" sz="4800">
                          <a:solidFill>
                            <a:srgbClr val="000000"/>
                          </a:solidFill>
                          <a:effectLst/>
                        </a:rPr>
                        <a:t>Nhựa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a:solidFill>
                            <a:srgbClr val="000000"/>
                          </a:solidFill>
                          <a:effectLst/>
                        </a:rPr>
                        <a:t>Vật không dẫn điện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7775490"/>
                  </a:ext>
                </a:extLst>
              </a:tr>
              <a:tr h="947057">
                <a:tc>
                  <a:txBody>
                    <a:bodyPr/>
                    <a:lstStyle/>
                    <a:p>
                      <a:pPr algn="ctr"/>
                      <a:r>
                        <a:rPr lang="en-US" sz="4800">
                          <a:solidFill>
                            <a:srgbClr val="000000"/>
                          </a:solidFill>
                          <a:effectLst/>
                        </a:rPr>
                        <a:t>Sắt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a:solidFill>
                            <a:srgbClr val="000000"/>
                          </a:solidFill>
                          <a:effectLst/>
                        </a:rPr>
                        <a:t>Vật dẫn điện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7952773"/>
                  </a:ext>
                </a:extLst>
              </a:tr>
              <a:tr h="947057">
                <a:tc>
                  <a:txBody>
                    <a:bodyPr/>
                    <a:lstStyle/>
                    <a:p>
                      <a:pPr algn="ctr"/>
                      <a:r>
                        <a:rPr lang="en-US" sz="4800">
                          <a:solidFill>
                            <a:srgbClr val="000000"/>
                          </a:solidFill>
                          <a:effectLst/>
                        </a:rPr>
                        <a:t>Thủy tinh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dirty="0" err="1">
                          <a:solidFill>
                            <a:srgbClr val="000000"/>
                          </a:solidFill>
                          <a:effectLst/>
                        </a:rPr>
                        <a:t>Vật</a:t>
                      </a:r>
                      <a:r>
                        <a:rPr lang="en-US" sz="4800" dirty="0">
                          <a:solidFill>
                            <a:srgbClr val="000000"/>
                          </a:solidFill>
                          <a:effectLst/>
                        </a:rPr>
                        <a:t> </a:t>
                      </a:r>
                      <a:r>
                        <a:rPr lang="en-US" sz="4800" dirty="0" err="1">
                          <a:solidFill>
                            <a:srgbClr val="000000"/>
                          </a:solidFill>
                          <a:effectLst/>
                        </a:rPr>
                        <a:t>không</a:t>
                      </a:r>
                      <a:r>
                        <a:rPr lang="en-US" sz="4800" dirty="0">
                          <a:solidFill>
                            <a:srgbClr val="000000"/>
                          </a:solidFill>
                          <a:effectLst/>
                        </a:rPr>
                        <a:t> </a:t>
                      </a:r>
                      <a:r>
                        <a:rPr lang="en-US" sz="4800" dirty="0" err="1">
                          <a:solidFill>
                            <a:srgbClr val="000000"/>
                          </a:solidFill>
                          <a:effectLst/>
                        </a:rPr>
                        <a:t>dẫn</a:t>
                      </a:r>
                      <a:r>
                        <a:rPr lang="en-US" sz="4800" dirty="0">
                          <a:solidFill>
                            <a:srgbClr val="000000"/>
                          </a:solidFill>
                          <a:effectLst/>
                        </a:rPr>
                        <a:t> </a:t>
                      </a:r>
                      <a:r>
                        <a:rPr lang="en-US" sz="4800" dirty="0" err="1">
                          <a:solidFill>
                            <a:srgbClr val="000000"/>
                          </a:solidFill>
                          <a:effectLst/>
                        </a:rPr>
                        <a:t>điện</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8225097"/>
                  </a:ext>
                </a:extLst>
              </a:tr>
            </a:tbl>
          </a:graphicData>
        </a:graphic>
      </p:graphicFrame>
    </p:spTree>
    <p:extLst>
      <p:ext uri="{BB962C8B-B14F-4D97-AF65-F5344CB8AC3E}">
        <p14:creationId xmlns:p14="http://schemas.microsoft.com/office/powerpoint/2010/main" val="125179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endParaRPr lang="en-US"/>
          </a:p>
        </p:txBody>
      </p:sp>
      <p:grpSp>
        <p:nvGrpSpPr>
          <p:cNvPr id="3" name="Group 3"/>
          <p:cNvGrpSpPr/>
          <p:nvPr/>
        </p:nvGrpSpPr>
        <p:grpSpPr>
          <a:xfrm>
            <a:off x="2971800" y="1905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9" name="TextBox 19"/>
          <p:cNvSpPr txBox="1"/>
          <p:nvPr/>
        </p:nvSpPr>
        <p:spPr>
          <a:xfrm>
            <a:off x="3352800" y="266700"/>
            <a:ext cx="12039600" cy="1846659"/>
          </a:xfrm>
          <a:prstGeom prst="rect">
            <a:avLst/>
          </a:prstGeom>
        </p:spPr>
        <p:txBody>
          <a:bodyPr wrap="square" lIns="0" tIns="0" rIns="0" bIns="0" rtlCol="0" anchor="t">
            <a:spAutoFit/>
          </a:bodyPr>
          <a:lstStyle/>
          <a:p>
            <a:pPr lvl="0" algn="ctr">
              <a:defRPr/>
            </a:pPr>
            <a:r>
              <a:rPr lang="en-US" sz="4000" b="1" dirty="0">
                <a:solidFill>
                  <a:srgbClr val="FFFFFF"/>
                </a:solidFill>
                <a:latin typeface="Cambria" panose="02040503050406030204" pitchFamily="18" charset="0"/>
                <a:ea typeface="Cambria" panose="02040503050406030204" pitchFamily="18" charset="0"/>
                <a:cs typeface="Kollektif"/>
                <a:sym typeface="Kollektif"/>
              </a:rPr>
              <a:t>1. Ở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mỗi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vật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trong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hình</a:t>
            </a:r>
            <a:r>
              <a:rPr lang="en-US" sz="4000" b="1" dirty="0">
                <a:solidFill>
                  <a:srgbClr val="FFFFFF"/>
                </a:solidFill>
                <a:latin typeface="Cambria" panose="02040503050406030204" pitchFamily="18" charset="0"/>
                <a:ea typeface="Cambria" panose="02040503050406030204" pitchFamily="18" charset="0"/>
                <a:cs typeface="Kollektif"/>
                <a:sym typeface="Kollektif"/>
              </a:rPr>
              <a:t> 5, 6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bộ</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phận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nào</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dẫn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bộ</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phận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nào</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Giải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thích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vì</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sao</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những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bộ</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phận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đó</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phải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dẫn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endParaRPr lang="en-US" sz="4000" b="1" dirty="0">
              <a:solidFill>
                <a:srgbClr val="FFFFFF"/>
              </a:solidFill>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B267B833-8F8C-69C0-7F4B-C2F3289259FF}"/>
              </a:ext>
            </a:extLst>
          </p:cNvPr>
          <p:cNvPicPr>
            <a:picLocks noChangeAspect="1"/>
          </p:cNvPicPr>
          <p:nvPr/>
        </p:nvPicPr>
        <p:blipFill>
          <a:blip r:embed="rId8"/>
          <a:stretch>
            <a:fillRect/>
          </a:stretch>
        </p:blipFill>
        <p:spPr>
          <a:xfrm>
            <a:off x="3429000" y="2400299"/>
            <a:ext cx="12649200" cy="58021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7B11343-81A8-53FC-961E-C6245ECA57B8}"/>
              </a:ext>
            </a:extLst>
          </p:cNvPr>
          <p:cNvPicPr>
            <a:picLocks noChangeAspect="1"/>
          </p:cNvPicPr>
          <p:nvPr/>
        </p:nvPicPr>
        <p:blipFill>
          <a:blip r:embed="rId3"/>
          <a:stretch>
            <a:fillRect/>
          </a:stretch>
        </p:blipFill>
        <p:spPr>
          <a:xfrm>
            <a:off x="304800" y="1943100"/>
            <a:ext cx="6644962" cy="6629400"/>
          </a:xfrm>
          <a:prstGeom prst="rect">
            <a:avLst/>
          </a:prstGeom>
        </p:spPr>
      </p:pic>
      <p:grpSp>
        <p:nvGrpSpPr>
          <p:cNvPr id="16" name="Group 15">
            <a:extLst>
              <a:ext uri="{FF2B5EF4-FFF2-40B4-BE49-F238E27FC236}">
                <a16:creationId xmlns:a16="http://schemas.microsoft.com/office/drawing/2014/main" id="{5BAABF4F-F2BD-4595-B7E1-87F99C06D7F9}"/>
              </a:ext>
            </a:extLst>
          </p:cNvPr>
          <p:cNvGrpSpPr/>
          <p:nvPr/>
        </p:nvGrpSpPr>
        <p:grpSpPr>
          <a:xfrm>
            <a:off x="7543800" y="1485900"/>
            <a:ext cx="10210800" cy="6705600"/>
            <a:chOff x="9144000" y="2933700"/>
            <a:chExt cx="8763000" cy="5029200"/>
          </a:xfrm>
        </p:grpSpPr>
        <p:sp>
          <p:nvSpPr>
            <p:cNvPr id="9" name="Google Shape;903;p44">
              <a:extLst>
                <a:ext uri="{FF2B5EF4-FFF2-40B4-BE49-F238E27FC236}">
                  <a16:creationId xmlns:a16="http://schemas.microsoft.com/office/drawing/2014/main" id="{A15AC1BC-889F-9EAF-A5C6-11F8B8FF520D}"/>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906;p44">
              <a:extLst>
                <a:ext uri="{FF2B5EF4-FFF2-40B4-BE49-F238E27FC236}">
                  <a16:creationId xmlns:a16="http://schemas.microsoft.com/office/drawing/2014/main" id="{60AD92A4-C84A-F9C8-91E8-EFD0C29520C9}"/>
                </a:ext>
              </a:extLst>
            </p:cNvPr>
            <p:cNvGrpSpPr/>
            <p:nvPr/>
          </p:nvGrpSpPr>
          <p:grpSpPr>
            <a:xfrm>
              <a:off x="13106400" y="2933700"/>
              <a:ext cx="814489" cy="713174"/>
              <a:chOff x="4311633" y="1449102"/>
              <a:chExt cx="520573" cy="455819"/>
            </a:xfrm>
          </p:grpSpPr>
          <p:sp>
            <p:nvSpPr>
              <p:cNvPr id="12" name="Google Shape;907;p44">
                <a:extLst>
                  <a:ext uri="{FF2B5EF4-FFF2-40B4-BE49-F238E27FC236}">
                    <a16:creationId xmlns:a16="http://schemas.microsoft.com/office/drawing/2014/main" id="{FBA2133E-AF5B-1AFC-C3E1-9A8DBEF39C2A}"/>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08;p44">
                <a:extLst>
                  <a:ext uri="{FF2B5EF4-FFF2-40B4-BE49-F238E27FC236}">
                    <a16:creationId xmlns:a16="http://schemas.microsoft.com/office/drawing/2014/main" id="{C895A8AE-C587-5424-ACFF-91B237A1345A}"/>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94B69CE1-35DC-7E15-1211-69A2B4805503}"/>
                </a:ext>
              </a:extLst>
            </p:cNvPr>
            <p:cNvSpPr txBox="1"/>
            <p:nvPr/>
          </p:nvSpPr>
          <p:spPr>
            <a:xfrm>
              <a:off x="9448800" y="3771900"/>
              <a:ext cx="8077200" cy="378377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cs typeface="Kollektif Bold"/>
                  <a:sym typeface="Kollektif Bold"/>
                </a:rPr>
                <a:t>Hai chân cắm dẫn điện để điện có thể từ ổ điện truyền tải tới thiết bị điện.</a:t>
              </a:r>
              <a:endParaRPr lang="en-US" sz="4400" b="1" dirty="0">
                <a:solidFill>
                  <a:srgbClr val="FF0000"/>
                </a:solidFill>
                <a:latin typeface="Cambria" panose="02040503050406030204" pitchFamily="18" charset="0"/>
                <a:ea typeface="Cambria" panose="02040503050406030204" pitchFamily="18" charset="0"/>
                <a:cs typeface="Kollektif Bold"/>
                <a:sym typeface="Kollektif Bold"/>
              </a:endParaRPr>
            </a:p>
            <a:p>
              <a:pPr marL="342900" indent="-342900" algn="just">
                <a:lnSpc>
                  <a:spcPct val="150000"/>
                </a:lnSpc>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cs typeface="Kollektif Bold"/>
                  <a:sym typeface="Kollektif Bold"/>
                </a:rPr>
                <a:t>Tay cầm và vỏ bọc dây dẫn cách điện để tránh bị điện giật.</a:t>
              </a:r>
            </a:p>
          </p:txBody>
        </p:sp>
      </p:grpSp>
    </p:spTree>
    <p:extLst>
      <p:ext uri="{BB962C8B-B14F-4D97-AF65-F5344CB8AC3E}">
        <p14:creationId xmlns:p14="http://schemas.microsoft.com/office/powerpoint/2010/main" val="185993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BAABF4F-F2BD-4595-B7E1-87F99C06D7F9}"/>
              </a:ext>
            </a:extLst>
          </p:cNvPr>
          <p:cNvGrpSpPr/>
          <p:nvPr/>
        </p:nvGrpSpPr>
        <p:grpSpPr>
          <a:xfrm>
            <a:off x="7543800" y="1485900"/>
            <a:ext cx="10210800" cy="6705600"/>
            <a:chOff x="9144000" y="2933700"/>
            <a:chExt cx="8763000" cy="5029200"/>
          </a:xfrm>
        </p:grpSpPr>
        <p:sp>
          <p:nvSpPr>
            <p:cNvPr id="9" name="Google Shape;903;p44">
              <a:extLst>
                <a:ext uri="{FF2B5EF4-FFF2-40B4-BE49-F238E27FC236}">
                  <a16:creationId xmlns:a16="http://schemas.microsoft.com/office/drawing/2014/main" id="{A15AC1BC-889F-9EAF-A5C6-11F8B8FF520D}"/>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60AD92A4-C84A-F9C8-91E8-EFD0C29520C9}"/>
                </a:ext>
              </a:extLst>
            </p:cNvPr>
            <p:cNvGrpSpPr/>
            <p:nvPr/>
          </p:nvGrpSpPr>
          <p:grpSpPr>
            <a:xfrm>
              <a:off x="13106400" y="2933700"/>
              <a:ext cx="814489" cy="713174"/>
              <a:chOff x="4311633" y="1449102"/>
              <a:chExt cx="520573" cy="455819"/>
            </a:xfrm>
          </p:grpSpPr>
          <p:sp>
            <p:nvSpPr>
              <p:cNvPr id="12" name="Google Shape;907;p44">
                <a:extLst>
                  <a:ext uri="{FF2B5EF4-FFF2-40B4-BE49-F238E27FC236}">
                    <a16:creationId xmlns:a16="http://schemas.microsoft.com/office/drawing/2014/main" id="{FBA2133E-AF5B-1AFC-C3E1-9A8DBEF39C2A}"/>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908;p44">
                <a:extLst>
                  <a:ext uri="{FF2B5EF4-FFF2-40B4-BE49-F238E27FC236}">
                    <a16:creationId xmlns:a16="http://schemas.microsoft.com/office/drawing/2014/main" id="{C895A8AE-C587-5424-ACFF-91B237A1345A}"/>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4B69CE1-35DC-7E15-1211-69A2B4805503}"/>
                </a:ext>
              </a:extLst>
            </p:cNvPr>
            <p:cNvSpPr txBox="1"/>
            <p:nvPr/>
          </p:nvSpPr>
          <p:spPr>
            <a:xfrm>
              <a:off x="9470978" y="4305300"/>
              <a:ext cx="8077200" cy="3116238"/>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Lõi dây dẫn điện; vỏ bọc dây cách điện để tránh bị điện giật và tránh chập điện.</a:t>
              </a:r>
            </a:p>
          </p:txBody>
        </p:sp>
      </p:grpSp>
      <p:pic>
        <p:nvPicPr>
          <p:cNvPr id="5" name="Picture 4">
            <a:extLst>
              <a:ext uri="{FF2B5EF4-FFF2-40B4-BE49-F238E27FC236}">
                <a16:creationId xmlns:a16="http://schemas.microsoft.com/office/drawing/2014/main" id="{42B8AABF-D5B7-4FCD-A5DA-1CDD68B18ACA}"/>
              </a:ext>
            </a:extLst>
          </p:cNvPr>
          <p:cNvPicPr>
            <a:picLocks noChangeAspect="1"/>
          </p:cNvPicPr>
          <p:nvPr/>
        </p:nvPicPr>
        <p:blipFill>
          <a:blip r:embed="rId3"/>
          <a:stretch>
            <a:fillRect/>
          </a:stretch>
        </p:blipFill>
        <p:spPr>
          <a:xfrm>
            <a:off x="381000" y="2095500"/>
            <a:ext cx="6537522" cy="6553200"/>
          </a:xfrm>
          <a:prstGeom prst="rect">
            <a:avLst/>
          </a:prstGeom>
        </p:spPr>
      </p:pic>
    </p:spTree>
    <p:extLst>
      <p:ext uri="{BB962C8B-B14F-4D97-AF65-F5344CB8AC3E}">
        <p14:creationId xmlns:p14="http://schemas.microsoft.com/office/powerpoint/2010/main" val="86444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7526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en-US" sz="4400" b="1" dirty="0">
                <a:solidFill>
                  <a:prstClr val="white"/>
                </a:solidFill>
                <a:latin typeface="Cambria" panose="02040503050406030204" pitchFamily="18" charset="0"/>
                <a:ea typeface="Cambria" panose="02040503050406030204" pitchFamily="18" charset="0"/>
              </a:rPr>
              <a:t>2. </a:t>
            </a:r>
            <a:r>
              <a:rPr lang="vi-VN" sz="4400" b="1" dirty="0">
                <a:solidFill>
                  <a:prstClr val="white"/>
                </a:solidFill>
                <a:latin typeface="Cambria" panose="02040503050406030204" pitchFamily="18" charset="0"/>
                <a:ea typeface="Cambria" panose="02040503050406030204" pitchFamily="18" charset="0"/>
              </a:rPr>
              <a:t>Vì sao người thợ điện cần đeo găng tay khi kiểm tra, sửa chữa điện (hình 7)?</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5AA80E7A-CC80-8CBA-0129-456D6E6D2582}"/>
              </a:ext>
            </a:extLst>
          </p:cNvPr>
          <p:cNvPicPr>
            <a:picLocks noChangeAspect="1"/>
          </p:cNvPicPr>
          <p:nvPr/>
        </p:nvPicPr>
        <p:blipFill>
          <a:blip r:embed="rId8"/>
          <a:stretch>
            <a:fillRect/>
          </a:stretch>
        </p:blipFill>
        <p:spPr>
          <a:xfrm>
            <a:off x="838199" y="2781300"/>
            <a:ext cx="7197313" cy="4876800"/>
          </a:xfrm>
          <a:prstGeom prst="rect">
            <a:avLst/>
          </a:prstGeom>
        </p:spPr>
      </p:pic>
      <p:sp>
        <p:nvSpPr>
          <p:cNvPr id="18"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2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a:extLst>
              <a:ext uri="{FF2B5EF4-FFF2-40B4-BE49-F238E27FC236}">
                <a16:creationId xmlns:a16="http://schemas.microsoft.com/office/drawing/2014/main" id="{0BB42976-0522-80A7-7109-5772D0E3AE06}"/>
              </a:ext>
            </a:extLst>
          </p:cNvPr>
          <p:cNvSpPr txBox="1"/>
          <p:nvPr/>
        </p:nvSpPr>
        <p:spPr>
          <a:xfrm>
            <a:off x="9448800" y="3771900"/>
            <a:ext cx="8077200" cy="3416320"/>
          </a:xfrm>
          <a:prstGeom prst="rect">
            <a:avLst/>
          </a:prstGeom>
          <a:noFill/>
        </p:spPr>
        <p:txBody>
          <a:bodyPr wrap="square" rtlCol="0">
            <a:spAutoFit/>
          </a:bodyPr>
          <a:lstStyle/>
          <a:p>
            <a:pPr algn="just"/>
            <a:r>
              <a:rPr lang="vi-VN" sz="5400" b="1" dirty="0">
                <a:solidFill>
                  <a:srgbClr val="FF0000"/>
                </a:solidFill>
                <a:latin typeface="Cambria" panose="02040503050406030204" pitchFamily="18" charset="0"/>
                <a:ea typeface="Cambria" panose="02040503050406030204" pitchFamily="18" charset="0"/>
                <a:cs typeface="Kollektif Bold"/>
                <a:sym typeface="Kollektif Bold"/>
              </a:rPr>
              <a:t>Người thợ điện cần đeo găng tay cách điện khi kiểm tra, sửa chữa điện để</a:t>
            </a:r>
            <a:r>
              <a:rPr lang="en-US" sz="5400" b="1" dirty="0">
                <a:solidFill>
                  <a:srgbClr val="FF0000"/>
                </a:solidFill>
                <a:latin typeface="Cambria" panose="02040503050406030204" pitchFamily="18" charset="0"/>
                <a:ea typeface="Cambria" panose="02040503050406030204" pitchFamily="18" charset="0"/>
                <a:cs typeface="Kollektif Bold"/>
                <a:sym typeface="Kollektif Bold"/>
              </a:rPr>
              <a:t> </a:t>
            </a:r>
            <a:r>
              <a:rPr lang="vi-VN" sz="5400" b="1" dirty="0">
                <a:solidFill>
                  <a:srgbClr val="FF0000"/>
                </a:solidFill>
                <a:latin typeface="Cambria" panose="02040503050406030204" pitchFamily="18" charset="0"/>
                <a:ea typeface="Cambria" panose="02040503050406030204" pitchFamily="18" charset="0"/>
                <a:cs typeface="Kollektif Bold"/>
                <a:sym typeface="Kollektif Bold"/>
              </a:rPr>
              <a:t>tránh bị điện giật.</a:t>
            </a:r>
          </a:p>
        </p:txBody>
      </p:sp>
    </p:spTree>
    <p:extLst>
      <p:ext uri="{BB962C8B-B14F-4D97-AF65-F5344CB8AC3E}">
        <p14:creationId xmlns:p14="http://schemas.microsoft.com/office/powerpoint/2010/main" val="11815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2AB6A3F4-60FA-0627-7C23-A5CF1CE0F9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29600" y="3314700"/>
            <a:ext cx="8315665" cy="6425741"/>
          </a:xfrm>
          <a:prstGeom prst="rect">
            <a:avLst/>
          </a:prstGeom>
        </p:spPr>
      </p:pic>
    </p:spTree>
    <p:extLst>
      <p:ext uri="{BB962C8B-B14F-4D97-AF65-F5344CB8AC3E}">
        <p14:creationId xmlns:p14="http://schemas.microsoft.com/office/powerpoint/2010/main" val="349493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43000" y="419100"/>
            <a:ext cx="16535400" cy="3886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1600200" y="571500"/>
            <a:ext cx="15849600" cy="3385542"/>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 Quan sát hộp đựng pin của chuột máy tính không dây, các điều khiển quạt, ti vi,…hoặc đồ chơi chạy bằng pin và cho biết:</a:t>
            </a:r>
          </a:p>
          <a:p>
            <a:pPr lvl="0" algn="just"/>
            <a:r>
              <a:rPr lang="vi-VN" sz="4400" dirty="0">
                <a:solidFill>
                  <a:prstClr val="white"/>
                </a:solidFill>
                <a:latin typeface="Cambria" panose="02040503050406030204" pitchFamily="18" charset="0"/>
                <a:ea typeface="Cambria" panose="02040503050406030204" pitchFamily="18" charset="0"/>
              </a:rPr>
              <a:t>a) Hai đầu nối pin làm bằng vậy dẫn điện hay vật cách điện? Vì sao?</a:t>
            </a:r>
          </a:p>
          <a:p>
            <a:pPr lvl="0" algn="just"/>
            <a:r>
              <a:rPr lang="vi-VN" sz="4400" dirty="0">
                <a:solidFill>
                  <a:prstClr val="white"/>
                </a:solidFill>
                <a:latin typeface="Cambria" panose="02040503050406030204" pitchFamily="18" charset="0"/>
                <a:ea typeface="Cambria" panose="02040503050406030204" pitchFamily="18" charset="0"/>
              </a:rPr>
              <a:t>b) Theo em, khi lắp pin vào hộp đựng pin cần lưu ý điều gì?</a:t>
            </a:r>
            <a:endParaRPr kumimoji="0" lang="vi-VN" sz="440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2594C22-1CF9-6BE9-A823-634FDCB3EF6A}"/>
              </a:ext>
            </a:extLst>
          </p:cNvPr>
          <p:cNvPicPr>
            <a:picLocks noChangeAspect="1"/>
          </p:cNvPicPr>
          <p:nvPr/>
        </p:nvPicPr>
        <p:blipFill>
          <a:blip r:embed="rId8"/>
          <a:stretch>
            <a:fillRect/>
          </a:stretch>
        </p:blipFill>
        <p:spPr>
          <a:xfrm>
            <a:off x="5715000" y="4457700"/>
            <a:ext cx="6743519"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3139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close up of a text&#10;&#10;Description automatically generated">
            <a:extLst>
              <a:ext uri="{FF2B5EF4-FFF2-40B4-BE49-F238E27FC236}">
                <a16:creationId xmlns:a16="http://schemas.microsoft.com/office/drawing/2014/main" id="{32D820A3-E2DD-8B2E-8D2D-767AF9B37C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7813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BAABF4F-F2BD-4595-B7E1-87F99C06D7F9}"/>
              </a:ext>
            </a:extLst>
          </p:cNvPr>
          <p:cNvGrpSpPr/>
          <p:nvPr/>
        </p:nvGrpSpPr>
        <p:grpSpPr>
          <a:xfrm>
            <a:off x="7543800" y="1485900"/>
            <a:ext cx="10210800" cy="6705600"/>
            <a:chOff x="9144000" y="2933700"/>
            <a:chExt cx="8763000" cy="5029200"/>
          </a:xfrm>
        </p:grpSpPr>
        <p:sp>
          <p:nvSpPr>
            <p:cNvPr id="9" name="Google Shape;903;p44">
              <a:extLst>
                <a:ext uri="{FF2B5EF4-FFF2-40B4-BE49-F238E27FC236}">
                  <a16:creationId xmlns:a16="http://schemas.microsoft.com/office/drawing/2014/main" id="{A15AC1BC-889F-9EAF-A5C6-11F8B8FF520D}"/>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60AD92A4-C84A-F9C8-91E8-EFD0C29520C9}"/>
                </a:ext>
              </a:extLst>
            </p:cNvPr>
            <p:cNvGrpSpPr/>
            <p:nvPr/>
          </p:nvGrpSpPr>
          <p:grpSpPr>
            <a:xfrm>
              <a:off x="13106400" y="2933700"/>
              <a:ext cx="814489" cy="713174"/>
              <a:chOff x="4311633" y="1449102"/>
              <a:chExt cx="520573" cy="455819"/>
            </a:xfrm>
          </p:grpSpPr>
          <p:sp>
            <p:nvSpPr>
              <p:cNvPr id="12" name="Google Shape;907;p44">
                <a:extLst>
                  <a:ext uri="{FF2B5EF4-FFF2-40B4-BE49-F238E27FC236}">
                    <a16:creationId xmlns:a16="http://schemas.microsoft.com/office/drawing/2014/main" id="{FBA2133E-AF5B-1AFC-C3E1-9A8DBEF39C2A}"/>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908;p44">
                <a:extLst>
                  <a:ext uri="{FF2B5EF4-FFF2-40B4-BE49-F238E27FC236}">
                    <a16:creationId xmlns:a16="http://schemas.microsoft.com/office/drawing/2014/main" id="{C895A8AE-C587-5424-ACFF-91B237A1345A}"/>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4B69CE1-35DC-7E15-1211-69A2B4805503}"/>
                </a:ext>
              </a:extLst>
            </p:cNvPr>
            <p:cNvSpPr txBox="1"/>
            <p:nvPr/>
          </p:nvSpPr>
          <p:spPr>
            <a:xfrm>
              <a:off x="9470978" y="4305300"/>
              <a:ext cx="8077200" cy="3116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600" b="1" dirty="0">
                  <a:solidFill>
                    <a:srgbClr val="FF0000"/>
                  </a:solidFill>
                  <a:latin typeface="Cambria" panose="02040503050406030204" pitchFamily="18" charset="0"/>
                  <a:ea typeface="Cambria" panose="02040503050406030204" pitchFamily="18" charset="0"/>
                  <a:cs typeface="Kollektif Bold"/>
                  <a:sym typeface="Kollektif Bold"/>
                </a:rPr>
                <a:t>a. </a:t>
              </a: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Hai đầu nối pin làm bằng vậy dẫn điện. Vì khi đó mới có thể dẫn điện từ pin đến thiết bị.</a:t>
              </a:r>
            </a:p>
          </p:txBody>
        </p:sp>
      </p:grpSp>
      <p:pic>
        <p:nvPicPr>
          <p:cNvPr id="4" name="Picture 3">
            <a:extLst>
              <a:ext uri="{FF2B5EF4-FFF2-40B4-BE49-F238E27FC236}">
                <a16:creationId xmlns:a16="http://schemas.microsoft.com/office/drawing/2014/main" id="{9A3C91E9-CCFB-270E-1388-1557AD4001D6}"/>
              </a:ext>
            </a:extLst>
          </p:cNvPr>
          <p:cNvPicPr>
            <a:picLocks noChangeAspect="1"/>
          </p:cNvPicPr>
          <p:nvPr/>
        </p:nvPicPr>
        <p:blipFill>
          <a:blip r:embed="rId3"/>
          <a:stretch>
            <a:fillRect/>
          </a:stretch>
        </p:blipFill>
        <p:spPr>
          <a:xfrm>
            <a:off x="457200" y="2476500"/>
            <a:ext cx="6743519"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7085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BAABF4F-F2BD-4595-B7E1-87F99C06D7F9}"/>
              </a:ext>
            </a:extLst>
          </p:cNvPr>
          <p:cNvGrpSpPr/>
          <p:nvPr/>
        </p:nvGrpSpPr>
        <p:grpSpPr>
          <a:xfrm>
            <a:off x="7543800" y="495300"/>
            <a:ext cx="10210800" cy="8077200"/>
            <a:chOff x="9144000" y="2933700"/>
            <a:chExt cx="8763000" cy="5029200"/>
          </a:xfrm>
        </p:grpSpPr>
        <p:sp>
          <p:nvSpPr>
            <p:cNvPr id="9" name="Google Shape;903;p44">
              <a:extLst>
                <a:ext uri="{FF2B5EF4-FFF2-40B4-BE49-F238E27FC236}">
                  <a16:creationId xmlns:a16="http://schemas.microsoft.com/office/drawing/2014/main" id="{A15AC1BC-889F-9EAF-A5C6-11F8B8FF520D}"/>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60AD92A4-C84A-F9C8-91E8-EFD0C29520C9}"/>
                </a:ext>
              </a:extLst>
            </p:cNvPr>
            <p:cNvGrpSpPr/>
            <p:nvPr/>
          </p:nvGrpSpPr>
          <p:grpSpPr>
            <a:xfrm>
              <a:off x="13106400" y="2933700"/>
              <a:ext cx="814489" cy="713174"/>
              <a:chOff x="4311633" y="1449102"/>
              <a:chExt cx="520573" cy="455819"/>
            </a:xfrm>
          </p:grpSpPr>
          <p:sp>
            <p:nvSpPr>
              <p:cNvPr id="12" name="Google Shape;907;p44">
                <a:extLst>
                  <a:ext uri="{FF2B5EF4-FFF2-40B4-BE49-F238E27FC236}">
                    <a16:creationId xmlns:a16="http://schemas.microsoft.com/office/drawing/2014/main" id="{FBA2133E-AF5B-1AFC-C3E1-9A8DBEF39C2A}"/>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908;p44">
                <a:extLst>
                  <a:ext uri="{FF2B5EF4-FFF2-40B4-BE49-F238E27FC236}">
                    <a16:creationId xmlns:a16="http://schemas.microsoft.com/office/drawing/2014/main" id="{C895A8AE-C587-5424-ACFF-91B237A1345A}"/>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4B69CE1-35DC-7E15-1211-69A2B4805503}"/>
                </a:ext>
              </a:extLst>
            </p:cNvPr>
            <p:cNvSpPr txBox="1"/>
            <p:nvPr/>
          </p:nvSpPr>
          <p:spPr>
            <a:xfrm>
              <a:off x="9405582" y="3727784"/>
              <a:ext cx="8305231" cy="34746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Cambria" panose="02040503050406030204" pitchFamily="18" charset="0"/>
                  <a:ea typeface="Cambria" panose="02040503050406030204" pitchFamily="18" charset="0"/>
                  <a:cs typeface="Kollektif Bold"/>
                  <a:sym typeface="Kollektif Bold"/>
                </a:rPr>
                <a:t>K</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hi lắp pin vào hộp đựng pin cần lưu ý: cần lắp đúng chiều của pin.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Ví dụ: </a:t>
              </a:r>
              <a:r>
                <a:rPr kumimoji="0" lang="vi-VN" sz="4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Đối với lắp pin cho remote điều hoà, để remote hoạt động được cần phải lắp pin đúng chiều. Nguyên lí sẽ là cực âm của remote sẽ nối với đầu pin có dấu “–” và cực dương của remote sẽ nối với đầu pin có dấu “+”.</a:t>
              </a:r>
            </a:p>
          </p:txBody>
        </p:sp>
      </p:grpSp>
      <p:pic>
        <p:nvPicPr>
          <p:cNvPr id="2050" name="Picture 2" descr="Hướng dẫn cách sử dụng điều khiển điều hòa Daikin từ A đến Z">
            <a:extLst>
              <a:ext uri="{FF2B5EF4-FFF2-40B4-BE49-F238E27FC236}">
                <a16:creationId xmlns:a16="http://schemas.microsoft.com/office/drawing/2014/main" id="{F2CFB6C5-44A0-7A0E-FB9C-8D38E0B80C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544" b="89938" l="10000" r="90000">
                        <a14:foregroundMark x1="44384" y1="7392" x2="59452" y2="8419"/>
                        <a14:foregroundMark x1="59452" y1="8419" x2="48082" y2="5544"/>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2933700"/>
            <a:ext cx="8438133" cy="562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1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07985E3-299D-0AEA-4F22-287F8A74AABE}"/>
              </a:ext>
            </a:extLst>
          </p:cNvPr>
          <p:cNvPicPr>
            <a:picLocks noChangeAspect="1"/>
          </p:cNvPicPr>
          <p:nvPr/>
        </p:nvPicPr>
        <p:blipFill>
          <a:blip r:embed="rId3"/>
          <a:stretch>
            <a:fillRect/>
          </a:stretch>
        </p:blipFill>
        <p:spPr>
          <a:xfrm>
            <a:off x="304800" y="2552700"/>
            <a:ext cx="17687204" cy="3124200"/>
          </a:xfrm>
          <a:prstGeom prst="rect">
            <a:avLst/>
          </a:prstGeom>
        </p:spPr>
      </p:pic>
    </p:spTree>
    <p:extLst>
      <p:ext uri="{BB962C8B-B14F-4D97-AF65-F5344CB8AC3E}">
        <p14:creationId xmlns:p14="http://schemas.microsoft.com/office/powerpoint/2010/main" val="113792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Description automatically generated">
            <a:extLst>
              <a:ext uri="{FF2B5EF4-FFF2-40B4-BE49-F238E27FC236}">
                <a16:creationId xmlns:a16="http://schemas.microsoft.com/office/drawing/2014/main" id="{3E12CBED-C26B-42B7-B7C0-A875DF1739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162300"/>
            <a:ext cx="7193903" cy="5791702"/>
          </a:xfrm>
          <a:prstGeom prst="rect">
            <a:avLst/>
          </a:prstGeom>
        </p:spPr>
      </p:pic>
    </p:spTree>
    <p:extLst>
      <p:ext uri="{BB962C8B-B14F-4D97-AF65-F5344CB8AC3E}">
        <p14:creationId xmlns:p14="http://schemas.microsoft.com/office/powerpoint/2010/main" val="7306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7" name="Group 8">
            <a:extLst>
              <a:ext uri="{FF2B5EF4-FFF2-40B4-BE49-F238E27FC236}">
                <a16:creationId xmlns:a16="http://schemas.microsoft.com/office/drawing/2014/main" id="{4617B59D-C9AC-E635-3455-AC6C425470F9}"/>
              </a:ext>
            </a:extLst>
          </p:cNvPr>
          <p:cNvGrpSpPr/>
          <p:nvPr/>
        </p:nvGrpSpPr>
        <p:grpSpPr>
          <a:xfrm>
            <a:off x="7570771" y="2593540"/>
            <a:ext cx="6052367" cy="4957172"/>
            <a:chOff x="0" y="0"/>
            <a:chExt cx="1312898" cy="1305593"/>
          </a:xfrm>
        </p:grpSpPr>
        <p:sp>
          <p:nvSpPr>
            <p:cNvPr id="38" name="Freeform 9">
              <a:extLst>
                <a:ext uri="{FF2B5EF4-FFF2-40B4-BE49-F238E27FC236}">
                  <a16:creationId xmlns:a16="http://schemas.microsoft.com/office/drawing/2014/main" id="{E1B62216-73B5-5F76-4FFD-23FD344CB075}"/>
                </a:ext>
              </a:extLst>
            </p:cNvPr>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10">
              <a:extLst>
                <a:ext uri="{FF2B5EF4-FFF2-40B4-BE49-F238E27FC236}">
                  <a16:creationId xmlns:a16="http://schemas.microsoft.com/office/drawing/2014/main" id="{2DC9F33F-7059-81E3-D0A4-B6CD817EF6AE}"/>
                </a:ext>
              </a:extLst>
            </p:cNvPr>
            <p:cNvSpPr txBox="1"/>
            <p:nvPr/>
          </p:nvSpPr>
          <p:spPr>
            <a:xfrm>
              <a:off x="0" y="-9525"/>
              <a:ext cx="1312898" cy="1315118"/>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Hình ảnh 7">
            <a:extLst>
              <a:ext uri="{FF2B5EF4-FFF2-40B4-BE49-F238E27FC236}">
                <a16:creationId xmlns:a16="http://schemas.microsoft.com/office/drawing/2014/main" id="{B271017F-C882-52D2-B696-BA30AF0B2C59}"/>
              </a:ext>
            </a:extLst>
          </p:cNvPr>
          <p:cNvPicPr>
            <a:picLocks noChangeAspect="1"/>
          </p:cNvPicPr>
          <p:nvPr/>
        </p:nvPicPr>
        <p:blipFill>
          <a:blip r:embed="rId6"/>
          <a:stretch>
            <a:fillRect/>
          </a:stretch>
        </p:blipFill>
        <p:spPr>
          <a:xfrm>
            <a:off x="641269" y="5311430"/>
            <a:ext cx="6643364" cy="3489670"/>
          </a:xfrm>
          <a:prstGeom prst="rect">
            <a:avLst/>
          </a:prstGeom>
        </p:spPr>
      </p:pic>
      <p:grpSp>
        <p:nvGrpSpPr>
          <p:cNvPr id="6" name="Group 5">
            <a:extLst>
              <a:ext uri="{FF2B5EF4-FFF2-40B4-BE49-F238E27FC236}">
                <a16:creationId xmlns:a16="http://schemas.microsoft.com/office/drawing/2014/main" id="{A1287450-2B21-D8A0-66D1-C1C38FAB12D3}"/>
              </a:ext>
            </a:extLst>
          </p:cNvPr>
          <p:cNvGrpSpPr/>
          <p:nvPr/>
        </p:nvGrpSpPr>
        <p:grpSpPr>
          <a:xfrm>
            <a:off x="7162800" y="2095500"/>
            <a:ext cx="9372600" cy="3048000"/>
            <a:chOff x="5080000" y="744289"/>
            <a:chExt cx="6111165" cy="5965865"/>
          </a:xfrm>
        </p:grpSpPr>
        <p:pic>
          <p:nvPicPr>
            <p:cNvPr id="7" name="Picture 6">
              <a:extLst>
                <a:ext uri="{FF2B5EF4-FFF2-40B4-BE49-F238E27FC236}">
                  <a16:creationId xmlns:a16="http://schemas.microsoft.com/office/drawing/2014/main" id="{171FC711-410E-1B5E-3576-913BD6A5F146}"/>
                </a:ext>
              </a:extLst>
            </p:cNvPr>
            <p:cNvPicPr>
              <a:picLocks noChangeAspect="1"/>
            </p:cNvPicPr>
            <p:nvPr/>
          </p:nvPicPr>
          <p:blipFill>
            <a:blip r:embed="rId7"/>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4C1CD3B1-4238-FFF9-4425-91BC20F5FD80}"/>
                </a:ext>
              </a:extLst>
            </p:cNvPr>
            <p:cNvSpPr txBox="1"/>
            <p:nvPr/>
          </p:nvSpPr>
          <p:spPr>
            <a:xfrm>
              <a:off x="5193895" y="1096287"/>
              <a:ext cx="5585941" cy="4156646"/>
            </a:xfrm>
            <a:prstGeom prst="rect">
              <a:avLst/>
            </a:prstGeom>
            <a:noFill/>
          </p:spPr>
          <p:txBody>
            <a:bodyPr wrap="square" rtlCol="0">
              <a:spAutoFit/>
            </a:bodyPr>
            <a:lstStyle/>
            <a:p>
              <a:pPr marR="0" lvl="0" algn="ctr" defTabSz="1371600" rtl="0" eaLnBrk="1" fontAlgn="auto" latinLnBrk="0" hangingPunct="1">
                <a:lnSpc>
                  <a:spcPct val="100000"/>
                </a:lnSpc>
                <a:spcBef>
                  <a:spcPts val="0"/>
                </a:spcBef>
                <a:spcAft>
                  <a:spcPts val="0"/>
                </a:spcAft>
                <a:buClrTx/>
                <a:buSzTx/>
                <a:tabLst/>
                <a:defRPr/>
              </a:pP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Thế nào là vật dẫn điện? Vật cách điện?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5" name="Freeform 5"/>
          <p:cNvSpPr/>
          <p:nvPr/>
        </p:nvSpPr>
        <p:spPr>
          <a:xfrm rot="-362746">
            <a:off x="-1237893" y="-1064876"/>
            <a:ext cx="3990119" cy="5600167"/>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3580702" y="6465717"/>
            <a:ext cx="5446442" cy="7081662"/>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480308">
            <a:off x="14961538" y="550511"/>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268814">
            <a:off x="465135" y="4971910"/>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7610790" y="1217749"/>
            <a:ext cx="3066419" cy="1034917"/>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3" name="Freeform 13"/>
          <p:cNvSpPr/>
          <p:nvPr/>
        </p:nvSpPr>
        <p:spPr>
          <a:xfrm rot="812291">
            <a:off x="2083191" y="831546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rot="-9844236">
            <a:off x="11413798" y="-135672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13161826" y="1833785"/>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a:off x="3587497" y="159620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FDC02475-F923-93C9-8C0D-5B172A4CB15A}"/>
              </a:ext>
            </a:extLst>
          </p:cNvPr>
          <p:cNvPicPr>
            <a:picLocks noChangeAspect="1"/>
          </p:cNvPicPr>
          <p:nvPr/>
        </p:nvPicPr>
        <p:blipFill>
          <a:blip r:embed="rId15"/>
          <a:stretch>
            <a:fillRect/>
          </a:stretch>
        </p:blipFill>
        <p:spPr>
          <a:xfrm>
            <a:off x="1752600" y="1790700"/>
            <a:ext cx="14887722"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hlinkClick r:id="rId2" action="ppaction://hlinksldjump"/>
            <a:extLst>
              <a:ext uri="{FF2B5EF4-FFF2-40B4-BE49-F238E27FC236}">
                <a16:creationId xmlns:a16="http://schemas.microsoft.com/office/drawing/2014/main" id="{4C9BF355-4401-FA79-C344-48B318E20D77}"/>
              </a:ext>
            </a:extLst>
          </p:cNvPr>
          <p:cNvSpPr/>
          <p:nvPr/>
        </p:nvSpPr>
        <p:spPr>
          <a:xfrm>
            <a:off x="12115801" y="5143502"/>
            <a:ext cx="3925382" cy="3937724"/>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3"/>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4">
            <a:hlinkClick r:id="rId4" action="ppaction://hlinksldjump"/>
            <a:extLst>
              <a:ext uri="{FF2B5EF4-FFF2-40B4-BE49-F238E27FC236}">
                <a16:creationId xmlns:a16="http://schemas.microsoft.com/office/drawing/2014/main" id="{BB5A0447-FD2D-4117-CF53-7A81C80CFFE0}"/>
              </a:ext>
            </a:extLst>
          </p:cNvPr>
          <p:cNvSpPr/>
          <p:nvPr/>
        </p:nvSpPr>
        <p:spPr>
          <a:xfrm rot="5400000" flipV="1">
            <a:off x="8792908" y="4588000"/>
            <a:ext cx="3937724" cy="5048726"/>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5"/>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5">
            <a:hlinkClick r:id="rId6" action="ppaction://hlinksldjump"/>
            <a:extLst>
              <a:ext uri="{FF2B5EF4-FFF2-40B4-BE49-F238E27FC236}">
                <a16:creationId xmlns:a16="http://schemas.microsoft.com/office/drawing/2014/main" id="{BC831449-D273-033F-BC68-D6616B292B29}"/>
              </a:ext>
            </a:extLst>
          </p:cNvPr>
          <p:cNvSpPr/>
          <p:nvPr/>
        </p:nvSpPr>
        <p:spPr>
          <a:xfrm>
            <a:off x="12115800" y="1333501"/>
            <a:ext cx="3925383" cy="5064596"/>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7"/>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3">
            <a:hlinkClick r:id="rId8" action="ppaction://hlinksldjump"/>
            <a:extLst>
              <a:ext uri="{FF2B5EF4-FFF2-40B4-BE49-F238E27FC236}">
                <a16:creationId xmlns:a16="http://schemas.microsoft.com/office/drawing/2014/main" id="{5BFE29FC-9142-5DDA-B6DE-2481EB4369EE}"/>
              </a:ext>
            </a:extLst>
          </p:cNvPr>
          <p:cNvSpPr/>
          <p:nvPr/>
        </p:nvSpPr>
        <p:spPr>
          <a:xfrm>
            <a:off x="8237407" y="1332781"/>
            <a:ext cx="5078348" cy="5064596"/>
          </a:xfrm>
          <a:custGeom>
            <a:avLst/>
            <a:gdLst/>
            <a:ahLst/>
            <a:cxnLst/>
            <a:rect l="l" t="t" r="r" b="b"/>
            <a:pathLst>
              <a:path w="4138944" h="4114800">
                <a:moveTo>
                  <a:pt x="0" y="0"/>
                </a:moveTo>
                <a:lnTo>
                  <a:pt x="4138944" y="0"/>
                </a:lnTo>
                <a:lnTo>
                  <a:pt x="4138944" y="4114800"/>
                </a:lnTo>
                <a:lnTo>
                  <a:pt x="0" y="4114800"/>
                </a:lnTo>
                <a:lnTo>
                  <a:pt x="0" y="0"/>
                </a:lnTo>
                <a:close/>
              </a:path>
            </a:pathLst>
          </a:custGeom>
          <a:blipFill>
            <a:blip r:embed="rId9"/>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5ABF8A4F-2864-F1FD-6153-785280D2CF92}"/>
              </a:ext>
            </a:extLst>
          </p:cNvPr>
          <p:cNvPicPr>
            <a:picLocks noChangeAspect="1"/>
          </p:cNvPicPr>
          <p:nvPr/>
        </p:nvPicPr>
        <p:blipFill>
          <a:blip r:embed="rId10"/>
          <a:stretch>
            <a:fillRect/>
          </a:stretch>
        </p:blipFill>
        <p:spPr>
          <a:xfrm>
            <a:off x="-635721" y="2406158"/>
            <a:ext cx="9291110" cy="5474682"/>
          </a:xfrm>
          <a:prstGeom prst="rect">
            <a:avLst/>
          </a:prstGeom>
          <a:effectLst>
            <a:outerShdw blurRad="292100" dist="50800" dir="180000" algn="ctr" rotWithShape="0">
              <a:srgbClr val="FFC000"/>
            </a:outerShdw>
          </a:effectLst>
        </p:spPr>
      </p:pic>
      <p:sp>
        <p:nvSpPr>
          <p:cNvPr id="2" name="Freeform 7">
            <a:hlinkClick r:id="rId11" action="ppaction://hlinksldjump"/>
            <a:extLst>
              <a:ext uri="{FF2B5EF4-FFF2-40B4-BE49-F238E27FC236}">
                <a16:creationId xmlns:a16="http://schemas.microsoft.com/office/drawing/2014/main" id="{C5AF0189-4A43-6BB8-3EDD-F487244C4CC7}"/>
              </a:ext>
            </a:extLst>
          </p:cNvPr>
          <p:cNvSpPr/>
          <p:nvPr/>
        </p:nvSpPr>
        <p:spPr>
          <a:xfrm>
            <a:off x="16383001" y="9182100"/>
            <a:ext cx="1323604" cy="9443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0114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3"/>
                                        </p:tgtEl>
                                        <p:attrNameLst>
                                          <p:attrName>r</p:attrName>
                                        </p:attrNameLst>
                                      </p:cBhvr>
                                    </p:animRot>
                                    <p:animRot by="-240000">
                                      <p:cBhvr>
                                        <p:cTn id="10" dur="200" fill="hold">
                                          <p:stCondLst>
                                            <p:cond delay="200"/>
                                          </p:stCondLst>
                                        </p:cTn>
                                        <p:tgtEl>
                                          <p:spTgt spid="13"/>
                                        </p:tgtEl>
                                        <p:attrNameLst>
                                          <p:attrName>r</p:attrName>
                                        </p:attrNameLst>
                                      </p:cBhvr>
                                    </p:animRot>
                                    <p:animRot by="240000">
                                      <p:cBhvr>
                                        <p:cTn id="11" dur="200" fill="hold">
                                          <p:stCondLst>
                                            <p:cond delay="400"/>
                                          </p:stCondLst>
                                        </p:cTn>
                                        <p:tgtEl>
                                          <p:spTgt spid="13"/>
                                        </p:tgtEl>
                                        <p:attrNameLst>
                                          <p:attrName>r</p:attrName>
                                        </p:attrNameLst>
                                      </p:cBhvr>
                                    </p:animRot>
                                    <p:animRot by="-240000">
                                      <p:cBhvr>
                                        <p:cTn id="12" dur="200" fill="hold">
                                          <p:stCondLst>
                                            <p:cond delay="600"/>
                                          </p:stCondLst>
                                        </p:cTn>
                                        <p:tgtEl>
                                          <p:spTgt spid="13"/>
                                        </p:tgtEl>
                                        <p:attrNameLst>
                                          <p:attrName>r</p:attrName>
                                        </p:attrNameLst>
                                      </p:cBhvr>
                                    </p:animRot>
                                    <p:animRot by="120000">
                                      <p:cBhvr>
                                        <p:cTn id="13" dur="200" fill="hold">
                                          <p:stCondLst>
                                            <p:cond delay="800"/>
                                          </p:stCondLst>
                                        </p:cTn>
                                        <p:tgtEl>
                                          <p:spTgt spid="13"/>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9" grpId="1" animBg="1"/>
      <p:bldP spid="11" grpId="0" animBg="1"/>
      <p:bldP spid="11" grpId="1" animBg="1"/>
      <p:bldP spid="12" grpId="0" animBg="1"/>
      <p:bldP spid="12" grpId="1"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636738" y="254250"/>
            <a:ext cx="16958070" cy="2476375"/>
            <a:chOff x="0" y="114300"/>
            <a:chExt cx="16958070" cy="2476376"/>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8DD15EB-8371-9C31-EFEC-2733CE80FB2C}"/>
                </a:ext>
              </a:extLst>
            </p:cNvPr>
            <p:cNvPicPr>
              <a:picLocks noChangeAspect="1"/>
            </p:cNvPicPr>
            <p:nvPr/>
          </p:nvPicPr>
          <p:blipFill>
            <a:blip r:embed="rId3"/>
            <a:stretch>
              <a:fillRect/>
            </a:stretch>
          </p:blipFill>
          <p:spPr>
            <a:xfrm>
              <a:off x="0" y="114300"/>
              <a:ext cx="2599617" cy="2476376"/>
            </a:xfrm>
            <a:prstGeom prst="rect">
              <a:avLst/>
            </a:prstGeom>
          </p:spPr>
        </p:pic>
        <p:sp>
          <p:nvSpPr>
            <p:cNvPr id="5" name="Rectangle 4">
              <a:extLst>
                <a:ext uri="{FF2B5EF4-FFF2-40B4-BE49-F238E27FC236}">
                  <a16:creationId xmlns:a16="http://schemas.microsoft.com/office/drawing/2014/main" id="{1FB4B26A-1892-873E-11F5-CAB2EEA7414A}"/>
                </a:ext>
              </a:extLst>
            </p:cNvPr>
            <p:cNvSpPr/>
            <p:nvPr/>
          </p:nvSpPr>
          <p:spPr>
            <a:xfrm>
              <a:off x="2498048" y="299084"/>
              <a:ext cx="13984845" cy="1754326"/>
            </a:xfrm>
            <a:prstGeom prst="rect">
              <a:avLst/>
            </a:prstGeom>
            <a:noFill/>
          </p:spPr>
          <p:txBody>
            <a:bodyPr wrap="squar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Mạch điện thắp sáng đơn giản có những bộ phận nào?</a:t>
              </a:r>
              <a:endParaRPr kumimoji="0" lang="en-US" sz="5400" b="1" i="0" u="none" strike="noStrike" kern="1200" cap="none" spc="0" normalizeH="0" baseline="0" noProof="0" dirty="0">
                <a:ln w="0"/>
                <a:solidFill>
                  <a:prstClr val="black"/>
                </a:solidFill>
                <a:effectLst/>
                <a:uLnTx/>
                <a:uFillTx/>
                <a:latin typeface="Calibri"/>
                <a:ea typeface="+mn-ea"/>
                <a:cs typeface="+mn-cs"/>
              </a:endParaRPr>
            </a:p>
          </p:txBody>
        </p:sp>
      </p:grpSp>
      <p:sp>
        <p:nvSpPr>
          <p:cNvPr id="43" name="Freeform 7">
            <a:hlinkClick r:id="rId4" action="ppaction://hlinksldjump"/>
            <a:extLst>
              <a:ext uri="{FF2B5EF4-FFF2-40B4-BE49-F238E27FC236}">
                <a16:creationId xmlns:a16="http://schemas.microsoft.com/office/drawing/2014/main" id="{A6A376B1-E7E3-6B66-AEDC-D1BF3746BF37}"/>
              </a:ext>
            </a:extLst>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C5998C31-F356-4AED-2B07-A05A402D1DBB}"/>
              </a:ext>
            </a:extLst>
          </p:cNvPr>
          <p:cNvGrpSpPr/>
          <p:nvPr/>
        </p:nvGrpSpPr>
        <p:grpSpPr>
          <a:xfrm>
            <a:off x="2743200" y="3619500"/>
            <a:ext cx="13868400" cy="2199206"/>
            <a:chOff x="197174" y="1955400"/>
            <a:chExt cx="4039160" cy="2199206"/>
          </a:xfrm>
        </p:grpSpPr>
        <p:sp>
          <p:nvSpPr>
            <p:cNvPr id="11" name="Rounded Rectangle 15">
              <a:extLst>
                <a:ext uri="{FF2B5EF4-FFF2-40B4-BE49-F238E27FC236}">
                  <a16:creationId xmlns:a16="http://schemas.microsoft.com/office/drawing/2014/main" id="{C6A221E7-0623-A4E2-B837-F9FE566CB1C6}"/>
                </a:ext>
              </a:extLst>
            </p:cNvPr>
            <p:cNvSpPr/>
            <p:nvPr/>
          </p:nvSpPr>
          <p:spPr>
            <a:xfrm>
              <a:off x="197174" y="1955400"/>
              <a:ext cx="4039160" cy="2199206"/>
            </a:xfrm>
            <a:prstGeom prst="roundRect">
              <a:avLst/>
            </a:prstGeom>
            <a:solidFill>
              <a:srgbClr val="F79646">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66278B-1306-76DC-0CEF-01F277EEFCFD}"/>
                </a:ext>
              </a:extLst>
            </p:cNvPr>
            <p:cNvSpPr/>
            <p:nvPr/>
          </p:nvSpPr>
          <p:spPr>
            <a:xfrm>
              <a:off x="330333" y="2207431"/>
              <a:ext cx="3795035" cy="178350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Mạch điện thắp sáng đơn giản gồm: nguồn điện, bóng đèn, dây điện và công tắc.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8779127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38CF3CB-C19F-0494-7E1C-146A0B7EC06D}"/>
              </a:ext>
            </a:extLst>
          </p:cNvPr>
          <p:cNvGrpSpPr/>
          <p:nvPr/>
        </p:nvGrpSpPr>
        <p:grpSpPr>
          <a:xfrm>
            <a:off x="410000" y="168610"/>
            <a:ext cx="17184809" cy="2993690"/>
            <a:chOff x="410000" y="168608"/>
            <a:chExt cx="17184808" cy="2993690"/>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2870677"/>
              <a:chOff x="2022870" y="151672"/>
              <a:chExt cx="14935200" cy="1291796"/>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291796"/>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498048" y="299083"/>
                <a:ext cx="13984845" cy="955640"/>
              </a:xfrm>
              <a:prstGeom prst="rect">
                <a:avLst/>
              </a:prstGeom>
              <a:noFill/>
            </p:spPr>
            <p:txBody>
              <a:bodyPr wrap="squar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Trong mạch điện thắp sáng, bộ phận nào là nguồn điện?</a:t>
                </a:r>
                <a:endParaRPr kumimoji="0" lang="en-US" sz="6600" b="1" i="0" u="none" strike="noStrike" kern="1200" cap="none" spc="0" normalizeH="0" baseline="0" noProof="0" dirty="0">
                  <a:ln w="0"/>
                  <a:solidFill>
                    <a:prstClr val="black"/>
                  </a:solidFill>
                  <a:effectLst/>
                  <a:uLnTx/>
                  <a:uFillTx/>
                  <a:latin typeface="Calibri"/>
                  <a:ea typeface="+mn-ea"/>
                  <a:cs typeface="+mn-cs"/>
                </a:endParaRPr>
              </a:p>
            </p:txBody>
          </p:sp>
        </p:grpSp>
        <p:sp>
          <p:nvSpPr>
            <p:cNvPr id="3" name="Freeform 5">
              <a:extLst>
                <a:ext uri="{FF2B5EF4-FFF2-40B4-BE49-F238E27FC236}">
                  <a16:creationId xmlns:a16="http://schemas.microsoft.com/office/drawing/2014/main" id="{1CEBB7B4-B8A1-1745-80F2-DD9BA52D32BD}"/>
                </a:ext>
              </a:extLst>
            </p:cNvPr>
            <p:cNvSpPr/>
            <p:nvPr/>
          </p:nvSpPr>
          <p:spPr>
            <a:xfrm>
              <a:off x="410000" y="168608"/>
              <a:ext cx="2464351" cy="2743825"/>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3"/>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08A35990-2302-EEB6-6841-8B6033739A3F}"/>
                </a:ext>
              </a:extLst>
            </p:cNvPr>
            <p:cNvSpPr/>
            <p:nvPr/>
          </p:nvSpPr>
          <p:spPr>
            <a:xfrm>
              <a:off x="877284" y="876850"/>
              <a:ext cx="1729961" cy="769441"/>
            </a:xfrm>
            <a:prstGeom prst="rect">
              <a:avLst/>
            </a:prstGeom>
            <a:noFill/>
          </p:spPr>
          <p:txBody>
            <a:bodyPr wrap="non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2</a:t>
              </a:r>
            </a:p>
          </p:txBody>
        </p:sp>
      </p:grpSp>
      <p:grpSp>
        <p:nvGrpSpPr>
          <p:cNvPr id="4" name="Group 3">
            <a:extLst>
              <a:ext uri="{FF2B5EF4-FFF2-40B4-BE49-F238E27FC236}">
                <a16:creationId xmlns:a16="http://schemas.microsoft.com/office/drawing/2014/main" id="{2538D8AD-EF7B-9DDF-57B9-32002C00CE9A}"/>
              </a:ext>
            </a:extLst>
          </p:cNvPr>
          <p:cNvGrpSpPr/>
          <p:nvPr/>
        </p:nvGrpSpPr>
        <p:grpSpPr>
          <a:xfrm>
            <a:off x="2819400" y="4152900"/>
            <a:ext cx="13868400" cy="2199206"/>
            <a:chOff x="197174" y="1955400"/>
            <a:chExt cx="4039160" cy="2199206"/>
          </a:xfrm>
        </p:grpSpPr>
        <p:sp>
          <p:nvSpPr>
            <p:cNvPr id="10" name="Rounded Rectangle 15">
              <a:extLst>
                <a:ext uri="{FF2B5EF4-FFF2-40B4-BE49-F238E27FC236}">
                  <a16:creationId xmlns:a16="http://schemas.microsoft.com/office/drawing/2014/main" id="{AC6704B5-3C33-E82C-C5B5-AB0F221A162A}"/>
                </a:ext>
              </a:extLst>
            </p:cNvPr>
            <p:cNvSpPr/>
            <p:nvPr/>
          </p:nvSpPr>
          <p:spPr>
            <a:xfrm>
              <a:off x="197174" y="1955400"/>
              <a:ext cx="4039160" cy="2199206"/>
            </a:xfrm>
            <a:prstGeom prst="roundRect">
              <a:avLst/>
            </a:prstGeom>
            <a:solidFill>
              <a:srgbClr val="F79646">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D60D418-DC34-6A78-8C56-E40BFBF341B8}"/>
                </a:ext>
              </a:extLst>
            </p:cNvPr>
            <p:cNvSpPr/>
            <p:nvPr/>
          </p:nvSpPr>
          <p:spPr>
            <a:xfrm>
              <a:off x="330333" y="2207431"/>
              <a:ext cx="3795035" cy="178350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Trong mạch điện thắp sáng, bộ phận công tắc là nguồn điện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6" name="Freeform 7">
            <a:hlinkClick r:id="rId4" action="ppaction://hlinksldjump"/>
            <a:extLst>
              <a:ext uri="{FF2B5EF4-FFF2-40B4-BE49-F238E27FC236}">
                <a16:creationId xmlns:a16="http://schemas.microsoft.com/office/drawing/2014/main" id="{F67E1C5A-CA22-F419-2D5A-36AB805DA0BB}"/>
              </a:ext>
            </a:extLst>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9894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C24C995-2B56-77EE-36F7-11F5B367E0F9}"/>
              </a:ext>
            </a:extLst>
          </p:cNvPr>
          <p:cNvGrpSpPr/>
          <p:nvPr/>
        </p:nvGrpSpPr>
        <p:grpSpPr>
          <a:xfrm>
            <a:off x="693192" y="291622"/>
            <a:ext cx="16901617" cy="2794478"/>
            <a:chOff x="693192" y="291621"/>
            <a:chExt cx="16901616" cy="2794478"/>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2794478"/>
              <a:chOff x="2022870" y="151672"/>
              <a:chExt cx="14935200" cy="2794478"/>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279447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563662" y="507750"/>
                <a:ext cx="13984845" cy="2123658"/>
              </a:xfrm>
              <a:prstGeom prst="rect">
                <a:avLst/>
              </a:prstGeom>
              <a:noFill/>
            </p:spPr>
            <p:txBody>
              <a:bodyPr wrap="squar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Khi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bật</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công</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tác</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đóng</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mạch</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thì</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đèn</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sáng</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hay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tắt</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a:t>
                </a:r>
                <a:endParaRPr kumimoji="0" lang="en-US" sz="6600" b="1" i="0" u="none" strike="noStrike" kern="1200" cap="none" spc="0" normalizeH="0" baseline="0" noProof="0" dirty="0">
                  <a:ln w="0"/>
                  <a:solidFill>
                    <a:prstClr val="black"/>
                  </a:solidFill>
                  <a:effectLst/>
                  <a:uLnTx/>
                  <a:uFillTx/>
                  <a:latin typeface="Calibri"/>
                  <a:ea typeface="+mn-ea"/>
                  <a:cs typeface="+mn-cs"/>
                </a:endParaRPr>
              </a:p>
            </p:txBody>
          </p:sp>
        </p:grpSp>
        <p:sp>
          <p:nvSpPr>
            <p:cNvPr id="9" name="Freeform 4">
              <a:extLst>
                <a:ext uri="{FF2B5EF4-FFF2-40B4-BE49-F238E27FC236}">
                  <a16:creationId xmlns:a16="http://schemas.microsoft.com/office/drawing/2014/main" id="{F41795E6-179A-B63F-F064-265D838C6202}"/>
                </a:ext>
              </a:extLst>
            </p:cNvPr>
            <p:cNvSpPr/>
            <p:nvPr/>
          </p:nvSpPr>
          <p:spPr>
            <a:xfrm rot="5400000" flipV="1">
              <a:off x="1042922" y="-58109"/>
              <a:ext cx="1939902" cy="2639362"/>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3"/>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96A0C718-BCAD-3E0B-54F7-AD538867299F}"/>
                </a:ext>
              </a:extLst>
            </p:cNvPr>
            <p:cNvSpPr/>
            <p:nvPr/>
          </p:nvSpPr>
          <p:spPr>
            <a:xfrm>
              <a:off x="882092" y="876849"/>
              <a:ext cx="1720343" cy="769441"/>
            </a:xfrm>
            <a:prstGeom prst="rect">
              <a:avLst/>
            </a:prstGeom>
            <a:noFill/>
          </p:spPr>
          <p:txBody>
            <a:bodyPr wrap="non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3</a:t>
              </a:r>
            </a:p>
          </p:txBody>
        </p:sp>
      </p:grpSp>
      <p:grpSp>
        <p:nvGrpSpPr>
          <p:cNvPr id="4" name="Group 3">
            <a:extLst>
              <a:ext uri="{FF2B5EF4-FFF2-40B4-BE49-F238E27FC236}">
                <a16:creationId xmlns:a16="http://schemas.microsoft.com/office/drawing/2014/main" id="{4EEBA073-E13D-9024-9A3E-36F7C598919F}"/>
              </a:ext>
            </a:extLst>
          </p:cNvPr>
          <p:cNvGrpSpPr/>
          <p:nvPr/>
        </p:nvGrpSpPr>
        <p:grpSpPr>
          <a:xfrm>
            <a:off x="5867400" y="4152900"/>
            <a:ext cx="7238999" cy="2199206"/>
            <a:chOff x="197174" y="1955400"/>
            <a:chExt cx="4061353" cy="2199206"/>
          </a:xfrm>
        </p:grpSpPr>
        <p:sp>
          <p:nvSpPr>
            <p:cNvPr id="21" name="Rounded Rectangle 15">
              <a:extLst>
                <a:ext uri="{FF2B5EF4-FFF2-40B4-BE49-F238E27FC236}">
                  <a16:creationId xmlns:a16="http://schemas.microsoft.com/office/drawing/2014/main" id="{1EA78F9F-477E-7970-1EEA-7679217877B1}"/>
                </a:ext>
              </a:extLst>
            </p:cNvPr>
            <p:cNvSpPr/>
            <p:nvPr/>
          </p:nvSpPr>
          <p:spPr>
            <a:xfrm>
              <a:off x="197174" y="1955400"/>
              <a:ext cx="4039160" cy="2199206"/>
            </a:xfrm>
            <a:prstGeom prst="roundRect">
              <a:avLst/>
            </a:prstGeom>
            <a:solidFill>
              <a:srgbClr val="F79646">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222BF8D-B8AF-D30F-AED6-0417EC91E60C}"/>
                </a:ext>
              </a:extLst>
            </p:cNvPr>
            <p:cNvSpPr/>
            <p:nvPr/>
          </p:nvSpPr>
          <p:spPr>
            <a:xfrm>
              <a:off x="330333" y="2207431"/>
              <a:ext cx="3928194" cy="1567737"/>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nl-NL" sz="8800" b="1" dirty="0">
                  <a:solidFill>
                    <a:srgbClr val="FF0000"/>
                  </a:solidFill>
                  <a:latin typeface="Cambria" panose="02040503050406030204" pitchFamily="18" charset="0"/>
                  <a:ea typeface="Cambria" panose="02040503050406030204" pitchFamily="18" charset="0"/>
                </a:rPr>
                <a:t>Đèn sáng</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6" name="Freeform 7">
            <a:hlinkClick r:id="rId4" action="ppaction://hlinksldjump"/>
            <a:extLst>
              <a:ext uri="{FF2B5EF4-FFF2-40B4-BE49-F238E27FC236}">
                <a16:creationId xmlns:a16="http://schemas.microsoft.com/office/drawing/2014/main" id="{5E363C8D-E752-A05F-C5B3-F61B46EFB03F}"/>
              </a:ext>
            </a:extLst>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6625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5D8E142-1662-0180-8E54-EC50209AF23F}"/>
              </a:ext>
            </a:extLst>
          </p:cNvPr>
          <p:cNvGrpSpPr/>
          <p:nvPr/>
        </p:nvGrpSpPr>
        <p:grpSpPr>
          <a:xfrm>
            <a:off x="214217" y="240776"/>
            <a:ext cx="17380592" cy="2037512"/>
            <a:chOff x="214216" y="240775"/>
            <a:chExt cx="17380592" cy="2037511"/>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1939898"/>
              <a:chOff x="2022870" y="151672"/>
              <a:chExt cx="14935200" cy="1939898"/>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487461" y="660150"/>
                <a:ext cx="13984845" cy="923330"/>
              </a:xfrm>
              <a:prstGeom prst="rect">
                <a:avLst/>
              </a:prstGeom>
              <a:noFill/>
            </p:spPr>
            <p:txBody>
              <a:bodyPr wrap="squar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Một</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cục</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 pin </a:t>
                </a: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có</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 2 </a:t>
                </a: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cực</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là</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a:t>
                </a:r>
                <a:endParaRPr kumimoji="0" lang="en-US" sz="5400" b="1" i="0" u="none" strike="noStrike" kern="1200" cap="none" spc="0" normalizeH="0" baseline="0" noProof="0" dirty="0">
                  <a:ln w="0"/>
                  <a:solidFill>
                    <a:prstClr val="black"/>
                  </a:solidFill>
                  <a:effectLst/>
                  <a:uLnTx/>
                  <a:uFillTx/>
                  <a:latin typeface="Calibri"/>
                  <a:ea typeface="+mn-ea"/>
                  <a:cs typeface="+mn-cs"/>
                </a:endParaRPr>
              </a:p>
            </p:txBody>
          </p:sp>
        </p:grpSp>
        <p:sp>
          <p:nvSpPr>
            <p:cNvPr id="9" name="Freeform 2">
              <a:extLst>
                <a:ext uri="{FF2B5EF4-FFF2-40B4-BE49-F238E27FC236}">
                  <a16:creationId xmlns:a16="http://schemas.microsoft.com/office/drawing/2014/main" id="{B758CA05-B420-ED8B-8C98-86DD43D2BEA6}"/>
                </a:ext>
              </a:extLst>
            </p:cNvPr>
            <p:cNvSpPr/>
            <p:nvPr/>
          </p:nvSpPr>
          <p:spPr>
            <a:xfrm>
              <a:off x="214216" y="240775"/>
              <a:ext cx="2409902" cy="2037511"/>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3"/>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45241F7-57E1-67AE-8BD4-E16E930C223C}"/>
                </a:ext>
              </a:extLst>
            </p:cNvPr>
            <p:cNvSpPr/>
            <p:nvPr/>
          </p:nvSpPr>
          <p:spPr>
            <a:xfrm>
              <a:off x="750748" y="874808"/>
              <a:ext cx="1782859" cy="769441"/>
            </a:xfrm>
            <a:prstGeom prst="rect">
              <a:avLst/>
            </a:prstGeom>
            <a:noFill/>
          </p:spPr>
          <p:txBody>
            <a:bodyPr wrap="non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4</a:t>
              </a:r>
            </a:p>
          </p:txBody>
        </p:sp>
      </p:grpSp>
      <p:sp>
        <p:nvSpPr>
          <p:cNvPr id="10" name="Freeform 7">
            <a:hlinkClick r:id="rId4" action="ppaction://hlinksldjump"/>
            <a:extLst>
              <a:ext uri="{FF2B5EF4-FFF2-40B4-BE49-F238E27FC236}">
                <a16:creationId xmlns:a16="http://schemas.microsoft.com/office/drawing/2014/main" id="{E1B7871C-D1C6-134F-1A1C-5CD5C403245A}"/>
              </a:ext>
            </a:extLst>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A9EE905F-E513-AAEE-9FEB-B55A60622EA8}"/>
              </a:ext>
            </a:extLst>
          </p:cNvPr>
          <p:cNvGrpSpPr/>
          <p:nvPr/>
        </p:nvGrpSpPr>
        <p:grpSpPr>
          <a:xfrm>
            <a:off x="4038600" y="3467100"/>
            <a:ext cx="12115799" cy="2199206"/>
            <a:chOff x="176453" y="1955400"/>
            <a:chExt cx="4061353" cy="2199206"/>
          </a:xfrm>
        </p:grpSpPr>
        <p:sp>
          <p:nvSpPr>
            <p:cNvPr id="21" name="Rounded Rectangle 15">
              <a:extLst>
                <a:ext uri="{FF2B5EF4-FFF2-40B4-BE49-F238E27FC236}">
                  <a16:creationId xmlns:a16="http://schemas.microsoft.com/office/drawing/2014/main" id="{00061279-1C63-9521-0282-237EEB17150D}"/>
                </a:ext>
              </a:extLst>
            </p:cNvPr>
            <p:cNvSpPr/>
            <p:nvPr/>
          </p:nvSpPr>
          <p:spPr>
            <a:xfrm>
              <a:off x="197174" y="1955400"/>
              <a:ext cx="4039160" cy="2199206"/>
            </a:xfrm>
            <a:prstGeom prst="roundRect">
              <a:avLst/>
            </a:prstGeom>
            <a:solidFill>
              <a:srgbClr val="F79646">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9B2F4A5-D640-17C0-DA6B-7ED377A03006}"/>
                </a:ext>
              </a:extLst>
            </p:cNvPr>
            <p:cNvSpPr/>
            <p:nvPr/>
          </p:nvSpPr>
          <p:spPr>
            <a:xfrm>
              <a:off x="176453" y="2184000"/>
              <a:ext cx="4061353" cy="1567737"/>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Cực âm và cực dương</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9894693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219720" y="200925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9AE8F670-7ECE-DE57-82BD-23D7D50054B7}"/>
              </a:ext>
            </a:extLst>
          </p:cNvPr>
          <p:cNvPicPr>
            <a:picLocks noChangeAspect="1"/>
          </p:cNvPicPr>
          <p:nvPr/>
        </p:nvPicPr>
        <p:blipFill>
          <a:blip r:embed="rId13"/>
          <a:stretch>
            <a:fillRect/>
          </a:stretch>
        </p:blipFill>
        <p:spPr>
          <a:xfrm>
            <a:off x="5791200" y="-266700"/>
            <a:ext cx="6316003" cy="2353260"/>
          </a:xfrm>
          <a:prstGeom prst="rect">
            <a:avLst/>
          </a:prstGeom>
        </p:spPr>
      </p:pic>
      <p:pic>
        <p:nvPicPr>
          <p:cNvPr id="18" name="Picture 17">
            <a:extLst>
              <a:ext uri="{FF2B5EF4-FFF2-40B4-BE49-F238E27FC236}">
                <a16:creationId xmlns:a16="http://schemas.microsoft.com/office/drawing/2014/main" id="{AD12DCF7-7C4D-37EF-366D-FEFD7CE52EFC}"/>
              </a:ext>
            </a:extLst>
          </p:cNvPr>
          <p:cNvPicPr>
            <a:picLocks noChangeAspect="1"/>
          </p:cNvPicPr>
          <p:nvPr/>
        </p:nvPicPr>
        <p:blipFill>
          <a:blip r:embed="rId14"/>
          <a:stretch>
            <a:fillRect/>
          </a:stretch>
        </p:blipFill>
        <p:spPr>
          <a:xfrm>
            <a:off x="2286000" y="3543300"/>
            <a:ext cx="13509907" cy="3078747"/>
          </a:xfrm>
          <a:prstGeom prst="rect">
            <a:avLst/>
          </a:prstGeom>
        </p:spPr>
      </p:pic>
      <p:pic>
        <p:nvPicPr>
          <p:cNvPr id="24" name="Picture 23">
            <a:extLst>
              <a:ext uri="{FF2B5EF4-FFF2-40B4-BE49-F238E27FC236}">
                <a16:creationId xmlns:a16="http://schemas.microsoft.com/office/drawing/2014/main" id="{9683F1E7-3DC0-A083-CCE6-5DDA5190124A}"/>
              </a:ext>
            </a:extLst>
          </p:cNvPr>
          <p:cNvPicPr>
            <a:picLocks noChangeAspect="1"/>
          </p:cNvPicPr>
          <p:nvPr/>
        </p:nvPicPr>
        <p:blipFill>
          <a:blip r:embed="rId15"/>
          <a:stretch>
            <a:fillRect/>
          </a:stretch>
        </p:blipFill>
        <p:spPr>
          <a:xfrm>
            <a:off x="6477000" y="2400300"/>
            <a:ext cx="6011177"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endParaRPr lang="en-US"/>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22" name="Picture 21" descr="A red and green text on a black background&#10;&#10;Description automatically generated">
            <a:extLst>
              <a:ext uri="{FF2B5EF4-FFF2-40B4-BE49-F238E27FC236}">
                <a16:creationId xmlns:a16="http://schemas.microsoft.com/office/drawing/2014/main" id="{25BF5257-2F04-B1F7-D2C3-A6A68FBAF4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0200" y="33909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545</Words>
  <Application>Microsoft Office PowerPoint</Application>
  <PresentationFormat>Custom</PresentationFormat>
  <Paragraphs>61</Paragraphs>
  <Slides>25</Slides>
  <Notes>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25</vt:i4>
      </vt:variant>
    </vt:vector>
  </HeadingPairs>
  <TitlesOfParts>
    <vt:vector size="35" baseType="lpstr">
      <vt:lpstr>#9Slide05 MetroScript</vt:lpstr>
      <vt:lpstr>#9Slide07 IcielPony</vt:lpstr>
      <vt:lpstr>Arial</vt:lpstr>
      <vt:lpstr>Calibri</vt:lpstr>
      <vt:lpstr>Cambria</vt:lpstr>
      <vt:lpstr>iCiel Gotham Medium</vt:lpstr>
      <vt:lpstr>Office Theme</vt:lpstr>
      <vt:lpstr>1_Office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LE OANH</cp:lastModifiedBy>
  <cp:revision>34</cp:revision>
  <dcterms:created xsi:type="dcterms:W3CDTF">2006-08-16T00:00:00Z</dcterms:created>
  <dcterms:modified xsi:type="dcterms:W3CDTF">2025-11-16T06:20:50Z</dcterms:modified>
  <dc:identifier>DAGGBMTwqNQ</dc:identifier>
</cp:coreProperties>
</file>