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8" r:id="rId3"/>
    <p:sldId id="270" r:id="rId4"/>
    <p:sldId id="269" r:id="rId5"/>
    <p:sldId id="259" r:id="rId6"/>
    <p:sldId id="260" r:id="rId7"/>
    <p:sldId id="273" r:id="rId8"/>
    <p:sldId id="261" r:id="rId9"/>
    <p:sldId id="262" r:id="rId10"/>
    <p:sldId id="263" r:id="rId11"/>
    <p:sldId id="265" r:id="rId12"/>
    <p:sldId id="271" r:id="rId13"/>
    <p:sldId id="272"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9" d="100"/>
          <a:sy n="89" d="100"/>
        </p:scale>
        <p:origin x="43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9C6A6-ECCA-49E6-A873-45D69320613F}"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56325-C023-49EE-B780-EC846C8DE4DE}" type="slidenum">
              <a:rPr lang="en-US" smtClean="0"/>
              <a:t>‹#›</a:t>
            </a:fld>
            <a:endParaRPr lang="en-US"/>
          </a:p>
        </p:txBody>
      </p:sp>
    </p:spTree>
    <p:extLst>
      <p:ext uri="{BB962C8B-B14F-4D97-AF65-F5344CB8AC3E}">
        <p14:creationId xmlns:p14="http://schemas.microsoft.com/office/powerpoint/2010/main" val="266846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4D4277-6A45-4BA5-A4B7-D3856B37C24C}"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07558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4D4277-6A45-4BA5-A4B7-D3856B37C24C}"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27428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4D4277-6A45-4BA5-A4B7-D3856B37C24C}"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91226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4D4277-6A45-4BA5-A4B7-D3856B37C24C}"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45812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4D4277-6A45-4BA5-A4B7-D3856B37C24C}"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00184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72873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65844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94794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64557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353085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47314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964896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35881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45187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408789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0CB120-10CE-4297-939B-070F053C5646}" type="datetimeFigureOut">
              <a:rPr lang="zh-CN" altLang="en-US">
                <a:solidFill>
                  <a:srgbClr val="000000"/>
                </a:solidFill>
              </a:rPr>
              <a:pPr/>
              <a:t>2025/11/4</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CFB0B3A-4334-42D8-A089-6B7F4BDDE3C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197951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duotone>
              <a:schemeClr val="accent5">
                <a:shade val="45000"/>
                <a:satMod val="135000"/>
              </a:schemeClr>
              <a:prstClr val="white"/>
            </a:duotone>
            <a:extLst>
              <a:ext uri="{BEBA8EAE-BF5A-486C-A8C5-ECC9F3942E4B}">
                <a14:imgProps xmlns:a14="http://schemas.microsoft.com/office/drawing/2010/main">
                  <a14:imgLayer r:embed="rId1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111919" y="0"/>
            <a:ext cx="12415837"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454120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emf"/><Relationship Id="rId10" Type="http://schemas.microsoft.com/office/2007/relationships/hdphoto" Target="../media/hdphoto3.wdp"/><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3.wdp"/><Relationship Id="rId3" Type="http://schemas.openxmlformats.org/officeDocument/2006/relationships/image" Target="../media/image15.png"/><Relationship Id="rId7" Type="http://schemas.microsoft.com/office/2007/relationships/hdphoto" Target="../media/hdphoto10.wdp"/><Relationship Id="rId12"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12.wdp"/><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png"/><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image" Target="../media/image2.emf"/><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9.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0.png"/><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emf"/><Relationship Id="rId10"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9.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0.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1.wdp"/><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png"/><Relationship Id="rId7" Type="http://schemas.microsoft.com/office/2007/relationships/hdphoto" Target="../media/hdphoto10.wdp"/><Relationship Id="rId12"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jpeg"/><Relationship Id="rId5" Type="http://schemas.openxmlformats.org/officeDocument/2006/relationships/image" Target="../media/image17.png"/><Relationship Id="rId10" Type="http://schemas.openxmlformats.org/officeDocument/2006/relationships/image" Target="../media/image24.jpeg"/><Relationship Id="rId4" Type="http://schemas.openxmlformats.org/officeDocument/2006/relationships/image" Target="../media/image16.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对角圆角 13">
            <a:extLst>
              <a:ext uri="{FF2B5EF4-FFF2-40B4-BE49-F238E27FC236}">
                <a16:creationId xmlns="" xmlns:a16="http://schemas.microsoft.com/office/drawing/2014/main" id="{176D5DFE-0529-43CA-BF04-8CEA96FF6F9A}"/>
              </a:ext>
            </a:extLst>
          </p:cNvPr>
          <p:cNvSpPr/>
          <p:nvPr/>
        </p:nvSpPr>
        <p:spPr>
          <a:xfrm>
            <a:off x="412124" y="2374298"/>
            <a:ext cx="11460193" cy="2298064"/>
          </a:xfrm>
          <a:prstGeom prst="round2DiagRect">
            <a:avLst/>
          </a:prstGeom>
          <a:solidFill>
            <a:srgbClr val="BBE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Helvetica"/>
              <a:sym typeface="+mn-lt"/>
            </a:endParaRPr>
          </a:p>
        </p:txBody>
      </p:sp>
      <p:pic>
        <p:nvPicPr>
          <p:cNvPr id="970" name="图片 969"/>
          <p:cNvPicPr>
            <a:picLocks noChangeAspect="1"/>
          </p:cNvPicPr>
          <p:nvPr/>
        </p:nvPicPr>
        <p:blipFill>
          <a:blip r:embed="rId5"/>
          <a:stretch>
            <a:fillRect/>
          </a:stretch>
        </p:blipFill>
        <p:spPr>
          <a:xfrm>
            <a:off x="10464429" y="1921484"/>
            <a:ext cx="1727571" cy="993766"/>
          </a:xfrm>
          <a:prstGeom prst="rect">
            <a:avLst/>
          </a:prstGeom>
        </p:spPr>
      </p:pic>
      <p:pic>
        <p:nvPicPr>
          <p:cNvPr id="17" name="图片 16"/>
          <p:cNvPicPr>
            <a:picLocks noChangeAspect="1"/>
          </p:cNvPicPr>
          <p:nvPr/>
        </p:nvPicPr>
        <p:blipFill>
          <a:blip r:embed="rId5"/>
          <a:stretch>
            <a:fillRect/>
          </a:stretch>
        </p:blipFill>
        <p:spPr>
          <a:xfrm>
            <a:off x="0" y="4456323"/>
            <a:ext cx="1380230" cy="993766"/>
          </a:xfrm>
          <a:prstGeom prst="rect">
            <a:avLst/>
          </a:prstGeom>
        </p:spPr>
      </p:pic>
      <p:sp>
        <p:nvSpPr>
          <p:cNvPr id="18" name="TextBox 5"/>
          <p:cNvSpPr txBox="1"/>
          <p:nvPr/>
        </p:nvSpPr>
        <p:spPr>
          <a:xfrm>
            <a:off x="136497" y="2609854"/>
            <a:ext cx="12113302" cy="1938992"/>
          </a:xfrm>
          <a:prstGeom prst="rect">
            <a:avLst/>
          </a:prstGeom>
          <a:noFill/>
        </p:spPr>
        <p:txBody>
          <a:bodyPr wrap="square" rtlCol="0">
            <a:spAutoFit/>
          </a:bodyPr>
          <a:lstStyle/>
          <a:p>
            <a:pPr algn="ctr"/>
            <a:r>
              <a:rPr lang="en-US" altLang="zh-CN" sz="6000" b="1" spc="300" dirty="0">
                <a:solidFill>
                  <a:srgbClr val="000000"/>
                </a:solidFill>
                <a:latin typeface="Cambria" panose="02040503050406030204" pitchFamily="18" charset="0"/>
                <a:ea typeface="Cambria" panose="02040503050406030204" pitchFamily="18" charset="0"/>
                <a:cs typeface="Helvetica"/>
                <a:sym typeface="+mn-lt"/>
              </a:rPr>
              <a:t>BÀI 4:</a:t>
            </a:r>
          </a:p>
          <a:p>
            <a:pPr algn="ctr"/>
            <a:r>
              <a:rPr lang="en-US" altLang="zh-CN" sz="6000" b="1" spc="300" dirty="0">
                <a:solidFill>
                  <a:srgbClr val="000000"/>
                </a:solidFill>
                <a:latin typeface="Cambria" panose="02040503050406030204" pitchFamily="18" charset="0"/>
                <a:ea typeface="Cambria" panose="02040503050406030204" pitchFamily="18" charset="0"/>
                <a:cs typeface="Helvetica"/>
                <a:sym typeface="+mn-lt"/>
              </a:rPr>
              <a:t>NHẬN LỖI VÀ SỬA </a:t>
            </a:r>
            <a:r>
              <a:rPr lang="en-US" altLang="zh-CN" sz="6000" b="1" spc="300" dirty="0" smtClean="0">
                <a:solidFill>
                  <a:srgbClr val="000000"/>
                </a:solidFill>
                <a:latin typeface="Cambria" panose="02040503050406030204" pitchFamily="18" charset="0"/>
                <a:ea typeface="Cambria" panose="02040503050406030204" pitchFamily="18" charset="0"/>
                <a:cs typeface="Helvetica"/>
                <a:sym typeface="+mn-lt"/>
              </a:rPr>
              <a:t>LỖI</a:t>
            </a:r>
            <a:endParaRPr lang="en-US" altLang="zh-CN" sz="6000" b="1" spc="300" dirty="0">
              <a:solidFill>
                <a:srgbClr val="000000"/>
              </a:solidFill>
              <a:latin typeface="Cambria" panose="02040503050406030204" pitchFamily="18" charset="0"/>
              <a:ea typeface="Cambria" panose="02040503050406030204" pitchFamily="18" charset="0"/>
              <a:cs typeface="Helvetica"/>
              <a:sym typeface="+mn-lt"/>
            </a:endParaRPr>
          </a:p>
        </p:txBody>
      </p:sp>
      <p:pic>
        <p:nvPicPr>
          <p:cNvPr id="22" name="励志歌曲 - 儿童舞蹈歌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8397" y="-1051463"/>
            <a:ext cx="812800" cy="812800"/>
          </a:xfrm>
          <a:prstGeom prst="rect">
            <a:avLst/>
          </a:prstGeom>
        </p:spPr>
      </p:pic>
      <p:pic>
        <p:nvPicPr>
          <p:cNvPr id="6" name="图片 5"/>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290961" y="-16977"/>
            <a:ext cx="2052744" cy="2254977"/>
          </a:xfrm>
          <a:prstGeom prst="rect">
            <a:avLst/>
          </a:prstGeom>
          <a:effectLst>
            <a:outerShdw blurRad="50800" dist="38100" dir="10800000" algn="r" rotWithShape="0">
              <a:prstClr val="black">
                <a:alpha val="40000"/>
              </a:prstClr>
            </a:outerShdw>
          </a:effectLst>
        </p:spPr>
      </p:pic>
      <p:pic>
        <p:nvPicPr>
          <p:cNvPr id="9" name="图片 8"/>
          <p:cNvPicPr>
            <a:picLocks noChangeAspect="1"/>
          </p:cNvPicPr>
          <p:nvPr/>
        </p:nvPicPr>
        <p:blipFill>
          <a:blip r:embed="rId9" cstate="print">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tretch>
            <a:fillRect/>
          </a:stretch>
        </p:blipFill>
        <p:spPr>
          <a:xfrm rot="21080361">
            <a:off x="5062568" y="5149686"/>
            <a:ext cx="2261161" cy="1600474"/>
          </a:xfrm>
          <a:prstGeom prst="rect">
            <a:avLst/>
          </a:prstGeom>
        </p:spPr>
      </p:pic>
      <p:pic>
        <p:nvPicPr>
          <p:cNvPr id="7" name="图片 6"/>
          <p:cNvPicPr>
            <a:picLocks noChangeAspect="1"/>
          </p:cNvPicPr>
          <p:nvPr/>
        </p:nvPicPr>
        <p:blipFill>
          <a:blip r:embed="rId11" cstate="print">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tretch>
            <a:fillRect/>
          </a:stretch>
        </p:blipFill>
        <p:spPr>
          <a:xfrm>
            <a:off x="3583668" y="857105"/>
            <a:ext cx="5218960" cy="170619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924882987"/>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0"/>
                                        </p:tgtEl>
                                        <p:attrNameLst>
                                          <p:attrName>style.visibility</p:attrName>
                                        </p:attrNameLst>
                                      </p:cBhvr>
                                      <p:to>
                                        <p:strVal val="visible"/>
                                      </p:to>
                                    </p:set>
                                    <p:animEffect transition="in" filter="fade">
                                      <p:cBhvr>
                                        <p:cTn id="12" dur="1000"/>
                                        <p:tgtEl>
                                          <p:spTgt spid="970"/>
                                        </p:tgtEl>
                                      </p:cBhvr>
                                    </p:animEffect>
                                    <p:anim calcmode="lin" valueType="num">
                                      <p:cBhvr>
                                        <p:cTn id="13" dur="1000" fill="hold"/>
                                        <p:tgtEl>
                                          <p:spTgt spid="970"/>
                                        </p:tgtEl>
                                        <p:attrNameLst>
                                          <p:attrName>ppt_x</p:attrName>
                                        </p:attrNameLst>
                                      </p:cBhvr>
                                      <p:tavLst>
                                        <p:tav tm="0">
                                          <p:val>
                                            <p:strVal val="#ppt_x"/>
                                          </p:val>
                                        </p:tav>
                                        <p:tav tm="100000">
                                          <p:val>
                                            <p:strVal val="#ppt_x"/>
                                          </p:val>
                                        </p:tav>
                                      </p:tavLst>
                                    </p:anim>
                                    <p:anim calcmode="lin" valueType="num">
                                      <p:cBhvr>
                                        <p:cTn id="14" dur="1000" fill="hold"/>
                                        <p:tgtEl>
                                          <p:spTgt spid="9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41" presetClass="entr" presetSubtype="0" fill="hold" nodeType="withEffect">
                                  <p:stCondLst>
                                    <p:cond delay="0"/>
                                  </p:stCondLst>
                                  <p:iterate type="lt">
                                    <p:tmPct val="10000"/>
                                  </p:iterate>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p:cTn id="30"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xEl>
                                              <p:pRg st="0" end="0"/>
                                            </p:txEl>
                                          </p:spTgt>
                                        </p:tgtEl>
                                      </p:cBhvr>
                                    </p:animEffect>
                                  </p:childTnLst>
                                </p:cTn>
                              </p:par>
                              <p:par>
                                <p:cTn id="35" presetID="41" presetClass="entr" presetSubtype="0" fill="hold" nodeType="withEffect">
                                  <p:stCondLst>
                                    <p:cond delay="0"/>
                                  </p:stCondLst>
                                  <p:iterate type="lt">
                                    <p:tmPct val="10000"/>
                                  </p:iterate>
                                  <p:childTnLst>
                                    <p:set>
                                      <p:cBhvr>
                                        <p:cTn id="36" dur="1" fill="hold">
                                          <p:stCondLst>
                                            <p:cond delay="0"/>
                                          </p:stCondLst>
                                        </p:cTn>
                                        <p:tgtEl>
                                          <p:spTgt spid="18">
                                            <p:txEl>
                                              <p:pRg st="1" end="1"/>
                                            </p:txEl>
                                          </p:spTgt>
                                        </p:tgtEl>
                                        <p:attrNameLst>
                                          <p:attrName>style.visibility</p:attrName>
                                        </p:attrNameLst>
                                      </p:cBhvr>
                                      <p:to>
                                        <p:strVal val="visible"/>
                                      </p:to>
                                    </p:set>
                                    <p:anim calcmode="lin" valueType="num">
                                      <p:cBhvr>
                                        <p:cTn id="37"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39"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8">
                                            <p:txEl>
                                              <p:pRg st="1" end="1"/>
                                            </p:txEl>
                                          </p:spTgt>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22"/>
                </p:tgtEl>
              </p:cMediaNode>
            </p:audio>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2905" y="1372228"/>
            <a:ext cx="7073900" cy="469837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ounded Rectangle 14"/>
          <p:cNvSpPr/>
          <p:nvPr/>
        </p:nvSpPr>
        <p:spPr>
          <a:xfrm>
            <a:off x="1073073" y="284037"/>
            <a:ext cx="9448966" cy="978093"/>
          </a:xfrm>
          <a:prstGeom prst="roundRect">
            <a:avLst/>
          </a:prstGeom>
          <a:solidFill>
            <a:srgbClr val="FFC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Cambria" panose="02040503050406030204" pitchFamily="18" charset="0"/>
                <a:ea typeface="Cambria" panose="02040503050406030204" pitchFamily="18" charset="0"/>
              </a:rPr>
              <a:t>2. Nói hoặc viết lời xin lỗi </a:t>
            </a:r>
          </a:p>
          <a:p>
            <a:pPr algn="ctr"/>
            <a:r>
              <a:rPr lang="en-US" sz="3200" b="1">
                <a:solidFill>
                  <a:srgbClr val="C00000"/>
                </a:solidFill>
                <a:latin typeface="Cambria" panose="02040503050406030204" pitchFamily="18" charset="0"/>
                <a:ea typeface="Cambria" panose="02040503050406030204" pitchFamily="18" charset="0"/>
              </a:rPr>
              <a:t>gửi đến người mà em mắc lỗi</a:t>
            </a:r>
          </a:p>
        </p:txBody>
      </p:sp>
      <p:grpSp>
        <p:nvGrpSpPr>
          <p:cNvPr id="9" name="组合 25"/>
          <p:cNvGrpSpPr/>
          <p:nvPr/>
        </p:nvGrpSpPr>
        <p:grpSpPr>
          <a:xfrm>
            <a:off x="-15272" y="6035059"/>
            <a:ext cx="12207272" cy="928013"/>
            <a:chOff x="-15272" y="5986422"/>
            <a:chExt cx="12207272" cy="928013"/>
          </a:xfrm>
          <a:effectLst>
            <a:outerShdw blurRad="50800" dist="38100" dir="10800000" algn="r" rotWithShape="0">
              <a:prstClr val="black">
                <a:alpha val="40000"/>
              </a:prstClr>
            </a:outerShdw>
          </a:effectLst>
        </p:grpSpPr>
        <p:pic>
          <p:nvPicPr>
            <p:cNvPr id="10"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11"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12"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pic>
        <p:nvPicPr>
          <p:cNvPr id="13"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66" y="77274"/>
            <a:ext cx="589644" cy="1005074"/>
          </a:xfrm>
          <a:prstGeom prst="rect">
            <a:avLst/>
          </a:prstGeom>
          <a:effectLst>
            <a:outerShdw blurRad="50800" dist="38100" dir="10800000" algn="r" rotWithShape="0">
              <a:prstClr val="black">
                <a:alpha val="40000"/>
              </a:prstClr>
            </a:outerShdw>
          </a:effectLst>
        </p:spPr>
      </p:pic>
      <p:pic>
        <p:nvPicPr>
          <p:cNvPr id="14" name="图片 5"/>
          <p:cNvPicPr>
            <a:picLocks noChangeAspect="1"/>
          </p:cNvPicPr>
          <p:nvPr/>
        </p:nvPicPr>
        <p:blipFill>
          <a:blip r:embed="rId6" cstate="print">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10716889" y="-270626"/>
            <a:ext cx="1475111" cy="1620436"/>
          </a:xfrm>
          <a:prstGeom prst="rect">
            <a:avLst/>
          </a:prstGeom>
          <a:effectLst>
            <a:outerShdw blurRad="50800" dist="38100" dir="10800000" algn="r" rotWithShape="0">
              <a:prstClr val="black">
                <a:alpha val="40000"/>
              </a:prstClr>
            </a:outerShdw>
          </a:effectLst>
        </p:spPr>
      </p:pic>
      <p:pic>
        <p:nvPicPr>
          <p:cNvPr id="17" name="Picture 16"/>
          <p:cNvPicPr>
            <a:picLocks noChangeAspect="1"/>
          </p:cNvPicPr>
          <p:nvPr/>
        </p:nvPicPr>
        <p:blipFill rotWithShape="1">
          <a:blip r:embed="rId8"/>
          <a:srcRect l="5235" t="488" r="-332" b="-488"/>
          <a:stretch/>
        </p:blipFill>
        <p:spPr>
          <a:xfrm>
            <a:off x="516282" y="2004666"/>
            <a:ext cx="3711589" cy="3711589"/>
          </a:xfrm>
          <a:prstGeom prst="ellipse">
            <a:avLst/>
          </a:prstGeom>
          <a:ln>
            <a:solidFill>
              <a:srgbClr val="FF6600"/>
            </a:solidFill>
          </a:ln>
        </p:spPr>
      </p:pic>
      <p:pic>
        <p:nvPicPr>
          <p:cNvPr id="12296" name="Picture 8" descr="Thiệp xin lỗi, thiệp cảm ơn ý nghĩa tại imFRIDAY Boutiqu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927" b="17179"/>
          <a:stretch/>
        </p:blipFill>
        <p:spPr bwMode="auto">
          <a:xfrm>
            <a:off x="7401667" y="1482326"/>
            <a:ext cx="1936376" cy="1944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8" name="Picture 10" descr="Giấy note trong tiếng Anh là gì? | Giày, Bút bi, Màu sắc"/>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465" r="100000"/>
                    </a14:imgEffect>
                  </a14:imgLayer>
                </a14:imgProps>
              </a:ext>
              <a:ext uri="{28A0092B-C50C-407E-A947-70E740481C1C}">
                <a14:useLocalDpi xmlns:a14="http://schemas.microsoft.com/office/drawing/2010/main" val="0"/>
              </a:ext>
            </a:extLst>
          </a:blip>
          <a:srcRect/>
          <a:stretch>
            <a:fillRect/>
          </a:stretch>
        </p:blipFill>
        <p:spPr bwMode="auto">
          <a:xfrm rot="20466626">
            <a:off x="5396529" y="3294497"/>
            <a:ext cx="2478515" cy="2478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00" name="Picture 12" descr="Sticky Note PNG Images | Vector and PSD Files | Free Download on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917" r="100000"/>
                    </a14:imgEffect>
                  </a14:imgLayer>
                </a14:imgProps>
              </a:ext>
              <a:ext uri="{28A0092B-C50C-407E-A947-70E740481C1C}">
                <a14:useLocalDpi xmlns:a14="http://schemas.microsoft.com/office/drawing/2010/main" val="0"/>
              </a:ext>
            </a:extLst>
          </a:blip>
          <a:srcRect/>
          <a:stretch>
            <a:fillRect/>
          </a:stretch>
        </p:blipFill>
        <p:spPr bwMode="auto">
          <a:xfrm rot="1260671">
            <a:off x="8839259" y="3078266"/>
            <a:ext cx="27432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985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073073" y="284037"/>
            <a:ext cx="9448966" cy="978093"/>
          </a:xfrm>
          <a:prstGeom prst="roundRect">
            <a:avLst/>
          </a:prstGeom>
          <a:solidFill>
            <a:srgbClr val="FFC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Cambria" panose="02040503050406030204" pitchFamily="18" charset="0"/>
                <a:ea typeface="Cambria" panose="02040503050406030204" pitchFamily="18" charset="0"/>
              </a:rPr>
              <a:t>2. Nói hoặc viết lời xin lỗi </a:t>
            </a:r>
          </a:p>
          <a:p>
            <a:pPr algn="ctr"/>
            <a:r>
              <a:rPr lang="en-US" sz="3200" b="1">
                <a:solidFill>
                  <a:srgbClr val="C00000"/>
                </a:solidFill>
                <a:latin typeface="Cambria" panose="02040503050406030204" pitchFamily="18" charset="0"/>
                <a:ea typeface="Cambria" panose="02040503050406030204" pitchFamily="18" charset="0"/>
              </a:rPr>
              <a:t>gửi đến người mà em mắc lỗi</a:t>
            </a:r>
          </a:p>
        </p:txBody>
      </p:sp>
      <p:grpSp>
        <p:nvGrpSpPr>
          <p:cNvPr id="9" name="组合 25"/>
          <p:cNvGrpSpPr/>
          <p:nvPr/>
        </p:nvGrpSpPr>
        <p:grpSpPr>
          <a:xfrm>
            <a:off x="-15272" y="6035059"/>
            <a:ext cx="12207272" cy="928013"/>
            <a:chOff x="-15272" y="5986422"/>
            <a:chExt cx="12207272" cy="928013"/>
          </a:xfrm>
          <a:effectLst>
            <a:outerShdw blurRad="50800" dist="38100" dir="10800000" algn="r" rotWithShape="0">
              <a:prstClr val="black">
                <a:alpha val="40000"/>
              </a:prstClr>
            </a:outerShdw>
          </a:effectLst>
        </p:grpSpPr>
        <p:pic>
          <p:nvPicPr>
            <p:cNvPr id="10"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11"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12"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pic>
        <p:nvPicPr>
          <p:cNvPr id="13"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66" y="77274"/>
            <a:ext cx="589644" cy="1005074"/>
          </a:xfrm>
          <a:prstGeom prst="rect">
            <a:avLst/>
          </a:prstGeom>
          <a:effectLst>
            <a:outerShdw blurRad="50800" dist="38100" dir="10800000" algn="r" rotWithShape="0">
              <a:prstClr val="black">
                <a:alpha val="40000"/>
              </a:prstClr>
            </a:outerShdw>
          </a:effectLst>
        </p:spPr>
      </p:pic>
      <p:pic>
        <p:nvPicPr>
          <p:cNvPr id="14" name="图片 5"/>
          <p:cNvPicPr>
            <a:picLocks noChangeAspect="1"/>
          </p:cNvPicPr>
          <p:nvPr/>
        </p:nvPicPr>
        <p:blipFill>
          <a:blip r:embed="rId6" cstate="print">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10716889" y="-270626"/>
            <a:ext cx="1475111" cy="1620436"/>
          </a:xfrm>
          <a:prstGeom prst="rect">
            <a:avLst/>
          </a:prstGeom>
          <a:effectLst>
            <a:outerShdw blurRad="50800" dist="38100" dir="10800000" algn="r" rotWithShape="0">
              <a:prstClr val="black">
                <a:alpha val="40000"/>
              </a:prstClr>
            </a:outerShdw>
          </a:effectLst>
        </p:spPr>
      </p:pic>
      <p:pic>
        <p:nvPicPr>
          <p:cNvPr id="12290" name="Picture 2" descr="Sorry Card/ Sorry Card for Friend/Pop Up Sorry Card/Handmade Pop Up Sorry  Card Making - YouTube"/>
          <p:cNvPicPr>
            <a:picLocks noChangeAspect="1" noChangeArrowheads="1"/>
          </p:cNvPicPr>
          <p:nvPr/>
        </p:nvPicPr>
        <p:blipFill rotWithShape="1">
          <a:blip r:embed="rId8">
            <a:extLst>
              <a:ext uri="{28A0092B-C50C-407E-A947-70E740481C1C}">
                <a14:useLocalDpi xmlns:a14="http://schemas.microsoft.com/office/drawing/2010/main" val="0"/>
              </a:ext>
            </a:extLst>
          </a:blip>
          <a:srcRect l="1151" t="16110" r="54405" b="42038"/>
          <a:stretch/>
        </p:blipFill>
        <p:spPr bwMode="auto">
          <a:xfrm rot="20847579">
            <a:off x="1520992" y="2298238"/>
            <a:ext cx="4187416" cy="29573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rot="599227">
            <a:off x="7225881" y="1991038"/>
            <a:ext cx="3615436" cy="3402793"/>
            <a:chOff x="9588500" y="1536700"/>
            <a:chExt cx="2717800" cy="2714621"/>
          </a:xfrm>
        </p:grpSpPr>
        <p:sp>
          <p:nvSpPr>
            <p:cNvPr id="2" name="Rounded Rectangle 1"/>
            <p:cNvSpPr/>
            <p:nvPr/>
          </p:nvSpPr>
          <p:spPr>
            <a:xfrm>
              <a:off x="9601200" y="1536700"/>
              <a:ext cx="2705100" cy="271144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294" name="Picture 6" descr="Handmade SORRY CARD Idea for boyfriend | Complete tutorial - YouTube"/>
            <p:cNvPicPr>
              <a:picLocks noChangeAspect="1" noChangeArrowheads="1"/>
            </p:cNvPicPr>
            <p:nvPr/>
          </p:nvPicPr>
          <p:blipFill rotWithShape="1">
            <a:blip r:embed="rId9">
              <a:extLst>
                <a:ext uri="{28A0092B-C50C-407E-A947-70E740481C1C}">
                  <a14:useLocalDpi xmlns:a14="http://schemas.microsoft.com/office/drawing/2010/main" val="0"/>
                </a:ext>
              </a:extLst>
            </a:blip>
            <a:srcRect l="33515" t="11217" r="7041" b="11375"/>
            <a:stretch/>
          </p:blipFill>
          <p:spPr bwMode="auto">
            <a:xfrm>
              <a:off x="9588500" y="1597021"/>
              <a:ext cx="2717800" cy="2654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43555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3073" y="284037"/>
            <a:ext cx="9448966" cy="3900505"/>
          </a:xfrm>
          <a:prstGeom prst="roundRect">
            <a:avLst/>
          </a:prstGeom>
          <a:solidFill>
            <a:srgbClr val="FFC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C00000"/>
                </a:solidFill>
                <a:latin typeface="Cambria" panose="02040503050406030204" pitchFamily="18" charset="0"/>
                <a:ea typeface="Cambria" panose="02040503050406030204" pitchFamily="18" charset="0"/>
              </a:rPr>
              <a:t>Mẹ yêu quý của con</a:t>
            </a:r>
          </a:p>
          <a:p>
            <a:pPr algn="ctr"/>
            <a:r>
              <a:rPr lang="vi-VN" sz="3200" b="1" dirty="0" smtClean="0">
                <a:solidFill>
                  <a:srgbClr val="C00000"/>
                </a:solidFill>
                <a:latin typeface="Cambria" panose="02040503050406030204" pitchFamily="18" charset="0"/>
                <a:ea typeface="Cambria" panose="02040503050406030204" pitchFamily="18" charset="0"/>
              </a:rPr>
              <a:t>Con xin lỗi mẹ vì hôm qua con mải chơi con chưa làm bài tập nên con bị điểm kém. Con hứa từ nay trở đi con sẽ chăm chỉ học hành để bố mẹ và thầy cô vui lòng.</a:t>
            </a:r>
            <a:endParaRPr lang="en-US" sz="3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0796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3073" y="1128693"/>
            <a:ext cx="9448966" cy="3567293"/>
          </a:xfrm>
          <a:prstGeom prst="roundRect">
            <a:avLst/>
          </a:prstGeom>
          <a:solidFill>
            <a:srgbClr val="FFC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C00000"/>
                </a:solidFill>
                <a:latin typeface="Cambria" panose="02040503050406030204" pitchFamily="18" charset="0"/>
                <a:ea typeface="Cambria" panose="02040503050406030204" pitchFamily="18" charset="0"/>
              </a:rPr>
              <a:t>     Hà ơi, bạn ngã có đau không? Tớ vô ý nên </a:t>
            </a:r>
          </a:p>
          <a:p>
            <a:pPr algn="ctr"/>
            <a:r>
              <a:rPr lang="vi-VN" sz="3200" b="1" dirty="0" smtClean="0">
                <a:solidFill>
                  <a:srgbClr val="C00000"/>
                </a:solidFill>
                <a:latin typeface="Cambria" panose="02040503050406030204" pitchFamily="18" charset="0"/>
                <a:ea typeface="Cambria" panose="02040503050406030204" pitchFamily="18" charset="0"/>
              </a:rPr>
              <a:t>làm bạn bị ngã. Bạn tha lỗi </a:t>
            </a:r>
            <a:r>
              <a:rPr lang="vi-VN" sz="3200" b="1" smtClean="0">
                <a:solidFill>
                  <a:srgbClr val="C00000"/>
                </a:solidFill>
                <a:latin typeface="Cambria" panose="02040503050406030204" pitchFamily="18" charset="0"/>
                <a:ea typeface="Cambria" panose="02040503050406030204" pitchFamily="18" charset="0"/>
              </a:rPr>
              <a:t>cho tớ </a:t>
            </a:r>
            <a:r>
              <a:rPr lang="vi-VN" sz="3200" b="1" dirty="0" smtClean="0">
                <a:solidFill>
                  <a:srgbClr val="C00000"/>
                </a:solidFill>
                <a:latin typeface="Cambria" panose="02040503050406030204" pitchFamily="18" charset="0"/>
                <a:ea typeface="Cambria" panose="02040503050406030204" pitchFamily="18" charset="0"/>
              </a:rPr>
              <a:t>nhé. </a:t>
            </a:r>
            <a:endParaRPr lang="en-US" sz="3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796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5"/>
          <p:cNvGrpSpPr/>
          <p:nvPr/>
        </p:nvGrpSpPr>
        <p:grpSpPr>
          <a:xfrm>
            <a:off x="-15272" y="6161233"/>
            <a:ext cx="12207272" cy="928013"/>
            <a:chOff x="-15272" y="5986422"/>
            <a:chExt cx="12207272" cy="928013"/>
          </a:xfrm>
          <a:effectLst>
            <a:outerShdw blurRad="50800" dist="38100" dir="10800000" algn="r" rotWithShape="0">
              <a:prstClr val="black">
                <a:alpha val="40000"/>
              </a:prstClr>
            </a:outerShdw>
          </a:effectLst>
        </p:grpSpPr>
        <p:pic>
          <p:nvPicPr>
            <p:cNvPr id="5"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7"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sp>
        <p:nvSpPr>
          <p:cNvPr id="8" name="Horizontal Scroll 7"/>
          <p:cNvSpPr/>
          <p:nvPr/>
        </p:nvSpPr>
        <p:spPr>
          <a:xfrm>
            <a:off x="3361386" y="901520"/>
            <a:ext cx="6014434" cy="4847571"/>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00" y="227395"/>
            <a:ext cx="589644" cy="1005074"/>
          </a:xfrm>
          <a:prstGeom prst="rect">
            <a:avLst/>
          </a:prstGeom>
          <a:effectLst>
            <a:outerShdw blurRad="50800" dist="38100" dir="10800000" algn="r" rotWithShape="0">
              <a:prstClr val="black">
                <a:alpha val="40000"/>
              </a:prstClr>
            </a:outerShdw>
          </a:effectLst>
        </p:spPr>
      </p:pic>
      <p:sp>
        <p:nvSpPr>
          <p:cNvPr id="11" name="TextBox 10"/>
          <p:cNvSpPr txBox="1"/>
          <p:nvPr/>
        </p:nvSpPr>
        <p:spPr>
          <a:xfrm>
            <a:off x="4421510" y="1791811"/>
            <a:ext cx="4954310" cy="3637919"/>
          </a:xfrm>
          <a:prstGeom prst="rect">
            <a:avLst/>
          </a:prstGeom>
          <a:noFill/>
        </p:spPr>
        <p:txBody>
          <a:bodyPr wrap="square" rtlCol="0">
            <a:spAutoFit/>
          </a:bodyPr>
          <a:lstStyle/>
          <a:p>
            <a:pPr algn="ctr">
              <a:lnSpc>
                <a:spcPct val="120000"/>
              </a:lnSpc>
            </a:pPr>
            <a:r>
              <a:rPr lang="vi-VN" sz="3200" b="1" u="sng">
                <a:solidFill>
                  <a:srgbClr val="C00000"/>
                </a:solidFill>
                <a:latin typeface="Cambria" panose="02040503050406030204" pitchFamily="18" charset="0"/>
                <a:ea typeface="Cambria" panose="02040503050406030204" pitchFamily="18" charset="0"/>
              </a:rPr>
              <a:t>LỜI KHUYÊN</a:t>
            </a:r>
          </a:p>
          <a:p>
            <a:pPr>
              <a:lnSpc>
                <a:spcPct val="120000"/>
              </a:lnSpc>
            </a:pPr>
            <a:r>
              <a:rPr lang="vi-VN" sz="3200" b="1">
                <a:solidFill>
                  <a:srgbClr val="C00000"/>
                </a:solidFill>
                <a:latin typeface="Cambria" panose="02040503050406030204" pitchFamily="18" charset="0"/>
                <a:ea typeface="Cambria" panose="02040503050406030204" pitchFamily="18" charset="0"/>
              </a:rPr>
              <a:t>Nhận lỗi và sửa lỗi</a:t>
            </a:r>
          </a:p>
          <a:p>
            <a:pPr algn="just">
              <a:lnSpc>
                <a:spcPct val="120000"/>
              </a:lnSpc>
            </a:pPr>
            <a:r>
              <a:rPr lang="vi-VN" sz="3200" b="1">
                <a:solidFill>
                  <a:srgbClr val="C00000"/>
                </a:solidFill>
                <a:latin typeface="Cambria" panose="02040503050406030204" pitchFamily="18" charset="0"/>
                <a:ea typeface="Cambria" panose="02040503050406030204" pitchFamily="18" charset="0"/>
              </a:rPr>
              <a:t>Là trung thực, đáng khen</a:t>
            </a:r>
          </a:p>
          <a:p>
            <a:pPr algn="just">
              <a:lnSpc>
                <a:spcPct val="120000"/>
              </a:lnSpc>
            </a:pPr>
            <a:r>
              <a:rPr lang="vi-VN" sz="3200" b="1">
                <a:solidFill>
                  <a:srgbClr val="C00000"/>
                </a:solidFill>
                <a:latin typeface="Cambria" panose="02040503050406030204" pitchFamily="18" charset="0"/>
                <a:ea typeface="Cambria" panose="02040503050406030204" pitchFamily="18" charset="0"/>
              </a:rPr>
              <a:t>Đừng im lặng nghe em</a:t>
            </a:r>
          </a:p>
          <a:p>
            <a:pPr algn="just">
              <a:lnSpc>
                <a:spcPct val="120000"/>
              </a:lnSpc>
            </a:pPr>
            <a:r>
              <a:rPr lang="vi-VN" sz="3200" b="1">
                <a:solidFill>
                  <a:srgbClr val="C00000"/>
                </a:solidFill>
                <a:latin typeface="Cambria" panose="02040503050406030204" pitchFamily="18" charset="0"/>
                <a:ea typeface="Cambria" panose="02040503050406030204" pitchFamily="18" charset="0"/>
              </a:rPr>
              <a:t>Khi mỗi lần mắc lỗi.</a:t>
            </a:r>
          </a:p>
          <a:p>
            <a:pPr algn="just">
              <a:lnSpc>
                <a:spcPct val="120000"/>
              </a:lnSpc>
            </a:pPr>
            <a:endParaRPr lang="vi-VN" sz="3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715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7E9DBC52-E0F3-4CE3-80A6-5406C9F2F57B}"/>
              </a:ext>
            </a:extLst>
          </p:cNvPr>
          <p:cNvSpPr/>
          <p:nvPr/>
        </p:nvSpPr>
        <p:spPr>
          <a:xfrm>
            <a:off x="2581389" y="2996958"/>
            <a:ext cx="7412854" cy="14810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cs typeface="Helvetica"/>
              <a:sym typeface="+mn-lt"/>
            </a:endParaRPr>
          </a:p>
        </p:txBody>
      </p:sp>
      <p:pic>
        <p:nvPicPr>
          <p:cNvPr id="970" name="图片 969"/>
          <p:cNvPicPr>
            <a:picLocks noChangeAspect="1"/>
          </p:cNvPicPr>
          <p:nvPr/>
        </p:nvPicPr>
        <p:blipFill>
          <a:blip r:embed="rId4"/>
          <a:stretch>
            <a:fillRect/>
          </a:stretch>
        </p:blipFill>
        <p:spPr>
          <a:xfrm>
            <a:off x="9431742" y="2591958"/>
            <a:ext cx="1125000" cy="810000"/>
          </a:xfrm>
          <a:prstGeom prst="rect">
            <a:avLst/>
          </a:prstGeom>
        </p:spPr>
      </p:pic>
      <p:pic>
        <p:nvPicPr>
          <p:cNvPr id="17" name="图片 16"/>
          <p:cNvPicPr>
            <a:picLocks noChangeAspect="1"/>
          </p:cNvPicPr>
          <p:nvPr/>
        </p:nvPicPr>
        <p:blipFill>
          <a:blip r:embed="rId4"/>
          <a:stretch>
            <a:fillRect/>
          </a:stretch>
        </p:blipFill>
        <p:spPr>
          <a:xfrm>
            <a:off x="1781205" y="4073014"/>
            <a:ext cx="1125000" cy="810000"/>
          </a:xfrm>
          <a:prstGeom prst="rect">
            <a:avLst/>
          </a:prstGeom>
        </p:spPr>
      </p:pic>
      <p:sp>
        <p:nvSpPr>
          <p:cNvPr id="18" name="TextBox 5"/>
          <p:cNvSpPr txBox="1"/>
          <p:nvPr/>
        </p:nvSpPr>
        <p:spPr>
          <a:xfrm>
            <a:off x="2343705" y="3243062"/>
            <a:ext cx="7888222" cy="1200329"/>
          </a:xfrm>
          <a:prstGeom prst="rect">
            <a:avLst/>
          </a:prstGeom>
          <a:noFill/>
        </p:spPr>
        <p:txBody>
          <a:bodyPr wrap="square" rtlCol="0">
            <a:spAutoFit/>
          </a:bodyPr>
          <a:lstStyle/>
          <a:p>
            <a:pPr algn="ctr"/>
            <a:r>
              <a:rPr lang="en-US" altLang="zh-CN" sz="7200" b="1" spc="300" dirty="0">
                <a:solidFill>
                  <a:srgbClr val="000000"/>
                </a:solidFill>
                <a:latin typeface="Cambria" panose="02040503050406030204" pitchFamily="18" charset="0"/>
                <a:ea typeface="Cambria" panose="02040503050406030204" pitchFamily="18" charset="0"/>
                <a:cs typeface="Helvetica"/>
                <a:sym typeface="+mn-lt"/>
              </a:rPr>
              <a:t>THANK YOU</a:t>
            </a:r>
          </a:p>
        </p:txBody>
      </p:sp>
      <p:pic>
        <p:nvPicPr>
          <p:cNvPr id="6" name="图片 5"/>
          <p:cNvPicPr>
            <a:picLocks noChangeAspect="1"/>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290961" y="-16977"/>
            <a:ext cx="2052744" cy="2254977"/>
          </a:xfrm>
          <a:prstGeom prst="rect">
            <a:avLst/>
          </a:prstGeom>
          <a:effectLst>
            <a:outerShdw blurRad="50800" dist="38100" dir="10800000" algn="r" rotWithShape="0">
              <a:prstClr val="black">
                <a:alpha val="40000"/>
              </a:prstClr>
            </a:outerShdw>
          </a:effectLst>
        </p:spPr>
      </p:pic>
      <p:pic>
        <p:nvPicPr>
          <p:cNvPr id="9" name="图片 8"/>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rot="21080361">
            <a:off x="5062568" y="5149686"/>
            <a:ext cx="2261161" cy="1600474"/>
          </a:xfrm>
          <a:prstGeom prst="rect">
            <a:avLst/>
          </a:prstGeom>
        </p:spPr>
      </p:pic>
      <p:pic>
        <p:nvPicPr>
          <p:cNvPr id="7" name="图片 6"/>
          <p:cNvPicPr>
            <a:picLocks noChangeAspect="1"/>
          </p:cNvPicPr>
          <p:nvPr/>
        </p:nvPicPr>
        <p:blipFill>
          <a:blip r:embed="rId9" cstate="print">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tretch>
            <a:fillRect/>
          </a:stretch>
        </p:blipFill>
        <p:spPr>
          <a:xfrm>
            <a:off x="3739786" y="1586926"/>
            <a:ext cx="5218960" cy="170619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323514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0"/>
                                        </p:tgtEl>
                                        <p:attrNameLst>
                                          <p:attrName>style.visibility</p:attrName>
                                        </p:attrNameLst>
                                      </p:cBhvr>
                                      <p:to>
                                        <p:strVal val="visible"/>
                                      </p:to>
                                    </p:set>
                                    <p:animEffect transition="in" filter="fade">
                                      <p:cBhvr>
                                        <p:cTn id="12" dur="1000"/>
                                        <p:tgtEl>
                                          <p:spTgt spid="970"/>
                                        </p:tgtEl>
                                      </p:cBhvr>
                                    </p:animEffect>
                                    <p:anim calcmode="lin" valueType="num">
                                      <p:cBhvr>
                                        <p:cTn id="13" dur="1000" fill="hold"/>
                                        <p:tgtEl>
                                          <p:spTgt spid="970"/>
                                        </p:tgtEl>
                                        <p:attrNameLst>
                                          <p:attrName>ppt_x</p:attrName>
                                        </p:attrNameLst>
                                      </p:cBhvr>
                                      <p:tavLst>
                                        <p:tav tm="0">
                                          <p:val>
                                            <p:strVal val="#ppt_x"/>
                                          </p:val>
                                        </p:tav>
                                        <p:tav tm="100000">
                                          <p:val>
                                            <p:strVal val="#ppt_x"/>
                                          </p:val>
                                        </p:tav>
                                      </p:tavLst>
                                    </p:anim>
                                    <p:anim calcmode="lin" valueType="num">
                                      <p:cBhvr>
                                        <p:cTn id="14" dur="1000" fill="hold"/>
                                        <p:tgtEl>
                                          <p:spTgt spid="9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41" presetClass="entr" presetSubtype="0" fill="hold" nodeType="withEffect">
                                  <p:stCondLst>
                                    <p:cond delay="0"/>
                                  </p:stCondLst>
                                  <p:iterate type="lt">
                                    <p:tmPct val="10000"/>
                                  </p:iterate>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p:cTn id="30"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6"/>
          <p:cNvSpPr>
            <a:spLocks noChangeArrowheads="1"/>
          </p:cNvSpPr>
          <p:nvPr/>
        </p:nvSpPr>
        <p:spPr bwMode="auto">
          <a:xfrm>
            <a:off x="3435195" y="464015"/>
            <a:ext cx="4823901" cy="4826822"/>
          </a:xfrm>
          <a:prstGeom prst="ellipse">
            <a:avLst/>
          </a:prstGeom>
          <a:solidFill>
            <a:schemeClr val="accent1">
              <a:lumMod val="40000"/>
              <a:lumOff val="60000"/>
            </a:schemeClr>
          </a:solidFill>
          <a:ln w="57150">
            <a:solidFill>
              <a:schemeClr val="accent1"/>
            </a:solidFill>
            <a:prstDash val="dash"/>
            <a:round/>
          </a:ln>
          <a:extLst/>
        </p:spPr>
        <p:txBody>
          <a:bodyPr lIns="87761" tIns="43881" rIns="87761" bIns="4388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65">
              <a:solidFill>
                <a:srgbClr val="000000"/>
              </a:solidFill>
              <a:latin typeface="Helvetica"/>
              <a:ea typeface="+mn-ea"/>
              <a:cs typeface="Helvetica"/>
              <a:sym typeface="+mn-lt"/>
            </a:endParaRPr>
          </a:p>
        </p:txBody>
      </p:sp>
      <p:pic>
        <p:nvPicPr>
          <p:cNvPr id="27" name="图片 26"/>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614248" y="2942558"/>
            <a:ext cx="762898" cy="1300393"/>
          </a:xfrm>
          <a:prstGeom prst="rect">
            <a:avLst/>
          </a:prstGeom>
          <a:effectLst>
            <a:outerShdw blurRad="50800" dist="38100" dir="10800000" algn="r" rotWithShape="0">
              <a:prstClr val="black">
                <a:alpha val="40000"/>
              </a:prstClr>
            </a:outerShdw>
          </a:effectLst>
        </p:spPr>
      </p:pic>
      <p:sp>
        <p:nvSpPr>
          <p:cNvPr id="26" name="TextBox 18"/>
          <p:cNvSpPr txBox="1">
            <a:spLocks noChangeArrowheads="1"/>
          </p:cNvSpPr>
          <p:nvPr/>
        </p:nvSpPr>
        <p:spPr bwMode="auto">
          <a:xfrm>
            <a:off x="2106300" y="4566952"/>
            <a:ext cx="1296281" cy="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761" tIns="43881" rIns="87761" bIns="43881">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400" b="1" dirty="0">
                <a:solidFill>
                  <a:srgbClr val="FFFFFF"/>
                </a:solidFill>
                <a:latin typeface="Helvetica"/>
                <a:ea typeface="+mn-ea"/>
                <a:cs typeface="Helvetica"/>
                <a:sym typeface="+mn-lt"/>
              </a:rPr>
              <a:t>CONTENTS</a:t>
            </a:r>
            <a:endParaRPr lang="en-US" altLang="zh-CN" sz="4400" b="1" dirty="0">
              <a:solidFill>
                <a:srgbClr val="FFFFFF"/>
              </a:solidFill>
              <a:latin typeface="Helvetica"/>
              <a:ea typeface="+mn-ea"/>
              <a:cs typeface="Helvetica"/>
              <a:sym typeface="+mn-lt"/>
            </a:endParaRPr>
          </a:p>
        </p:txBody>
      </p:sp>
      <p:grpSp>
        <p:nvGrpSpPr>
          <p:cNvPr id="30" name="组合 29"/>
          <p:cNvGrpSpPr/>
          <p:nvPr/>
        </p:nvGrpSpPr>
        <p:grpSpPr>
          <a:xfrm>
            <a:off x="-15272" y="5986422"/>
            <a:ext cx="12207272" cy="928013"/>
            <a:chOff x="-15272" y="5986422"/>
            <a:chExt cx="12207272" cy="928013"/>
          </a:xfrm>
          <a:effectLst>
            <a:outerShdw blurRad="50800" dist="38100" dir="10800000" algn="r" rotWithShape="0">
              <a:prstClr val="black">
                <a:alpha val="40000"/>
              </a:prstClr>
            </a:outerShdw>
          </a:effectLst>
        </p:grpSpPr>
        <p:pic>
          <p:nvPicPr>
            <p:cNvPr id="31" name="图片 30"/>
            <p:cNvPicPr>
              <a:picLocks noChangeAspect="1"/>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32" name="图片 31"/>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33" name="图片 32"/>
            <p:cNvPicPr>
              <a:picLocks noChangeAspect="1"/>
            </p:cNvPicPr>
            <p:nvPr/>
          </p:nvPicPr>
          <p:blipFill>
            <a:blip r:embed="rId9" cstate="print">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pic>
        <p:nvPicPr>
          <p:cNvPr id="34" name="图片 33"/>
          <p:cNvPicPr>
            <a:picLocks noChangeAspect="1"/>
          </p:cNvPicPr>
          <p:nvPr/>
        </p:nvPicPr>
        <p:blipFill>
          <a:blip r:embed="rId11" cstate="print">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tretch>
            <a:fillRect/>
          </a:stretch>
        </p:blipFill>
        <p:spPr>
          <a:xfrm>
            <a:off x="4436357" y="1194746"/>
            <a:ext cx="2996381" cy="2996381"/>
          </a:xfrm>
          <a:prstGeom prst="rect">
            <a:avLst/>
          </a:prstGeom>
          <a:effectLst>
            <a:outerShdw blurRad="50800" dist="38100" dir="10800000" algn="r" rotWithShape="0">
              <a:prstClr val="black">
                <a:alpha val="40000"/>
              </a:prstClr>
            </a:outerShdw>
          </a:effectLst>
        </p:spPr>
      </p:pic>
      <p:pic>
        <p:nvPicPr>
          <p:cNvPr id="23" name="图片 22">
            <a:extLst>
              <a:ext uri="{FF2B5EF4-FFF2-40B4-BE49-F238E27FC236}">
                <a16:creationId xmlns="" xmlns:a16="http://schemas.microsoft.com/office/drawing/2014/main" id="{D8884B19-9FE9-49CD-AA75-C4EFE2D5C91E}"/>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LineDrawing/>
                    </a14:imgEffect>
                  </a14:imgLayer>
                </a14:imgProps>
              </a:ext>
              <a:ext uri="{28A0092B-C50C-407E-A947-70E740481C1C}">
                <a14:useLocalDpi xmlns:a14="http://schemas.microsoft.com/office/drawing/2010/main" val="0"/>
              </a:ext>
            </a:extLst>
          </a:blip>
          <a:stretch>
            <a:fillRect/>
          </a:stretch>
        </p:blipFill>
        <p:spPr>
          <a:xfrm>
            <a:off x="290961" y="-111107"/>
            <a:ext cx="2052744" cy="2254977"/>
          </a:xfrm>
          <a:prstGeom prst="rect">
            <a:avLst/>
          </a:prstGeom>
          <a:effectLst>
            <a:outerShdw blurRad="50800" dist="38100" dir="10800000" algn="r" rotWithShape="0">
              <a:prstClr val="black">
                <a:alpha val="40000"/>
              </a:prstClr>
            </a:outerShdw>
          </a:effectLst>
        </p:spPr>
      </p:pic>
      <p:sp>
        <p:nvSpPr>
          <p:cNvPr id="3" name="Rounded Rectangle 2"/>
          <p:cNvSpPr/>
          <p:nvPr/>
        </p:nvSpPr>
        <p:spPr>
          <a:xfrm>
            <a:off x="2343705" y="4205264"/>
            <a:ext cx="6658627" cy="14295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19">
            <a:extLst>
              <a:ext uri="{FF2B5EF4-FFF2-40B4-BE49-F238E27FC236}">
                <a16:creationId xmlns="" xmlns:a16="http://schemas.microsoft.com/office/drawing/2014/main" id="{804A54D6-5A6A-47C7-944B-7AD6324856B9}"/>
              </a:ext>
            </a:extLst>
          </p:cNvPr>
          <p:cNvSpPr txBox="1">
            <a:spLocks noChangeArrowheads="1"/>
          </p:cNvSpPr>
          <p:nvPr/>
        </p:nvSpPr>
        <p:spPr bwMode="auto">
          <a:xfrm>
            <a:off x="3195563" y="4506399"/>
            <a:ext cx="5303164" cy="82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761" tIns="43881" rIns="87761" bIns="43881">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FontTx/>
              <a:buNone/>
            </a:pPr>
            <a:r>
              <a:rPr lang="en-US" altLang="zh-CN" sz="4800" b="1" smtClean="0">
                <a:solidFill>
                  <a:srgbClr val="000000"/>
                </a:solidFill>
                <a:latin typeface="Cambria" panose="02040503050406030204" pitchFamily="18" charset="0"/>
                <a:ea typeface="Cambria" panose="02040503050406030204" pitchFamily="18" charset="0"/>
                <a:cs typeface="Helvetica"/>
                <a:sym typeface="+mn-lt"/>
              </a:rPr>
              <a:t>KHỞI ĐỘNG</a:t>
            </a:r>
            <a:endParaRPr lang="en-US" altLang="zh-CN" sz="4800" b="1" dirty="0">
              <a:solidFill>
                <a:srgbClr val="000000"/>
              </a:solidFill>
              <a:latin typeface="Cambria" panose="02040503050406030204" pitchFamily="18" charset="0"/>
              <a:ea typeface="Cambria" panose="02040503050406030204" pitchFamily="18" charset="0"/>
              <a:cs typeface="Helvetica"/>
              <a:sym typeface="+mn-lt"/>
            </a:endParaRPr>
          </a:p>
        </p:txBody>
      </p:sp>
    </p:spTree>
    <p:extLst>
      <p:ext uri="{BB962C8B-B14F-4D97-AF65-F5344CB8AC3E}">
        <p14:creationId xmlns:p14="http://schemas.microsoft.com/office/powerpoint/2010/main" val="2941095701"/>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5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Scale>
                                      <p:cBhvr>
                                        <p:cTn id="30"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1" dur="1000" decel="50000" fill="hold">
                                          <p:stCondLst>
                                            <p:cond delay="0"/>
                                          </p:stCondLst>
                                        </p:cTn>
                                        <p:tgtEl>
                                          <p:spTgt spid="26"/>
                                        </p:tgtEl>
                                        <p:attrNameLst>
                                          <p:attrName>ppt_x</p:attrName>
                                          <p:attrName>ppt_y</p:attrName>
                                        </p:attrNameLst>
                                      </p:cBhvr>
                                      <p:rCtr x="0" y="0"/>
                                    </p:animMotion>
                                    <p:animEffect transition="in" filter="fade">
                                      <p:cBhvr>
                                        <p:cTn id="32" dur="1000"/>
                                        <p:tgtEl>
                                          <p:spTgt spid="2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utoUpdateAnimBg="0"/>
      <p:bldP spid="2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Chúng Ta Đoàn Kết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1393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对角圆角 13">
            <a:extLst>
              <a:ext uri="{FF2B5EF4-FFF2-40B4-BE49-F238E27FC236}">
                <a16:creationId xmlns="" xmlns:a16="http://schemas.microsoft.com/office/drawing/2014/main" id="{176D5DFE-0529-43CA-BF04-8CEA96FF6F9A}"/>
              </a:ext>
            </a:extLst>
          </p:cNvPr>
          <p:cNvSpPr/>
          <p:nvPr/>
        </p:nvSpPr>
        <p:spPr>
          <a:xfrm>
            <a:off x="412124" y="2374298"/>
            <a:ext cx="11460193" cy="2298064"/>
          </a:xfrm>
          <a:prstGeom prst="round2DiagRect">
            <a:avLst/>
          </a:prstGeom>
          <a:solidFill>
            <a:srgbClr val="BBE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Helvetica"/>
              <a:sym typeface="+mn-lt"/>
            </a:endParaRPr>
          </a:p>
        </p:txBody>
      </p:sp>
      <p:pic>
        <p:nvPicPr>
          <p:cNvPr id="970" name="图片 969"/>
          <p:cNvPicPr>
            <a:picLocks noChangeAspect="1"/>
          </p:cNvPicPr>
          <p:nvPr/>
        </p:nvPicPr>
        <p:blipFill>
          <a:blip r:embed="rId5"/>
          <a:stretch>
            <a:fillRect/>
          </a:stretch>
        </p:blipFill>
        <p:spPr>
          <a:xfrm>
            <a:off x="10464429" y="1921484"/>
            <a:ext cx="1727571" cy="993766"/>
          </a:xfrm>
          <a:prstGeom prst="rect">
            <a:avLst/>
          </a:prstGeom>
        </p:spPr>
      </p:pic>
      <p:pic>
        <p:nvPicPr>
          <p:cNvPr id="17" name="图片 16"/>
          <p:cNvPicPr>
            <a:picLocks noChangeAspect="1"/>
          </p:cNvPicPr>
          <p:nvPr/>
        </p:nvPicPr>
        <p:blipFill>
          <a:blip r:embed="rId5"/>
          <a:stretch>
            <a:fillRect/>
          </a:stretch>
        </p:blipFill>
        <p:spPr>
          <a:xfrm>
            <a:off x="0" y="4456323"/>
            <a:ext cx="1380230" cy="993766"/>
          </a:xfrm>
          <a:prstGeom prst="rect">
            <a:avLst/>
          </a:prstGeom>
        </p:spPr>
      </p:pic>
      <p:sp>
        <p:nvSpPr>
          <p:cNvPr id="18" name="TextBox 5"/>
          <p:cNvSpPr txBox="1"/>
          <p:nvPr/>
        </p:nvSpPr>
        <p:spPr>
          <a:xfrm>
            <a:off x="136497" y="2609854"/>
            <a:ext cx="12113302" cy="1938992"/>
          </a:xfrm>
          <a:prstGeom prst="rect">
            <a:avLst/>
          </a:prstGeom>
          <a:noFill/>
        </p:spPr>
        <p:txBody>
          <a:bodyPr wrap="square" rtlCol="0">
            <a:spAutoFit/>
          </a:bodyPr>
          <a:lstStyle/>
          <a:p>
            <a:pPr algn="ctr"/>
            <a:r>
              <a:rPr lang="en-US" altLang="zh-CN" sz="6000" b="1" spc="300">
                <a:solidFill>
                  <a:srgbClr val="000000"/>
                </a:solidFill>
                <a:latin typeface="Cambria" panose="02040503050406030204" pitchFamily="18" charset="0"/>
                <a:ea typeface="Cambria" panose="02040503050406030204" pitchFamily="18" charset="0"/>
                <a:cs typeface="Helvetica"/>
                <a:sym typeface="+mn-lt"/>
              </a:rPr>
              <a:t>BÀI 4:</a:t>
            </a:r>
            <a:endParaRPr lang="en-US" altLang="zh-CN" sz="6000" b="1" spc="300" dirty="0">
              <a:solidFill>
                <a:srgbClr val="000000"/>
              </a:solidFill>
              <a:latin typeface="Cambria" panose="02040503050406030204" pitchFamily="18" charset="0"/>
              <a:ea typeface="Cambria" panose="02040503050406030204" pitchFamily="18" charset="0"/>
              <a:cs typeface="Helvetica"/>
              <a:sym typeface="+mn-lt"/>
            </a:endParaRPr>
          </a:p>
          <a:p>
            <a:pPr algn="ctr"/>
            <a:r>
              <a:rPr lang="en-US" altLang="zh-CN" sz="6000" b="1" spc="300">
                <a:solidFill>
                  <a:srgbClr val="000000"/>
                </a:solidFill>
                <a:latin typeface="Cambria" panose="02040503050406030204" pitchFamily="18" charset="0"/>
                <a:ea typeface="Cambria" panose="02040503050406030204" pitchFamily="18" charset="0"/>
                <a:cs typeface="Helvetica"/>
                <a:sym typeface="+mn-lt"/>
              </a:rPr>
              <a:t>NHẬN LỖI VÀ SỬA LỖI (T3)</a:t>
            </a:r>
            <a:endParaRPr lang="en-US" altLang="zh-CN" sz="6000" b="1" spc="300" dirty="0">
              <a:solidFill>
                <a:srgbClr val="000000"/>
              </a:solidFill>
              <a:latin typeface="Cambria" panose="02040503050406030204" pitchFamily="18" charset="0"/>
              <a:ea typeface="Cambria" panose="02040503050406030204" pitchFamily="18" charset="0"/>
              <a:cs typeface="Helvetica"/>
              <a:sym typeface="+mn-lt"/>
            </a:endParaRPr>
          </a:p>
        </p:txBody>
      </p:sp>
      <p:pic>
        <p:nvPicPr>
          <p:cNvPr id="22" name="励志歌曲 - 儿童舞蹈歌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8397" y="-1051463"/>
            <a:ext cx="812800" cy="812800"/>
          </a:xfrm>
          <a:prstGeom prst="rect">
            <a:avLst/>
          </a:prstGeom>
        </p:spPr>
      </p:pic>
      <p:pic>
        <p:nvPicPr>
          <p:cNvPr id="6" name="图片 5"/>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290961" y="-16977"/>
            <a:ext cx="2052744" cy="2254977"/>
          </a:xfrm>
          <a:prstGeom prst="rect">
            <a:avLst/>
          </a:prstGeom>
          <a:effectLst>
            <a:outerShdw blurRad="50800" dist="38100" dir="10800000" algn="r" rotWithShape="0">
              <a:prstClr val="black">
                <a:alpha val="40000"/>
              </a:prstClr>
            </a:outerShdw>
          </a:effectLst>
        </p:spPr>
      </p:pic>
      <p:pic>
        <p:nvPicPr>
          <p:cNvPr id="9" name="图片 8"/>
          <p:cNvPicPr>
            <a:picLocks noChangeAspect="1"/>
          </p:cNvPicPr>
          <p:nvPr/>
        </p:nvPicPr>
        <p:blipFill>
          <a:blip r:embed="rId9" cstate="print">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tretch>
            <a:fillRect/>
          </a:stretch>
        </p:blipFill>
        <p:spPr>
          <a:xfrm rot="21080361">
            <a:off x="5062568" y="5149686"/>
            <a:ext cx="2261161" cy="1600474"/>
          </a:xfrm>
          <a:prstGeom prst="rect">
            <a:avLst/>
          </a:prstGeom>
        </p:spPr>
      </p:pic>
      <p:pic>
        <p:nvPicPr>
          <p:cNvPr id="7" name="图片 6"/>
          <p:cNvPicPr>
            <a:picLocks noChangeAspect="1"/>
          </p:cNvPicPr>
          <p:nvPr/>
        </p:nvPicPr>
        <p:blipFill>
          <a:blip r:embed="rId11" cstate="print">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tretch>
            <a:fillRect/>
          </a:stretch>
        </p:blipFill>
        <p:spPr>
          <a:xfrm>
            <a:off x="3583668" y="857105"/>
            <a:ext cx="5218960" cy="170619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94679387"/>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0"/>
                                        </p:tgtEl>
                                        <p:attrNameLst>
                                          <p:attrName>style.visibility</p:attrName>
                                        </p:attrNameLst>
                                      </p:cBhvr>
                                      <p:to>
                                        <p:strVal val="visible"/>
                                      </p:to>
                                    </p:set>
                                    <p:animEffect transition="in" filter="fade">
                                      <p:cBhvr>
                                        <p:cTn id="12" dur="1000"/>
                                        <p:tgtEl>
                                          <p:spTgt spid="970"/>
                                        </p:tgtEl>
                                      </p:cBhvr>
                                    </p:animEffect>
                                    <p:anim calcmode="lin" valueType="num">
                                      <p:cBhvr>
                                        <p:cTn id="13" dur="1000" fill="hold"/>
                                        <p:tgtEl>
                                          <p:spTgt spid="970"/>
                                        </p:tgtEl>
                                        <p:attrNameLst>
                                          <p:attrName>ppt_x</p:attrName>
                                        </p:attrNameLst>
                                      </p:cBhvr>
                                      <p:tavLst>
                                        <p:tav tm="0">
                                          <p:val>
                                            <p:strVal val="#ppt_x"/>
                                          </p:val>
                                        </p:tav>
                                        <p:tav tm="100000">
                                          <p:val>
                                            <p:strVal val="#ppt_x"/>
                                          </p:val>
                                        </p:tav>
                                      </p:tavLst>
                                    </p:anim>
                                    <p:anim calcmode="lin" valueType="num">
                                      <p:cBhvr>
                                        <p:cTn id="14" dur="1000" fill="hold"/>
                                        <p:tgtEl>
                                          <p:spTgt spid="9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41" presetClass="entr" presetSubtype="0" fill="hold" nodeType="withEffect">
                                  <p:stCondLst>
                                    <p:cond delay="0"/>
                                  </p:stCondLst>
                                  <p:iterate type="lt">
                                    <p:tmPct val="10000"/>
                                  </p:iterate>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p:cTn id="30"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xEl>
                                              <p:pRg st="0" end="0"/>
                                            </p:txEl>
                                          </p:spTgt>
                                        </p:tgtEl>
                                      </p:cBhvr>
                                    </p:animEffect>
                                  </p:childTnLst>
                                </p:cTn>
                              </p:par>
                              <p:par>
                                <p:cTn id="35" presetID="41" presetClass="entr" presetSubtype="0" fill="hold" nodeType="withEffect">
                                  <p:stCondLst>
                                    <p:cond delay="0"/>
                                  </p:stCondLst>
                                  <p:iterate type="lt">
                                    <p:tmPct val="10000"/>
                                  </p:iterate>
                                  <p:childTnLst>
                                    <p:set>
                                      <p:cBhvr>
                                        <p:cTn id="36" dur="1" fill="hold">
                                          <p:stCondLst>
                                            <p:cond delay="0"/>
                                          </p:stCondLst>
                                        </p:cTn>
                                        <p:tgtEl>
                                          <p:spTgt spid="18">
                                            <p:txEl>
                                              <p:pRg st="1" end="1"/>
                                            </p:txEl>
                                          </p:spTgt>
                                        </p:tgtEl>
                                        <p:attrNameLst>
                                          <p:attrName>style.visibility</p:attrName>
                                        </p:attrNameLst>
                                      </p:cBhvr>
                                      <p:to>
                                        <p:strVal val="visible"/>
                                      </p:to>
                                    </p:set>
                                    <p:anim calcmode="lin" valueType="num">
                                      <p:cBhvr>
                                        <p:cTn id="37"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39"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8">
                                            <p:txEl>
                                              <p:pRg st="1" end="1"/>
                                            </p:txEl>
                                          </p:spTgt>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22"/>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6"/>
          <p:cNvSpPr>
            <a:spLocks noChangeArrowheads="1"/>
          </p:cNvSpPr>
          <p:nvPr/>
        </p:nvSpPr>
        <p:spPr bwMode="auto">
          <a:xfrm>
            <a:off x="3435195" y="464015"/>
            <a:ext cx="4823901" cy="4826822"/>
          </a:xfrm>
          <a:prstGeom prst="ellipse">
            <a:avLst/>
          </a:prstGeom>
          <a:solidFill>
            <a:schemeClr val="accent1">
              <a:lumMod val="40000"/>
              <a:lumOff val="60000"/>
            </a:schemeClr>
          </a:solidFill>
          <a:ln w="57150">
            <a:solidFill>
              <a:schemeClr val="accent1"/>
            </a:solidFill>
            <a:prstDash val="dash"/>
            <a:round/>
          </a:ln>
          <a:extLst/>
        </p:spPr>
        <p:txBody>
          <a:bodyPr lIns="87761" tIns="43881" rIns="87761" bIns="4388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65">
              <a:solidFill>
                <a:srgbClr val="000000"/>
              </a:solidFill>
              <a:latin typeface="Helvetica"/>
              <a:ea typeface="+mn-ea"/>
              <a:cs typeface="Helvetica"/>
              <a:sym typeface="+mn-lt"/>
            </a:endParaRPr>
          </a:p>
        </p:txBody>
      </p:sp>
      <p:pic>
        <p:nvPicPr>
          <p:cNvPr id="27" name="图片 26"/>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614248" y="2942558"/>
            <a:ext cx="762898" cy="1300393"/>
          </a:xfrm>
          <a:prstGeom prst="rect">
            <a:avLst/>
          </a:prstGeom>
          <a:effectLst>
            <a:outerShdw blurRad="50800" dist="38100" dir="10800000" algn="r" rotWithShape="0">
              <a:prstClr val="black">
                <a:alpha val="40000"/>
              </a:prstClr>
            </a:outerShdw>
          </a:effectLst>
        </p:spPr>
      </p:pic>
      <p:sp>
        <p:nvSpPr>
          <p:cNvPr id="26" name="TextBox 18"/>
          <p:cNvSpPr txBox="1">
            <a:spLocks noChangeArrowheads="1"/>
          </p:cNvSpPr>
          <p:nvPr/>
        </p:nvSpPr>
        <p:spPr bwMode="auto">
          <a:xfrm>
            <a:off x="2106300" y="4566952"/>
            <a:ext cx="1296281" cy="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761" tIns="43881" rIns="87761" bIns="43881">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400" b="1" dirty="0">
                <a:solidFill>
                  <a:srgbClr val="FFFFFF"/>
                </a:solidFill>
                <a:latin typeface="Helvetica"/>
                <a:ea typeface="+mn-ea"/>
                <a:cs typeface="Helvetica"/>
                <a:sym typeface="+mn-lt"/>
              </a:rPr>
              <a:t>CONTENTS</a:t>
            </a:r>
            <a:endParaRPr lang="en-US" altLang="zh-CN" sz="4400" b="1" dirty="0">
              <a:solidFill>
                <a:srgbClr val="FFFFFF"/>
              </a:solidFill>
              <a:latin typeface="Helvetica"/>
              <a:ea typeface="+mn-ea"/>
              <a:cs typeface="Helvetica"/>
              <a:sym typeface="+mn-lt"/>
            </a:endParaRPr>
          </a:p>
        </p:txBody>
      </p:sp>
      <p:grpSp>
        <p:nvGrpSpPr>
          <p:cNvPr id="30" name="组合 29"/>
          <p:cNvGrpSpPr/>
          <p:nvPr/>
        </p:nvGrpSpPr>
        <p:grpSpPr>
          <a:xfrm>
            <a:off x="-15272" y="5986422"/>
            <a:ext cx="12207272" cy="928013"/>
            <a:chOff x="-15272" y="5986422"/>
            <a:chExt cx="12207272" cy="928013"/>
          </a:xfrm>
          <a:effectLst>
            <a:outerShdw blurRad="50800" dist="38100" dir="10800000" algn="r" rotWithShape="0">
              <a:prstClr val="black">
                <a:alpha val="40000"/>
              </a:prstClr>
            </a:outerShdw>
          </a:effectLst>
        </p:grpSpPr>
        <p:pic>
          <p:nvPicPr>
            <p:cNvPr id="31" name="图片 30"/>
            <p:cNvPicPr>
              <a:picLocks noChangeAspect="1"/>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32" name="图片 31"/>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33" name="图片 32"/>
            <p:cNvPicPr>
              <a:picLocks noChangeAspect="1"/>
            </p:cNvPicPr>
            <p:nvPr/>
          </p:nvPicPr>
          <p:blipFill>
            <a:blip r:embed="rId9" cstate="print">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pic>
        <p:nvPicPr>
          <p:cNvPr id="34" name="图片 33"/>
          <p:cNvPicPr>
            <a:picLocks noChangeAspect="1"/>
          </p:cNvPicPr>
          <p:nvPr/>
        </p:nvPicPr>
        <p:blipFill>
          <a:blip r:embed="rId11" cstate="print">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tretch>
            <a:fillRect/>
          </a:stretch>
        </p:blipFill>
        <p:spPr>
          <a:xfrm>
            <a:off x="4436357" y="1194746"/>
            <a:ext cx="2996381" cy="2996381"/>
          </a:xfrm>
          <a:prstGeom prst="rect">
            <a:avLst/>
          </a:prstGeom>
          <a:effectLst>
            <a:outerShdw blurRad="50800" dist="38100" dir="10800000" algn="r" rotWithShape="0">
              <a:prstClr val="black">
                <a:alpha val="40000"/>
              </a:prstClr>
            </a:outerShdw>
          </a:effectLst>
        </p:spPr>
      </p:pic>
      <p:pic>
        <p:nvPicPr>
          <p:cNvPr id="23" name="图片 22">
            <a:extLst>
              <a:ext uri="{FF2B5EF4-FFF2-40B4-BE49-F238E27FC236}">
                <a16:creationId xmlns="" xmlns:a16="http://schemas.microsoft.com/office/drawing/2014/main" id="{D8884B19-9FE9-49CD-AA75-C4EFE2D5C91E}"/>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LineDrawing/>
                    </a14:imgEffect>
                  </a14:imgLayer>
                </a14:imgProps>
              </a:ext>
              <a:ext uri="{28A0092B-C50C-407E-A947-70E740481C1C}">
                <a14:useLocalDpi xmlns:a14="http://schemas.microsoft.com/office/drawing/2010/main" val="0"/>
              </a:ext>
            </a:extLst>
          </a:blip>
          <a:stretch>
            <a:fillRect/>
          </a:stretch>
        </p:blipFill>
        <p:spPr>
          <a:xfrm>
            <a:off x="290961" y="-111107"/>
            <a:ext cx="2052744" cy="2254977"/>
          </a:xfrm>
          <a:prstGeom prst="rect">
            <a:avLst/>
          </a:prstGeom>
          <a:effectLst>
            <a:outerShdw blurRad="50800" dist="38100" dir="10800000" algn="r" rotWithShape="0">
              <a:prstClr val="black">
                <a:alpha val="40000"/>
              </a:prstClr>
            </a:outerShdw>
          </a:effectLst>
        </p:spPr>
      </p:pic>
      <p:sp>
        <p:nvSpPr>
          <p:cNvPr id="3" name="Rounded Rectangle 2"/>
          <p:cNvSpPr/>
          <p:nvPr/>
        </p:nvSpPr>
        <p:spPr>
          <a:xfrm>
            <a:off x="2343705" y="4205264"/>
            <a:ext cx="6658627" cy="14295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19">
            <a:extLst>
              <a:ext uri="{FF2B5EF4-FFF2-40B4-BE49-F238E27FC236}">
                <a16:creationId xmlns="" xmlns:a16="http://schemas.microsoft.com/office/drawing/2014/main" id="{804A54D6-5A6A-47C7-944B-7AD6324856B9}"/>
              </a:ext>
            </a:extLst>
          </p:cNvPr>
          <p:cNvSpPr txBox="1">
            <a:spLocks noChangeArrowheads="1"/>
          </p:cNvSpPr>
          <p:nvPr/>
        </p:nvSpPr>
        <p:spPr bwMode="auto">
          <a:xfrm>
            <a:off x="3195563" y="4506399"/>
            <a:ext cx="5303164" cy="82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761" tIns="43881" rIns="87761" bIns="43881">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FontTx/>
              <a:buNone/>
            </a:pPr>
            <a:r>
              <a:rPr lang="en-US" altLang="zh-CN" sz="4800" b="1" smtClean="0">
                <a:solidFill>
                  <a:srgbClr val="000000"/>
                </a:solidFill>
                <a:latin typeface="Cambria" panose="02040503050406030204" pitchFamily="18" charset="0"/>
                <a:ea typeface="Cambria" panose="02040503050406030204" pitchFamily="18" charset="0"/>
                <a:cs typeface="Helvetica"/>
                <a:sym typeface="+mn-lt"/>
              </a:rPr>
              <a:t>VẬN DỤNG</a:t>
            </a:r>
            <a:endParaRPr lang="en-US" altLang="zh-CN" sz="4800" b="1" dirty="0">
              <a:solidFill>
                <a:srgbClr val="000000"/>
              </a:solidFill>
              <a:latin typeface="Cambria" panose="02040503050406030204" pitchFamily="18" charset="0"/>
              <a:ea typeface="Cambria" panose="02040503050406030204" pitchFamily="18" charset="0"/>
              <a:cs typeface="Helvetica"/>
              <a:sym typeface="+mn-lt"/>
            </a:endParaRPr>
          </a:p>
        </p:txBody>
      </p:sp>
    </p:spTree>
    <p:extLst>
      <p:ext uri="{BB962C8B-B14F-4D97-AF65-F5344CB8AC3E}">
        <p14:creationId xmlns:p14="http://schemas.microsoft.com/office/powerpoint/2010/main" val="1199705890"/>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5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Scale>
                                      <p:cBhvr>
                                        <p:cTn id="30"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1" dur="1000" decel="50000" fill="hold">
                                          <p:stCondLst>
                                            <p:cond delay="0"/>
                                          </p:stCondLst>
                                        </p:cTn>
                                        <p:tgtEl>
                                          <p:spTgt spid="26"/>
                                        </p:tgtEl>
                                        <p:attrNameLst>
                                          <p:attrName>ppt_x</p:attrName>
                                          <p:attrName>ppt_y</p:attrName>
                                        </p:attrNameLst>
                                      </p:cBhvr>
                                      <p:rCtr x="0" y="0"/>
                                    </p:animMotion>
                                    <p:animEffect transition="in" filter="fade">
                                      <p:cBhvr>
                                        <p:cTn id="32" dur="1000"/>
                                        <p:tgtEl>
                                          <p:spTgt spid="2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utoUpdateAnimBg="0"/>
      <p:bldP spid="2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8198" y="1422225"/>
            <a:ext cx="9689792" cy="4057956"/>
          </a:xfrm>
          <a:prstGeom prst="roundRect">
            <a:avLst/>
          </a:prstGeom>
        </p:spPr>
      </p:pic>
      <p:sp>
        <p:nvSpPr>
          <p:cNvPr id="15" name="Rounded Rectangle 14"/>
          <p:cNvSpPr/>
          <p:nvPr/>
        </p:nvSpPr>
        <p:spPr>
          <a:xfrm>
            <a:off x="1073073" y="284037"/>
            <a:ext cx="9448966" cy="978093"/>
          </a:xfrm>
          <a:prstGeom prst="roundRect">
            <a:avLst/>
          </a:prstGeom>
          <a:solidFill>
            <a:srgbClr val="FFC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Cambria" panose="02040503050406030204" pitchFamily="18" charset="0"/>
                <a:ea typeface="Cambria" panose="02040503050406030204" pitchFamily="18" charset="0"/>
              </a:rPr>
              <a:t>1. Đóng vai và kể tiếp câu chuyện </a:t>
            </a:r>
            <a:r>
              <a:rPr lang="en-US" sz="3600" b="1" i="1">
                <a:solidFill>
                  <a:srgbClr val="C00000"/>
                </a:solidFill>
                <a:latin typeface="Cambria" panose="02040503050406030204" pitchFamily="18" charset="0"/>
                <a:ea typeface="Cambria" panose="02040503050406030204" pitchFamily="18" charset="0"/>
              </a:rPr>
              <a:t>Bạn Cáo</a:t>
            </a:r>
          </a:p>
        </p:txBody>
      </p:sp>
      <p:grpSp>
        <p:nvGrpSpPr>
          <p:cNvPr id="9" name="组合 25"/>
          <p:cNvGrpSpPr/>
          <p:nvPr/>
        </p:nvGrpSpPr>
        <p:grpSpPr>
          <a:xfrm>
            <a:off x="-15272" y="6035059"/>
            <a:ext cx="12207272" cy="928013"/>
            <a:chOff x="-15272" y="5986422"/>
            <a:chExt cx="12207272" cy="928013"/>
          </a:xfrm>
          <a:effectLst>
            <a:outerShdw blurRad="50800" dist="38100" dir="10800000" algn="r" rotWithShape="0">
              <a:prstClr val="black">
                <a:alpha val="40000"/>
              </a:prstClr>
            </a:outerShdw>
          </a:effectLst>
        </p:grpSpPr>
        <p:pic>
          <p:nvPicPr>
            <p:cNvPr id="10"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11"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12"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pic>
        <p:nvPicPr>
          <p:cNvPr id="13"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66" y="77274"/>
            <a:ext cx="589644" cy="1005074"/>
          </a:xfrm>
          <a:prstGeom prst="rect">
            <a:avLst/>
          </a:prstGeom>
          <a:effectLst>
            <a:outerShdw blurRad="50800" dist="38100" dir="10800000" algn="r" rotWithShape="0">
              <a:prstClr val="black">
                <a:alpha val="40000"/>
              </a:prstClr>
            </a:outerShdw>
          </a:effectLst>
        </p:spPr>
      </p:pic>
      <p:pic>
        <p:nvPicPr>
          <p:cNvPr id="14" name="图片 5"/>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716889" y="-270626"/>
            <a:ext cx="1475111" cy="1620436"/>
          </a:xfrm>
          <a:prstGeom prst="rect">
            <a:avLst/>
          </a:prstGeom>
          <a:effectLst>
            <a:outerShdw blurRad="50800" dist="38100" dir="10800000" algn="r" rotWithShape="0">
              <a:prstClr val="black">
                <a:alpha val="40000"/>
              </a:prstClr>
            </a:outerShdw>
          </a:effectLst>
        </p:spPr>
      </p:pic>
      <p:pic>
        <p:nvPicPr>
          <p:cNvPr id="16" name="Picture 4" descr="Boy And Girl Reading Storybook Illustration Royalty Free Cliparts, Vectors,  And Stock Illustration. Image 9626358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1" b="99818" l="231" r="100000"/>
                    </a14:imgEffect>
                  </a14:imgLayer>
                </a14:imgProps>
              </a:ext>
              <a:ext uri="{28A0092B-C50C-407E-A947-70E740481C1C}">
                <a14:useLocalDpi xmlns:a14="http://schemas.microsoft.com/office/drawing/2010/main" val="0"/>
              </a:ext>
            </a:extLst>
          </a:blip>
          <a:srcRect/>
          <a:stretch>
            <a:fillRect/>
          </a:stretch>
        </p:blipFill>
        <p:spPr bwMode="auto">
          <a:xfrm>
            <a:off x="111666" y="4268768"/>
            <a:ext cx="3107069" cy="262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1956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desig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836" y="230534"/>
            <a:ext cx="11417181" cy="6273149"/>
          </a:xfrm>
          <a:prstGeom prst="rect">
            <a:avLst/>
          </a:prstGeom>
        </p:spPr>
      </p:pic>
    </p:spTree>
    <p:extLst>
      <p:ext uri="{BB962C8B-B14F-4D97-AF65-F5344CB8AC3E}">
        <p14:creationId xmlns:p14="http://schemas.microsoft.com/office/powerpoint/2010/main" val="2224522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073073" y="284037"/>
            <a:ext cx="9448966" cy="978093"/>
          </a:xfrm>
          <a:prstGeom prst="roundRect">
            <a:avLst/>
          </a:prstGeom>
          <a:solidFill>
            <a:srgbClr val="FFC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Cambria" panose="02040503050406030204" pitchFamily="18" charset="0"/>
                <a:ea typeface="Cambria" panose="02040503050406030204" pitchFamily="18" charset="0"/>
              </a:rPr>
              <a:t>2. Nói hoặc viết lời xin lỗi </a:t>
            </a:r>
          </a:p>
          <a:p>
            <a:pPr algn="ctr"/>
            <a:r>
              <a:rPr lang="en-US" sz="3200" b="1">
                <a:solidFill>
                  <a:srgbClr val="C00000"/>
                </a:solidFill>
                <a:latin typeface="Cambria" panose="02040503050406030204" pitchFamily="18" charset="0"/>
                <a:ea typeface="Cambria" panose="02040503050406030204" pitchFamily="18" charset="0"/>
              </a:rPr>
              <a:t>gửi đến người mà em mắc lỗi</a:t>
            </a:r>
          </a:p>
        </p:txBody>
      </p:sp>
      <p:grpSp>
        <p:nvGrpSpPr>
          <p:cNvPr id="9" name="组合 25"/>
          <p:cNvGrpSpPr/>
          <p:nvPr/>
        </p:nvGrpSpPr>
        <p:grpSpPr>
          <a:xfrm>
            <a:off x="-15272" y="6035059"/>
            <a:ext cx="12207272" cy="928013"/>
            <a:chOff x="-15272" y="5986422"/>
            <a:chExt cx="12207272" cy="928013"/>
          </a:xfrm>
          <a:effectLst>
            <a:outerShdw blurRad="50800" dist="38100" dir="10800000" algn="r" rotWithShape="0">
              <a:prstClr val="black">
                <a:alpha val="40000"/>
              </a:prstClr>
            </a:outerShdw>
          </a:effectLst>
        </p:grpSpPr>
        <p:pic>
          <p:nvPicPr>
            <p:cNvPr id="10"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11"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12"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pic>
        <p:nvPicPr>
          <p:cNvPr id="13"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236" y="2807595"/>
            <a:ext cx="589644" cy="1005074"/>
          </a:xfrm>
          <a:prstGeom prst="rect">
            <a:avLst/>
          </a:prstGeom>
          <a:effectLst>
            <a:outerShdw blurRad="50800" dist="38100" dir="10800000" algn="r" rotWithShape="0">
              <a:prstClr val="black">
                <a:alpha val="40000"/>
              </a:prstClr>
            </a:outerShdw>
          </a:effectLst>
        </p:spPr>
      </p:pic>
      <p:pic>
        <p:nvPicPr>
          <p:cNvPr id="14" name="图片 5"/>
          <p:cNvPicPr>
            <a:picLocks noChangeAspect="1"/>
          </p:cNvPicPr>
          <p:nvPr/>
        </p:nvPicPr>
        <p:blipFill>
          <a:blip r:embed="rId6" cstate="print">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9622184" y="2356664"/>
            <a:ext cx="1475111" cy="1620436"/>
          </a:xfrm>
          <a:prstGeom prst="rect">
            <a:avLst/>
          </a:prstGeom>
          <a:effectLst>
            <a:outerShdw blurRad="50800" dist="38100" dir="10800000" algn="r" rotWithShape="0">
              <a:prstClr val="black">
                <a:alpha val="40000"/>
              </a:prstClr>
            </a:outerShdw>
          </a:effectLst>
        </p:spPr>
      </p:pic>
      <p:pic>
        <p:nvPicPr>
          <p:cNvPr id="17" name="Picture 16"/>
          <p:cNvPicPr>
            <a:picLocks noChangeAspect="1"/>
          </p:cNvPicPr>
          <p:nvPr/>
        </p:nvPicPr>
        <p:blipFill rotWithShape="1">
          <a:blip r:embed="rId8"/>
          <a:srcRect l="5235" t="488" r="-332" b="-488"/>
          <a:stretch/>
        </p:blipFill>
        <p:spPr>
          <a:xfrm>
            <a:off x="3540716" y="1661375"/>
            <a:ext cx="4383632" cy="4095952"/>
          </a:xfrm>
          <a:prstGeom prst="ellipse">
            <a:avLst/>
          </a:prstGeom>
          <a:ln>
            <a:solidFill>
              <a:srgbClr val="FF6600"/>
            </a:solidFill>
          </a:ln>
        </p:spPr>
      </p:pic>
    </p:spTree>
    <p:extLst>
      <p:ext uri="{BB962C8B-B14F-4D97-AF65-F5344CB8AC3E}">
        <p14:creationId xmlns:p14="http://schemas.microsoft.com/office/powerpoint/2010/main" val="24587652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81628" y="1447067"/>
            <a:ext cx="10975372" cy="4549892"/>
          </a:xfrm>
          <a:prstGeom prst="roundRect">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ounded Rectangle 14"/>
          <p:cNvSpPr/>
          <p:nvPr/>
        </p:nvSpPr>
        <p:spPr>
          <a:xfrm>
            <a:off x="1237278" y="284143"/>
            <a:ext cx="9448966" cy="978093"/>
          </a:xfrm>
          <a:prstGeom prst="roundRect">
            <a:avLst/>
          </a:prstGeom>
          <a:solidFill>
            <a:srgbClr val="FFC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Cambria" panose="02040503050406030204" pitchFamily="18" charset="0"/>
                <a:ea typeface="Cambria" panose="02040503050406030204" pitchFamily="18" charset="0"/>
              </a:rPr>
              <a:t>2. Nói hoặc viết lời xin lỗi </a:t>
            </a:r>
          </a:p>
          <a:p>
            <a:pPr algn="ctr"/>
            <a:r>
              <a:rPr lang="en-US" sz="3200" b="1">
                <a:solidFill>
                  <a:srgbClr val="C00000"/>
                </a:solidFill>
                <a:latin typeface="Cambria" panose="02040503050406030204" pitchFamily="18" charset="0"/>
                <a:ea typeface="Cambria" panose="02040503050406030204" pitchFamily="18" charset="0"/>
              </a:rPr>
              <a:t>gửi đến người mà em mắc lỗi</a:t>
            </a:r>
          </a:p>
        </p:txBody>
      </p:sp>
      <p:grpSp>
        <p:nvGrpSpPr>
          <p:cNvPr id="9" name="组合 25"/>
          <p:cNvGrpSpPr/>
          <p:nvPr/>
        </p:nvGrpSpPr>
        <p:grpSpPr>
          <a:xfrm>
            <a:off x="-15272" y="6035059"/>
            <a:ext cx="12207272" cy="928013"/>
            <a:chOff x="-15272" y="5986422"/>
            <a:chExt cx="12207272" cy="928013"/>
          </a:xfrm>
          <a:effectLst>
            <a:outerShdw blurRad="50800" dist="38100" dir="10800000" algn="r" rotWithShape="0">
              <a:prstClr val="black">
                <a:alpha val="40000"/>
              </a:prstClr>
            </a:outerShdw>
          </a:effectLst>
        </p:grpSpPr>
        <p:pic>
          <p:nvPicPr>
            <p:cNvPr id="10"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2" y="6058837"/>
              <a:ext cx="4243144" cy="855598"/>
            </a:xfrm>
            <a:prstGeom prst="rect">
              <a:avLst/>
            </a:prstGeom>
          </p:spPr>
        </p:pic>
        <p:pic>
          <p:nvPicPr>
            <p:cNvPr id="11"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871" y="6058837"/>
              <a:ext cx="4031225" cy="855598"/>
            </a:xfrm>
            <a:prstGeom prst="rect">
              <a:avLst/>
            </a:prstGeom>
          </p:spPr>
        </p:pic>
        <p:pic>
          <p:nvPicPr>
            <p:cNvPr id="12"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936" y="5986422"/>
              <a:ext cx="3982064" cy="855598"/>
            </a:xfrm>
            <a:prstGeom prst="rect">
              <a:avLst/>
            </a:prstGeom>
          </p:spPr>
        </p:pic>
      </p:grpSp>
      <p:pic>
        <p:nvPicPr>
          <p:cNvPr id="13"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378" y="257162"/>
            <a:ext cx="589644" cy="1005074"/>
          </a:xfrm>
          <a:prstGeom prst="rect">
            <a:avLst/>
          </a:prstGeom>
          <a:effectLst>
            <a:outerShdw blurRad="50800" dist="38100" dir="10800000" algn="r" rotWithShape="0">
              <a:prstClr val="black">
                <a:alpha val="40000"/>
              </a:prstClr>
            </a:outerShdw>
          </a:effectLst>
        </p:spPr>
      </p:pic>
      <p:pic>
        <p:nvPicPr>
          <p:cNvPr id="14" name="图片 5"/>
          <p:cNvPicPr>
            <a:picLocks noChangeAspect="1"/>
          </p:cNvPicPr>
          <p:nvPr/>
        </p:nvPicPr>
        <p:blipFill>
          <a:blip r:embed="rId6" cstate="print">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10716889" y="-270626"/>
            <a:ext cx="1475111" cy="1620436"/>
          </a:xfrm>
          <a:prstGeom prst="rect">
            <a:avLst/>
          </a:prstGeom>
          <a:effectLst>
            <a:outerShdw blurRad="50800" dist="38100" dir="10800000" algn="r" rotWithShape="0">
              <a:prstClr val="black">
                <a:alpha val="40000"/>
              </a:prstClr>
            </a:outerShdw>
          </a:effectLst>
        </p:spPr>
      </p:pic>
      <p:pic>
        <p:nvPicPr>
          <p:cNvPr id="2050" name="Picture 2" descr="91 Grief In Schools Illustrations &amp; Clip Art - iSto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210" y="1770332"/>
            <a:ext cx="2075917" cy="22078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2" name="Picture 4" descr="Person Saying Sorry HD Stock Images | Shutterstock"/>
          <p:cNvPicPr>
            <a:picLocks noChangeAspect="1" noChangeArrowheads="1"/>
          </p:cNvPicPr>
          <p:nvPr/>
        </p:nvPicPr>
        <p:blipFill rotWithShape="1">
          <a:blip r:embed="rId9">
            <a:extLst>
              <a:ext uri="{28A0092B-C50C-407E-A947-70E740481C1C}">
                <a14:useLocalDpi xmlns:a14="http://schemas.microsoft.com/office/drawing/2010/main" val="0"/>
              </a:ext>
            </a:extLst>
          </a:blip>
          <a:srcRect l="2381" t="-1" r="2381" b="3288"/>
          <a:stretch/>
        </p:blipFill>
        <p:spPr bwMode="auto">
          <a:xfrm>
            <a:off x="4833130" y="1681432"/>
            <a:ext cx="2257262" cy="21830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4" name="Picture 6" descr="Manners Vector Stock Illustrations – 1,066 Manners Vector Stock  Illustrations, Vectors &amp;amp; Clipart - Dreamstim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58" t="4242" r="8309"/>
          <a:stretch/>
        </p:blipFill>
        <p:spPr bwMode="auto">
          <a:xfrm>
            <a:off x="2912762" y="3827340"/>
            <a:ext cx="2095500" cy="1985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6" name="Picture 8" descr="Angry Mother Scolding Sad Preschool Son Stock Vector (Royalty Free)  1101660437"/>
          <p:cNvPicPr>
            <a:picLocks noChangeAspect="1" noChangeArrowheads="1"/>
          </p:cNvPicPr>
          <p:nvPr/>
        </p:nvPicPr>
        <p:blipFill rotWithShape="1">
          <a:blip r:embed="rId11">
            <a:extLst>
              <a:ext uri="{28A0092B-C50C-407E-A947-70E740481C1C}">
                <a14:useLocalDpi xmlns:a14="http://schemas.microsoft.com/office/drawing/2010/main" val="0"/>
              </a:ext>
            </a:extLst>
          </a:blip>
          <a:srcRect t="4104" b="7065"/>
          <a:stretch/>
        </p:blipFill>
        <p:spPr bwMode="auto">
          <a:xfrm>
            <a:off x="9079017" y="1630542"/>
            <a:ext cx="2186260" cy="20914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8" name="Picture 10" descr="Girl Apologizing To Man In A Suit Who Splashed With Mud, Kids Good Manners  Concept Vector Illustration On A White Stock Vector - Illustration of  preschooler, cartoon: 119006418"/>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563" t="11217" r="9563" b="16844"/>
          <a:stretch/>
        </p:blipFill>
        <p:spPr bwMode="auto">
          <a:xfrm>
            <a:off x="7220006" y="3722013"/>
            <a:ext cx="2082130" cy="1980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0761915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56BEEC"/>
      </a:accent1>
      <a:accent2>
        <a:srgbClr val="31A8DF"/>
      </a:accent2>
      <a:accent3>
        <a:srgbClr val="238ACB"/>
      </a:accent3>
      <a:accent4>
        <a:srgbClr val="1A6798"/>
      </a:accent4>
      <a:accent5>
        <a:srgbClr val="189ED9"/>
      </a:accent5>
      <a:accent6>
        <a:srgbClr val="189ED9"/>
      </a:accent6>
      <a:hlink>
        <a:srgbClr val="56BEEC"/>
      </a:hlink>
      <a:folHlink>
        <a:srgbClr val="BFBFBF"/>
      </a:folHlink>
    </a:clrScheme>
    <a:fontScheme name="hoxn4l0t">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56BEEC"/>
    </a:accent1>
    <a:accent2>
      <a:srgbClr val="31A8DF"/>
    </a:accent2>
    <a:accent3>
      <a:srgbClr val="238ACB"/>
    </a:accent3>
    <a:accent4>
      <a:srgbClr val="1A6798"/>
    </a:accent4>
    <a:accent5>
      <a:srgbClr val="189ED9"/>
    </a:accent5>
    <a:accent6>
      <a:srgbClr val="189ED9"/>
    </a:accent6>
    <a:hlink>
      <a:srgbClr val="56BEE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12</TotalTime>
  <Words>200</Words>
  <Application>Microsoft Office PowerPoint</Application>
  <PresentationFormat>Widescreen</PresentationFormat>
  <Paragraphs>32</Paragraphs>
  <Slides>15</Slides>
  <Notes>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宋体</vt:lpstr>
      <vt:lpstr>Arial</vt:lpstr>
      <vt:lpstr>Calibri</vt:lpstr>
      <vt:lpstr>Cambria</vt:lpstr>
      <vt:lpstr>Helvetica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Adminstrator</dc:creator>
  <cp:lastModifiedBy>Viettel Store</cp:lastModifiedBy>
  <cp:revision>5</cp:revision>
  <dcterms:created xsi:type="dcterms:W3CDTF">2021-08-08T15:50:18Z</dcterms:created>
  <dcterms:modified xsi:type="dcterms:W3CDTF">2025-11-04T09:10:57Z</dcterms:modified>
</cp:coreProperties>
</file>