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Lst>
  <p:notesMasterIdLst>
    <p:notesMasterId r:id="rId26"/>
  </p:notesMasterIdLst>
  <p:sldIdLst>
    <p:sldId id="256" r:id="rId3"/>
    <p:sldId id="257" r:id="rId4"/>
    <p:sldId id="260" r:id="rId5"/>
    <p:sldId id="276" r:id="rId6"/>
    <p:sldId id="259" r:id="rId7"/>
    <p:sldId id="258" r:id="rId8"/>
    <p:sldId id="277" r:id="rId9"/>
    <p:sldId id="278" r:id="rId10"/>
    <p:sldId id="282" r:id="rId11"/>
    <p:sldId id="279" r:id="rId12"/>
    <p:sldId id="280" r:id="rId13"/>
    <p:sldId id="281" r:id="rId14"/>
    <p:sldId id="288" r:id="rId15"/>
    <p:sldId id="283" r:id="rId16"/>
    <p:sldId id="261" r:id="rId17"/>
    <p:sldId id="289" r:id="rId18"/>
    <p:sldId id="262" r:id="rId19"/>
    <p:sldId id="269" r:id="rId20"/>
    <p:sldId id="270" r:id="rId21"/>
    <p:sldId id="272" r:id="rId22"/>
    <p:sldId id="290" r:id="rId23"/>
    <p:sldId id="267" r:id="rId24"/>
    <p:sldId id="275"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UTM Avo" panose="02040603050506020204" pitchFamily="18" charset="0"/>
      <p:regular r:id="rId31"/>
      <p:bold r:id="rId32"/>
      <p:italic r:id="rId33"/>
      <p:boldItalic r:id="rId34"/>
    </p:embeddedFont>
  </p:embeddedFontLst>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22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1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41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4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98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482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700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07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196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61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1300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814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468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0844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785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98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284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335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26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82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063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400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229A5AE-C99E-7454-3225-AFA93C79E6D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9E04E35-EE77-94ED-3A6E-473AF22516D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91347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notesSlide" Target="../notesSlides/notesSlide10.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png"/><Relationship Id="rId11" Type="http://schemas.openxmlformats.org/officeDocument/2006/relationships/image" Target="../media/image37.sv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notesSlide" Target="../notesSlides/notesSlide12.xm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5.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8.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hyperlink" Target="https://hoc10.vn/doc-sach/tin-hoc-4/1/333/23" TargetMode="Externa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png"/><Relationship Id="rId4" Type="http://schemas.openxmlformats.org/officeDocument/2006/relationships/hyperlink" Target="https://hoc10.vn/doc-sach/tin-hoc-4/1/333/2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tin-hoc-4/1/333/22"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1.gif"/><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8.jpg"/><Relationship Id="rId7" Type="http://schemas.openxmlformats.org/officeDocument/2006/relationships/image" Target="../media/image65.sv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8.png"/><Relationship Id="rId2" Type="http://schemas.openxmlformats.org/officeDocument/2006/relationships/slideLayout" Target="../slideLayouts/slideLayout13.xml"/><Relationship Id="rId1" Type="http://schemas.openxmlformats.org/officeDocument/2006/relationships/tags" Target="../tags/tag24.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s://hoc10.vn/doc-sach/tin-hoc-4/1/333/22"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youtu.be/2dzwq29KVcI?list=PLC241y2KW0ZeNLlnvj4fBeCVwS988jl0H" TargetMode="External"/><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Tin học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85769" y="1484791"/>
            <a:ext cx="10820462" cy="19641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a:solidFill>
                  <a:srgbClr val="002060"/>
                </a:solidFill>
                <a:latin typeface="UTM Avo" panose="02040603050506020204" pitchFamily="18" charset="0"/>
              </a:rPr>
              <a:t>CHỦ ĐỀ C2. Tổ chức cây thư mục</a:t>
            </a:r>
            <a:endParaRPr lang="en-US" b="1">
              <a:solidFill>
                <a:srgbClr val="002060"/>
              </a:solidFill>
              <a:latin typeface="UTM Avo" panose="02040603050506020204" pitchFamily="18" charset="0"/>
            </a:endParaRPr>
          </a:p>
          <a:p>
            <a:pPr algn="ctr">
              <a:lnSpc>
                <a:spcPct val="150000"/>
              </a:lnSpc>
              <a:buSzPts val="990"/>
              <a:buFont typeface="Arial"/>
              <a:buNone/>
            </a:pPr>
            <a:r>
              <a:rPr lang="vi-VN" b="1">
                <a:solidFill>
                  <a:srgbClr val="002060"/>
                </a:solidFill>
                <a:latin typeface="UTM Avo" panose="02040603050506020204" pitchFamily="18" charset="0"/>
              </a:rPr>
              <a:t>lưu trữ thông tin trong máy tính</a:t>
            </a:r>
            <a:endParaRPr lang="en-US" b="1">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550752" y="4365294"/>
            <a:ext cx="11090496" cy="144844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a:solidFill>
                  <a:srgbClr val="FF0000"/>
                </a:solidFill>
                <a:latin typeface="UTM Avo" panose="02040603050506020204" pitchFamily="18" charset="0"/>
                <a:cs typeface="Arial" panose="020B0604020202020204" pitchFamily="34" charset="0"/>
              </a:rPr>
              <a:t>Bài 2. Di chuyển, sao chép thư mục và tệp</a:t>
            </a:r>
            <a:endParaRPr lang="en-US"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2" name="Freeform 8">
            <a:extLst>
              <a:ext uri="{FF2B5EF4-FFF2-40B4-BE49-F238E27FC236}">
                <a16:creationId xmlns:a16="http://schemas.microsoft.com/office/drawing/2014/main" id="{B977FAED-8D12-6D15-BB52-30A8FCA8833E}"/>
              </a:ext>
            </a:extLst>
          </p:cNvPr>
          <p:cNvSpPr/>
          <p:nvPr/>
        </p:nvSpPr>
        <p:spPr>
          <a:xfrm>
            <a:off x="3176" y="2720022"/>
            <a:ext cx="6092825" cy="4264978"/>
          </a:xfrm>
          <a:custGeom>
            <a:avLst/>
            <a:gdLst/>
            <a:ahLst/>
            <a:cxnLst/>
            <a:rect l="l" t="t" r="r" b="b"/>
            <a:pathLst>
              <a:path w="5878286" h="4114800">
                <a:moveTo>
                  <a:pt x="0" y="0"/>
                </a:moveTo>
                <a:lnTo>
                  <a:pt x="5878285" y="0"/>
                </a:lnTo>
                <a:lnTo>
                  <a:pt x="58782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charset="0"/>
            </a:endParaRPr>
          </a:p>
        </p:txBody>
      </p:sp>
      <p:sp>
        <p:nvSpPr>
          <p:cNvPr id="6" name="Freeform 5">
            <a:extLst>
              <a:ext uri="{FF2B5EF4-FFF2-40B4-BE49-F238E27FC236}">
                <a16:creationId xmlns:a16="http://schemas.microsoft.com/office/drawing/2014/main" id="{A4F09EF6-E56F-FE91-BAB4-881C2609485B}"/>
              </a:ext>
            </a:extLst>
          </p:cNvPr>
          <p:cNvSpPr/>
          <p:nvPr/>
        </p:nvSpPr>
        <p:spPr>
          <a:xfrm rot="19957035">
            <a:off x="10805130" y="5574544"/>
            <a:ext cx="1126443" cy="1091625"/>
          </a:xfrm>
          <a:custGeom>
            <a:avLst/>
            <a:gdLst/>
            <a:ahLst/>
            <a:cxnLst/>
            <a:rect l="l" t="t" r="r" b="b"/>
            <a:pathLst>
              <a:path w="1689664" h="1637438">
                <a:moveTo>
                  <a:pt x="0" y="0"/>
                </a:moveTo>
                <a:lnTo>
                  <a:pt x="1689664" y="0"/>
                </a:lnTo>
                <a:lnTo>
                  <a:pt x="1689664" y="1637438"/>
                </a:lnTo>
                <a:lnTo>
                  <a:pt x="0" y="16374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charset="0"/>
            </a:endParaRPr>
          </a:p>
        </p:txBody>
      </p:sp>
      <p:sp>
        <p:nvSpPr>
          <p:cNvPr id="7" name="Freeform 2">
            <a:extLst>
              <a:ext uri="{FF2B5EF4-FFF2-40B4-BE49-F238E27FC236}">
                <a16:creationId xmlns:a16="http://schemas.microsoft.com/office/drawing/2014/main" id="{9CAE6C8C-15B9-7E6E-E62F-C00EA5A5752C}"/>
              </a:ext>
            </a:extLst>
          </p:cNvPr>
          <p:cNvSpPr/>
          <p:nvPr/>
        </p:nvSpPr>
        <p:spPr>
          <a:xfrm>
            <a:off x="11600516" y="1101089"/>
            <a:ext cx="1037976" cy="976995"/>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charset="0"/>
            </a:endParaRPr>
          </a:p>
        </p:txBody>
      </p:sp>
      <p:sp>
        <p:nvSpPr>
          <p:cNvPr id="9" name="TextBox 8">
            <a:extLst>
              <a:ext uri="{FF2B5EF4-FFF2-40B4-BE49-F238E27FC236}">
                <a16:creationId xmlns:a16="http://schemas.microsoft.com/office/drawing/2014/main" id="{C1CB6A2B-51FA-757E-2C4C-6E6AB9245ABB}"/>
              </a:ext>
            </a:extLst>
          </p:cNvPr>
          <p:cNvSpPr txBox="1"/>
          <p:nvPr/>
        </p:nvSpPr>
        <p:spPr>
          <a:xfrm>
            <a:off x="5580743" y="2057629"/>
            <a:ext cx="6092825" cy="333783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400">
                <a:latin typeface="UTM Avo" panose="02040603050506020204" pitchFamily="18" charset="0"/>
                <a:cs typeface="Arial" panose="020B0604020202020204" pitchFamily="34" charset="0"/>
              </a:rPr>
              <a:t>Trong thư mục </a:t>
            </a:r>
            <a:r>
              <a:rPr lang="vi-VN" sz="2400" i="1">
                <a:latin typeface="UTM Avo" panose="02040603050506020204" pitchFamily="18" charset="0"/>
                <a:cs typeface="Arial" panose="020B0604020202020204" pitchFamily="34" charset="0"/>
              </a:rPr>
              <a:t>Lop4</a:t>
            </a:r>
            <a:r>
              <a:rPr lang="vi-VN" sz="2400">
                <a:latin typeface="UTM Avo" panose="02040603050506020204" pitchFamily="18" charset="0"/>
                <a:cs typeface="Arial" panose="020B0604020202020204" pitchFamily="34" charset="0"/>
              </a:rPr>
              <a:t> không còn tệp </a:t>
            </a:r>
            <a:r>
              <a:rPr lang="vi-VN" sz="2400" i="1">
                <a:latin typeface="UTM Avo" panose="02040603050506020204" pitchFamily="18" charset="0"/>
                <a:cs typeface="Arial" panose="020B0604020202020204" pitchFamily="34" charset="0"/>
              </a:rPr>
              <a:t>GioiThieuTo1</a:t>
            </a:r>
            <a:r>
              <a:rPr lang="vi-VN" sz="2400">
                <a:latin typeface="UTM Avo" panose="02040603050506020204" pitchFamily="18" charset="0"/>
                <a:cs typeface="Arial" panose="020B0604020202020204" pitchFamily="34" charset="0"/>
              </a:rPr>
              <a:t>.</a:t>
            </a:r>
          </a:p>
          <a:p>
            <a:pPr marL="457200" indent="-457200" algn="just">
              <a:lnSpc>
                <a:spcPct val="150000"/>
              </a:lnSpc>
              <a:buFont typeface="Arial" panose="020B0604020202020204" pitchFamily="34" charset="0"/>
              <a:buChar char="•"/>
            </a:pPr>
            <a:r>
              <a:rPr lang="vi-VN" sz="2400">
                <a:latin typeface="UTM Avo" panose="02040603050506020204" pitchFamily="18" charset="0"/>
                <a:cs typeface="Arial" panose="020B0604020202020204" pitchFamily="34" charset="0"/>
              </a:rPr>
              <a:t>Không nên di chuyển tệp </a:t>
            </a:r>
            <a:r>
              <a:rPr lang="vi-VN" sz="2400" i="1">
                <a:latin typeface="UTM Avo" panose="02040603050506020204" pitchFamily="18" charset="0"/>
                <a:cs typeface="Arial" panose="020B0604020202020204" pitchFamily="34" charset="0"/>
              </a:rPr>
              <a:t>GioiThieuTo1</a:t>
            </a:r>
            <a:r>
              <a:rPr lang="vi-VN" sz="2400">
                <a:latin typeface="UTM Avo" panose="02040603050506020204" pitchFamily="18" charset="0"/>
                <a:cs typeface="Arial" panose="020B0604020202020204" pitchFamily="34" charset="0"/>
              </a:rPr>
              <a:t> vào thư mục </a:t>
            </a:r>
            <a:r>
              <a:rPr lang="vi-VN" sz="2400" i="1">
                <a:latin typeface="UTM Avo" panose="02040603050506020204" pitchFamily="18" charset="0"/>
                <a:cs typeface="Arial" panose="020B0604020202020204" pitchFamily="34" charset="0"/>
              </a:rPr>
              <a:t>To2</a:t>
            </a:r>
            <a:r>
              <a:rPr lang="vi-VN" sz="2400">
                <a:latin typeface="UTM Avo" panose="02040603050506020204" pitchFamily="18" charset="0"/>
                <a:cs typeface="Arial" panose="020B0604020202020204" pitchFamily="34" charset="0"/>
              </a:rPr>
              <a:t>.</a:t>
            </a:r>
          </a:p>
          <a:p>
            <a:pPr marL="457200" indent="-457200" algn="just">
              <a:lnSpc>
                <a:spcPct val="150000"/>
              </a:lnSpc>
              <a:buFont typeface="Arial" panose="020B0604020202020204" pitchFamily="34" charset="0"/>
              <a:buChar char="•"/>
            </a:pPr>
            <a:r>
              <a:rPr lang="vi-VN" sz="2400">
                <a:latin typeface="UTM Avo" panose="02040603050506020204" pitchFamily="18" charset="0"/>
                <a:cs typeface="Arial" panose="020B0604020202020204" pitchFamily="34" charset="0"/>
              </a:rPr>
              <a:t>Dễ bị nhầm là tệp GioiThieuTo1 là bài của </a:t>
            </a:r>
            <a:r>
              <a:rPr lang="vi-VN" sz="2400" i="1">
                <a:latin typeface="UTM Avo" panose="02040603050506020204" pitchFamily="18" charset="0"/>
                <a:cs typeface="Arial" panose="020B0604020202020204" pitchFamily="34" charset="0"/>
              </a:rPr>
              <a:t>To2</a:t>
            </a:r>
            <a:r>
              <a:rPr lang="vi-VN" sz="2400">
                <a:latin typeface="UTM Avo" panose="02040603050506020204" pitchFamily="18" charset="0"/>
                <a:cs typeface="Arial" panose="020B0604020202020204" pitchFamily="34" charset="0"/>
              </a:rPr>
              <a:t>.</a:t>
            </a:r>
          </a:p>
        </p:txBody>
      </p:sp>
      <p:sp>
        <p:nvSpPr>
          <p:cNvPr id="11" name="TextBox 10">
            <a:extLst>
              <a:ext uri="{FF2B5EF4-FFF2-40B4-BE49-F238E27FC236}">
                <a16:creationId xmlns:a16="http://schemas.microsoft.com/office/drawing/2014/main" id="{BF2B32C0-F263-87A5-7EB9-1BDB27355CE5}"/>
              </a:ext>
            </a:extLst>
          </p:cNvPr>
          <p:cNvSpPr txBox="1"/>
          <p:nvPr/>
        </p:nvSpPr>
        <p:spPr>
          <a:xfrm>
            <a:off x="5310188" y="829540"/>
            <a:ext cx="6092825" cy="628121"/>
          </a:xfrm>
          <a:prstGeom prst="rect">
            <a:avLst/>
          </a:prstGeom>
          <a:noFill/>
        </p:spPr>
        <p:txBody>
          <a:bodyPr wrap="square" rtlCol="0">
            <a:spAutoFit/>
          </a:bodyPr>
          <a:lstStyle/>
          <a:p>
            <a:pPr algn="ctr">
              <a:lnSpc>
                <a:spcPct val="150000"/>
              </a:lnSpc>
            </a:pPr>
            <a:r>
              <a:rPr lang="en-US" sz="2667" b="1">
                <a:latin typeface="UTM Avo" panose="02040603050506020204" pitchFamily="18" charset="0"/>
                <a:cs typeface="Arial" panose="020B0604020202020204" pitchFamily="34" charset="0"/>
              </a:rPr>
              <a:t>HƯỚNG DẪN TRẢ LỜI</a:t>
            </a:r>
            <a:endParaRPr lang="vi-VN" sz="2667" b="1">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278147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3" name="Freeform 2">
            <a:extLst>
              <a:ext uri="{FF2B5EF4-FFF2-40B4-BE49-F238E27FC236}">
                <a16:creationId xmlns:a16="http://schemas.microsoft.com/office/drawing/2014/main" id="{970F1698-6033-8089-872E-3675105BF7A8}"/>
              </a:ext>
            </a:extLst>
          </p:cNvPr>
          <p:cNvSpPr/>
          <p:nvPr/>
        </p:nvSpPr>
        <p:spPr>
          <a:xfrm>
            <a:off x="8008226" y="1931065"/>
            <a:ext cx="2789877" cy="4926935"/>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5"/>
            <a:stretch>
              <a:fillRect/>
            </a:stretch>
          </a:blipFill>
        </p:spPr>
        <p:txBody>
          <a:bodyPr/>
          <a:lstStyle/>
          <a:p>
            <a:endParaRPr lang="en-US" sz="800">
              <a:latin typeface="UTM Avo" panose="02040603050506020204" pitchFamily="18" charset="0"/>
            </a:endParaRPr>
          </a:p>
        </p:txBody>
      </p:sp>
      <p:grpSp>
        <p:nvGrpSpPr>
          <p:cNvPr id="4" name="Group 3">
            <a:extLst>
              <a:ext uri="{FF2B5EF4-FFF2-40B4-BE49-F238E27FC236}">
                <a16:creationId xmlns:a16="http://schemas.microsoft.com/office/drawing/2014/main" id="{37291C1D-A798-513A-58CC-7B28561A0824}"/>
              </a:ext>
            </a:extLst>
          </p:cNvPr>
          <p:cNvGrpSpPr/>
          <p:nvPr/>
        </p:nvGrpSpPr>
        <p:grpSpPr>
          <a:xfrm>
            <a:off x="4955595" y="3375118"/>
            <a:ext cx="2789876" cy="2100195"/>
            <a:chOff x="1718205" y="3208103"/>
            <a:chExt cx="5191694" cy="3908264"/>
          </a:xfrm>
        </p:grpSpPr>
        <p:sp>
          <p:nvSpPr>
            <p:cNvPr id="5" name="Freeform 12">
              <a:extLst>
                <a:ext uri="{FF2B5EF4-FFF2-40B4-BE49-F238E27FC236}">
                  <a16:creationId xmlns:a16="http://schemas.microsoft.com/office/drawing/2014/main" id="{5CB9822C-FCDB-E5A0-84DA-A62321F82851}"/>
                </a:ext>
              </a:extLst>
            </p:cNvPr>
            <p:cNvSpPr/>
            <p:nvPr/>
          </p:nvSpPr>
          <p:spPr>
            <a:xfrm>
              <a:off x="2693645" y="3208103"/>
              <a:ext cx="3637641" cy="2645559"/>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charset="0"/>
              </a:endParaRPr>
            </a:p>
          </p:txBody>
        </p:sp>
        <p:sp>
          <p:nvSpPr>
            <p:cNvPr id="6" name="TextBox 5">
              <a:extLst>
                <a:ext uri="{FF2B5EF4-FFF2-40B4-BE49-F238E27FC236}">
                  <a16:creationId xmlns:a16="http://schemas.microsoft.com/office/drawing/2014/main" id="{FB62358F-F4C9-3E17-9090-1A44BBD2BC23}"/>
                </a:ext>
              </a:extLst>
            </p:cNvPr>
            <p:cNvSpPr txBox="1"/>
            <p:nvPr/>
          </p:nvSpPr>
          <p:spPr>
            <a:xfrm>
              <a:off x="1718205" y="6276462"/>
              <a:ext cx="5191694" cy="839905"/>
            </a:xfrm>
            <a:prstGeom prst="rect">
              <a:avLst/>
            </a:prstGeom>
            <a:noFill/>
          </p:spPr>
          <p:txBody>
            <a:bodyPr wrap="square" rtlCol="0">
              <a:spAutoFit/>
            </a:bodyPr>
            <a:lstStyle/>
            <a:p>
              <a:pPr algn="ctr"/>
              <a:r>
                <a:rPr lang="en-US" sz="2333" b="1">
                  <a:latin typeface="UTM Avo" panose="02040603050506020204" pitchFamily="18" charset="0"/>
                  <a:cs typeface="Courier New" panose="02070309020205020404" pitchFamily="49" charset="0"/>
                </a:rPr>
                <a:t>GioiThieuLop4</a:t>
              </a:r>
            </a:p>
          </p:txBody>
        </p:sp>
      </p:grpSp>
      <p:grpSp>
        <p:nvGrpSpPr>
          <p:cNvPr id="7" name="Group 6">
            <a:extLst>
              <a:ext uri="{FF2B5EF4-FFF2-40B4-BE49-F238E27FC236}">
                <a16:creationId xmlns:a16="http://schemas.microsoft.com/office/drawing/2014/main" id="{C266C0EB-7930-75D6-47F0-FF44E864A420}"/>
              </a:ext>
            </a:extLst>
          </p:cNvPr>
          <p:cNvGrpSpPr/>
          <p:nvPr/>
        </p:nvGrpSpPr>
        <p:grpSpPr>
          <a:xfrm>
            <a:off x="931221" y="1626391"/>
            <a:ext cx="2793433" cy="1738887"/>
            <a:chOff x="-55454" y="876300"/>
            <a:chExt cx="6435507" cy="4088777"/>
          </a:xfrm>
        </p:grpSpPr>
        <p:sp>
          <p:nvSpPr>
            <p:cNvPr id="8" name="Freeform 5">
              <a:extLst>
                <a:ext uri="{FF2B5EF4-FFF2-40B4-BE49-F238E27FC236}">
                  <a16:creationId xmlns:a16="http://schemas.microsoft.com/office/drawing/2014/main" id="{1B8800C8-E834-4405-EF00-25D3E3CCBAF1}"/>
                </a:ext>
              </a:extLst>
            </p:cNvPr>
            <p:cNvSpPr/>
            <p:nvPr/>
          </p:nvSpPr>
          <p:spPr>
            <a:xfrm>
              <a:off x="1219200" y="876300"/>
              <a:ext cx="3886200" cy="2744629"/>
            </a:xfrm>
            <a:custGeom>
              <a:avLst/>
              <a:gdLst/>
              <a:ahLst/>
              <a:cxnLst/>
              <a:rect l="l" t="t" r="r" b="b"/>
              <a:pathLst>
                <a:path w="3468902" h="2449912">
                  <a:moveTo>
                    <a:pt x="0" y="0"/>
                  </a:moveTo>
                  <a:lnTo>
                    <a:pt x="3468901" y="0"/>
                  </a:lnTo>
                  <a:lnTo>
                    <a:pt x="3468901" y="2449912"/>
                  </a:lnTo>
                  <a:lnTo>
                    <a:pt x="0" y="2449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charset="0"/>
              </a:endParaRPr>
            </a:p>
          </p:txBody>
        </p:sp>
        <p:sp>
          <p:nvSpPr>
            <p:cNvPr id="9" name="TextBox 8">
              <a:extLst>
                <a:ext uri="{FF2B5EF4-FFF2-40B4-BE49-F238E27FC236}">
                  <a16:creationId xmlns:a16="http://schemas.microsoft.com/office/drawing/2014/main" id="{6CA29925-5C54-BB53-1359-92115F24BE5D}"/>
                </a:ext>
              </a:extLst>
            </p:cNvPr>
            <p:cNvSpPr txBox="1"/>
            <p:nvPr/>
          </p:nvSpPr>
          <p:spPr>
            <a:xfrm>
              <a:off x="-55454" y="3903802"/>
              <a:ext cx="6435507" cy="1061275"/>
            </a:xfrm>
            <a:prstGeom prst="rect">
              <a:avLst/>
            </a:prstGeom>
            <a:noFill/>
          </p:spPr>
          <p:txBody>
            <a:bodyPr wrap="square" rtlCol="0">
              <a:spAutoFit/>
            </a:bodyPr>
            <a:lstStyle/>
            <a:p>
              <a:pPr algn="ctr"/>
              <a:r>
                <a:rPr lang="en-US" sz="2333" b="1">
                  <a:latin typeface="UTM Avo" panose="02040603050506020204" pitchFamily="18" charset="0"/>
                  <a:cs typeface="Courier New" panose="02070309020205020404" pitchFamily="49" charset="0"/>
                </a:rPr>
                <a:t>GioiThieuTo1</a:t>
              </a:r>
            </a:p>
          </p:txBody>
        </p:sp>
      </p:grpSp>
      <p:sp>
        <p:nvSpPr>
          <p:cNvPr id="10" name="Freeform 4">
            <a:extLst>
              <a:ext uri="{FF2B5EF4-FFF2-40B4-BE49-F238E27FC236}">
                <a16:creationId xmlns:a16="http://schemas.microsoft.com/office/drawing/2014/main" id="{49379B4D-3353-1354-5424-6CE3B6E7494F}"/>
              </a:ext>
            </a:extLst>
          </p:cNvPr>
          <p:cNvSpPr/>
          <p:nvPr/>
        </p:nvSpPr>
        <p:spPr>
          <a:xfrm rot="2163965">
            <a:off x="3413889" y="2892244"/>
            <a:ext cx="1872877" cy="513198"/>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800">
              <a:latin typeface="UTM Avo" panose="02040603050506020204" pitchFamily="18" charset="0"/>
            </a:endParaRPr>
          </a:p>
        </p:txBody>
      </p:sp>
      <p:sp>
        <p:nvSpPr>
          <p:cNvPr id="11" name="Speech Bubble: Oval 10">
            <a:extLst>
              <a:ext uri="{FF2B5EF4-FFF2-40B4-BE49-F238E27FC236}">
                <a16:creationId xmlns:a16="http://schemas.microsoft.com/office/drawing/2014/main" id="{214A4BE9-FBC1-FF3A-8718-422C1DE6E61C}"/>
              </a:ext>
            </a:extLst>
          </p:cNvPr>
          <p:cNvSpPr/>
          <p:nvPr/>
        </p:nvSpPr>
        <p:spPr>
          <a:xfrm>
            <a:off x="1202568" y="4388263"/>
            <a:ext cx="2743504" cy="1474890"/>
          </a:xfrm>
          <a:prstGeom prst="wedgeEllipseCallout">
            <a:avLst>
              <a:gd name="adj1" fmla="val 56949"/>
              <a:gd name="adj2" fmla="val -111904"/>
            </a:avLst>
          </a:prstGeom>
          <a:solidFill>
            <a:schemeClr val="accent2">
              <a:lumMod val="20000"/>
              <a:lumOff val="80000"/>
            </a:schemeClr>
          </a:solidFill>
          <a:ln w="38100">
            <a:solidFill>
              <a:schemeClr val="accent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rgbClr val="002060"/>
                </a:solidFill>
                <a:latin typeface="UTM Avo" panose="02040603050506020204" pitchFamily="18" charset="0"/>
                <a:cs typeface="Arial" panose="020B0604020202020204" pitchFamily="34" charset="0"/>
              </a:rPr>
              <a:t>Move to </a:t>
            </a:r>
          </a:p>
        </p:txBody>
      </p:sp>
    </p:spTree>
    <p:custDataLst>
      <p:tags r:id="rId1"/>
    </p:custDataLst>
    <p:extLst>
      <p:ext uri="{BB962C8B-B14F-4D97-AF65-F5344CB8AC3E}">
        <p14:creationId xmlns:p14="http://schemas.microsoft.com/office/powerpoint/2010/main" val="3055432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2" name="Freeform 9">
            <a:extLst>
              <a:ext uri="{FF2B5EF4-FFF2-40B4-BE49-F238E27FC236}">
                <a16:creationId xmlns:a16="http://schemas.microsoft.com/office/drawing/2014/main" id="{4D0A4BCC-54F6-1A12-D8F9-99E101D56EF5}"/>
              </a:ext>
            </a:extLst>
          </p:cNvPr>
          <p:cNvSpPr/>
          <p:nvPr/>
        </p:nvSpPr>
        <p:spPr>
          <a:xfrm>
            <a:off x="-1407105" y="3328322"/>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charset="0"/>
            </a:endParaRPr>
          </a:p>
        </p:txBody>
      </p:sp>
      <p:sp>
        <p:nvSpPr>
          <p:cNvPr id="3" name="Freeform 10">
            <a:extLst>
              <a:ext uri="{FF2B5EF4-FFF2-40B4-BE49-F238E27FC236}">
                <a16:creationId xmlns:a16="http://schemas.microsoft.com/office/drawing/2014/main" id="{23303512-9840-466B-D54E-007AFDEFF495}"/>
              </a:ext>
            </a:extLst>
          </p:cNvPr>
          <p:cNvSpPr/>
          <p:nvPr/>
        </p:nvSpPr>
        <p:spPr>
          <a:xfrm>
            <a:off x="10548465" y="675079"/>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700">
              <a:latin typeface="UTM Avo" panose="02040603050506020204" pitchFamily="18" charset="0"/>
            </a:endParaRPr>
          </a:p>
        </p:txBody>
      </p:sp>
      <p:sp>
        <p:nvSpPr>
          <p:cNvPr id="4" name="Freeform 3">
            <a:extLst>
              <a:ext uri="{FF2B5EF4-FFF2-40B4-BE49-F238E27FC236}">
                <a16:creationId xmlns:a16="http://schemas.microsoft.com/office/drawing/2014/main" id="{20BF6048-947F-4C0A-3D56-A9E71BD9703F}"/>
              </a:ext>
            </a:extLst>
          </p:cNvPr>
          <p:cNvSpPr/>
          <p:nvPr/>
        </p:nvSpPr>
        <p:spPr>
          <a:xfrm>
            <a:off x="4315635" y="1309874"/>
            <a:ext cx="7665805" cy="5163497"/>
          </a:xfrm>
          <a:custGeom>
            <a:avLst/>
            <a:gdLst/>
            <a:ahLst/>
            <a:cxnLst/>
            <a:rect l="l" t="t" r="r" b="b"/>
            <a:pathLst>
              <a:path w="5685389" h="4114800">
                <a:moveTo>
                  <a:pt x="0" y="0"/>
                </a:moveTo>
                <a:lnTo>
                  <a:pt x="5685389" y="0"/>
                </a:lnTo>
                <a:lnTo>
                  <a:pt x="56853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700">
              <a:latin typeface="UTM Avo" panose="02040603050506020204" pitchFamily="18" charset="0"/>
            </a:endParaRPr>
          </a:p>
        </p:txBody>
      </p:sp>
      <p:sp>
        <p:nvSpPr>
          <p:cNvPr id="5" name="Freeform 6">
            <a:extLst>
              <a:ext uri="{FF2B5EF4-FFF2-40B4-BE49-F238E27FC236}">
                <a16:creationId xmlns:a16="http://schemas.microsoft.com/office/drawing/2014/main" id="{15779200-0B20-5E28-70D9-DF5F1D3C74BA}"/>
              </a:ext>
            </a:extLst>
          </p:cNvPr>
          <p:cNvSpPr/>
          <p:nvPr/>
        </p:nvSpPr>
        <p:spPr>
          <a:xfrm>
            <a:off x="575722" y="3491487"/>
            <a:ext cx="3891064" cy="3429000"/>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700">
              <a:latin typeface="UTM Avo" panose="02040603050506020204" pitchFamily="18" charset="0"/>
            </a:endParaRPr>
          </a:p>
        </p:txBody>
      </p:sp>
      <p:sp>
        <p:nvSpPr>
          <p:cNvPr id="6" name="TextBox 5">
            <a:extLst>
              <a:ext uri="{FF2B5EF4-FFF2-40B4-BE49-F238E27FC236}">
                <a16:creationId xmlns:a16="http://schemas.microsoft.com/office/drawing/2014/main" id="{AAF4919C-5FE1-DA8E-20FC-B5F070DABE89}"/>
              </a:ext>
            </a:extLst>
          </p:cNvPr>
          <p:cNvSpPr txBox="1"/>
          <p:nvPr/>
        </p:nvSpPr>
        <p:spPr>
          <a:xfrm>
            <a:off x="4617937" y="2261484"/>
            <a:ext cx="7061200" cy="3891835"/>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a:latin typeface="UTM Avo" panose="02040603050506020204" pitchFamily="18" charset="0"/>
                <a:cs typeface="Arial" panose="020B0604020202020204" pitchFamily="34" charset="0"/>
              </a:rPr>
              <a:t>Trong phần mềm quản lí tệp, ở dải lệnh </a:t>
            </a:r>
            <a:r>
              <a:rPr lang="en-US" sz="2400" b="1">
                <a:latin typeface="UTM Avo" panose="02040603050506020204" pitchFamily="18" charset="0"/>
                <a:cs typeface="Arial" panose="020B0604020202020204" pitchFamily="34" charset="0"/>
              </a:rPr>
              <a:t>Home</a:t>
            </a:r>
            <a:r>
              <a:rPr lang="en-US" sz="2400">
                <a:latin typeface="UTM Avo" panose="02040603050506020204" pitchFamily="18" charset="0"/>
                <a:cs typeface="Arial" panose="020B0604020202020204" pitchFamily="34" charset="0"/>
              </a:rPr>
              <a:t>, có thể di chuyển tệp, thư mục bằng lệnh </a:t>
            </a:r>
            <a:r>
              <a:rPr lang="en-US" sz="2400" b="1">
                <a:latin typeface="UTM Avo" panose="02040603050506020204" pitchFamily="18" charset="0"/>
                <a:cs typeface="Arial" panose="020B0604020202020204" pitchFamily="34" charset="0"/>
              </a:rPr>
              <a:t>Move to</a:t>
            </a:r>
            <a:r>
              <a:rPr lang="en-US" sz="2400">
                <a:latin typeface="UTM Avo" panose="02040603050506020204" pitchFamily="18" charset="0"/>
                <a:cs typeface="Arial" panose="020B0604020202020204" pitchFamily="34" charset="0"/>
              </a:rPr>
              <a:t>. </a:t>
            </a:r>
          </a:p>
          <a:p>
            <a:pPr marL="381019" indent="-381019" algn="just">
              <a:lnSpc>
                <a:spcPct val="150000"/>
              </a:lnSpc>
              <a:buFont typeface="Arial" panose="020B0604020202020204" pitchFamily="34" charset="0"/>
              <a:buChar char="•"/>
            </a:pPr>
            <a:r>
              <a:rPr lang="en-US" sz="2400">
                <a:latin typeface="UTM Avo" panose="02040603050506020204" pitchFamily="18" charset="0"/>
                <a:cs typeface="Arial" panose="020B0604020202020204" pitchFamily="34" charset="0"/>
              </a:rPr>
              <a:t>Khi di chuyển thư mục thì mọi tệp, thư mục nằm trong nó sẽ di chuyển theo. Nếu di chuyển nhầm, sẽ khó để tìm lại được tệp, như thự mục đó nữa. </a:t>
            </a:r>
          </a:p>
        </p:txBody>
      </p:sp>
      <p:grpSp>
        <p:nvGrpSpPr>
          <p:cNvPr id="7" name="Group 6">
            <a:extLst>
              <a:ext uri="{FF2B5EF4-FFF2-40B4-BE49-F238E27FC236}">
                <a16:creationId xmlns:a16="http://schemas.microsoft.com/office/drawing/2014/main" id="{E6D5278F-EBA8-8CDB-C454-994F5247BABB}"/>
              </a:ext>
            </a:extLst>
          </p:cNvPr>
          <p:cNvGrpSpPr/>
          <p:nvPr/>
        </p:nvGrpSpPr>
        <p:grpSpPr>
          <a:xfrm>
            <a:off x="1030515" y="1734457"/>
            <a:ext cx="2563645" cy="783852"/>
            <a:chOff x="304800" y="1028700"/>
            <a:chExt cx="5105598" cy="1656014"/>
          </a:xfrm>
        </p:grpSpPr>
        <p:sp>
          <p:nvSpPr>
            <p:cNvPr id="8" name="Rectangle 7">
              <a:extLst>
                <a:ext uri="{FF2B5EF4-FFF2-40B4-BE49-F238E27FC236}">
                  <a16:creationId xmlns:a16="http://schemas.microsoft.com/office/drawing/2014/main" id="{AEB0CAFB-EF7F-44F1-8F67-58E152BD2892}"/>
                </a:ext>
              </a:extLst>
            </p:cNvPr>
            <p:cNvSpPr/>
            <p:nvPr/>
          </p:nvSpPr>
          <p:spPr>
            <a:xfrm>
              <a:off x="457200" y="1160714"/>
              <a:ext cx="4953198" cy="1524000"/>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latin typeface="UTM Avo" panose="02040603050506020204" pitchFamily="18" charset="0"/>
              </a:endParaRPr>
            </a:p>
          </p:txBody>
        </p:sp>
        <p:sp>
          <p:nvSpPr>
            <p:cNvPr id="9" name="Rectangle 8">
              <a:extLst>
                <a:ext uri="{FF2B5EF4-FFF2-40B4-BE49-F238E27FC236}">
                  <a16:creationId xmlns:a16="http://schemas.microsoft.com/office/drawing/2014/main" id="{FB29AB1C-10E9-C3CD-EBBF-1EF9CC94CFA2}"/>
                </a:ext>
              </a:extLst>
            </p:cNvPr>
            <p:cNvSpPr/>
            <p:nvPr/>
          </p:nvSpPr>
          <p:spPr>
            <a:xfrm>
              <a:off x="304800" y="1028700"/>
              <a:ext cx="4953198" cy="1524000"/>
            </a:xfrm>
            <a:prstGeom prst="rect">
              <a:avLst/>
            </a:prstGeom>
            <a:solidFill>
              <a:schemeClr val="accent2">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latin typeface="UTM Avo" panose="02040603050506020204" pitchFamily="18" charset="0"/>
              </a:endParaRPr>
            </a:p>
          </p:txBody>
        </p:sp>
        <p:sp>
          <p:nvSpPr>
            <p:cNvPr id="10" name="TextBox 9">
              <a:extLst>
                <a:ext uri="{FF2B5EF4-FFF2-40B4-BE49-F238E27FC236}">
                  <a16:creationId xmlns:a16="http://schemas.microsoft.com/office/drawing/2014/main" id="{2D69249B-4F56-A662-A207-88C4197AF27E}"/>
                </a:ext>
              </a:extLst>
            </p:cNvPr>
            <p:cNvSpPr txBox="1"/>
            <p:nvPr/>
          </p:nvSpPr>
          <p:spPr>
            <a:xfrm>
              <a:off x="800199" y="1295906"/>
              <a:ext cx="3962400" cy="784830"/>
            </a:xfrm>
            <a:prstGeom prst="rect">
              <a:avLst/>
            </a:prstGeom>
            <a:noFill/>
          </p:spPr>
          <p:txBody>
            <a:bodyPr wrap="square" rtlCol="0">
              <a:spAutoFit/>
            </a:bodyPr>
            <a:lstStyle/>
            <a:p>
              <a:pPr algn="ctr"/>
              <a:r>
                <a:rPr lang="en-US" sz="2800" b="1">
                  <a:solidFill>
                    <a:schemeClr val="bg1"/>
                  </a:solidFill>
                  <a:latin typeface="UTM Avo" panose="02040603050506020204" pitchFamily="18" charset="0"/>
                  <a:cs typeface="Courier New" panose="02070309020205020404" pitchFamily="49" charset="0"/>
                </a:rPr>
                <a:t>Kết luận </a:t>
              </a:r>
            </a:p>
          </p:txBody>
        </p:sp>
      </p:grpSp>
    </p:spTree>
    <p:custDataLst>
      <p:tags r:id="rId1"/>
    </p:custDataLst>
    <p:extLst>
      <p:ext uri="{BB962C8B-B14F-4D97-AF65-F5344CB8AC3E}">
        <p14:creationId xmlns:p14="http://schemas.microsoft.com/office/powerpoint/2010/main" val="3290664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3" name="TextBox 2">
            <a:extLst>
              <a:ext uri="{FF2B5EF4-FFF2-40B4-BE49-F238E27FC236}">
                <a16:creationId xmlns:a16="http://schemas.microsoft.com/office/drawing/2014/main" id="{155A15EE-111F-D16D-CF1D-6030A4686EA5}"/>
              </a:ext>
            </a:extLst>
          </p:cNvPr>
          <p:cNvSpPr txBox="1"/>
          <p:nvPr/>
        </p:nvSpPr>
        <p:spPr>
          <a:xfrm>
            <a:off x="834118" y="1461407"/>
            <a:ext cx="7264400" cy="614592"/>
          </a:xfrm>
          <a:prstGeom prst="rect">
            <a:avLst/>
          </a:prstGeom>
          <a:noFill/>
        </p:spPr>
        <p:txBody>
          <a:bodyPr wrap="square" rtlCol="0">
            <a:spAutoFit/>
          </a:bodyPr>
          <a:lstStyle/>
          <a:p>
            <a:pPr>
              <a:lnSpc>
                <a:spcPct val="150000"/>
              </a:lnSpc>
            </a:pPr>
            <a:r>
              <a:rPr lang="en-US" sz="2600" b="1">
                <a:latin typeface="UTM Avo" panose="02040603050506020204" pitchFamily="18" charset="0"/>
                <a:cs typeface="Arial" panose="020B0604020202020204" pitchFamily="34" charset="0"/>
              </a:rPr>
              <a:t>2. SAO CHÉP TỆP, THƯ MỤC </a:t>
            </a:r>
          </a:p>
        </p:txBody>
      </p:sp>
      <p:grpSp>
        <p:nvGrpSpPr>
          <p:cNvPr id="4" name="Group 3">
            <a:extLst>
              <a:ext uri="{FF2B5EF4-FFF2-40B4-BE49-F238E27FC236}">
                <a16:creationId xmlns:a16="http://schemas.microsoft.com/office/drawing/2014/main" id="{3D04EF24-D72A-CBA0-2308-1B00567B5FD0}"/>
              </a:ext>
            </a:extLst>
          </p:cNvPr>
          <p:cNvGrpSpPr/>
          <p:nvPr/>
        </p:nvGrpSpPr>
        <p:grpSpPr>
          <a:xfrm>
            <a:off x="-301854" y="1915647"/>
            <a:ext cx="5156200" cy="757292"/>
            <a:chOff x="-1752600" y="730962"/>
            <a:chExt cx="7734300" cy="1135938"/>
          </a:xfrm>
          <a:noFill/>
        </p:grpSpPr>
        <p:sp>
          <p:nvSpPr>
            <p:cNvPr id="5" name="Freeform 5">
              <a:extLst>
                <a:ext uri="{FF2B5EF4-FFF2-40B4-BE49-F238E27FC236}">
                  <a16:creationId xmlns:a16="http://schemas.microsoft.com/office/drawing/2014/main" id="{8870C4CB-CCC8-49A0-A96E-EA8FEF9366B5}"/>
                </a:ext>
              </a:extLst>
            </p:cNvPr>
            <p:cNvSpPr/>
            <p:nvPr/>
          </p:nvSpPr>
          <p:spPr>
            <a:xfrm rot="-10800000">
              <a:off x="-1752600" y="730962"/>
              <a:ext cx="7467600" cy="1135938"/>
            </a:xfrm>
            <a:custGeom>
              <a:avLst/>
              <a:gdLst/>
              <a:ahLst/>
              <a:cxnLst/>
              <a:rect l="l" t="t" r="r" b="b"/>
              <a:pathLst>
                <a:path w="9958945" h="1593138">
                  <a:moveTo>
                    <a:pt x="0" y="0"/>
                  </a:moveTo>
                  <a:lnTo>
                    <a:pt x="9958945" y="0"/>
                  </a:lnTo>
                  <a:lnTo>
                    <a:pt x="9958945" y="1593138"/>
                  </a:lnTo>
                  <a:lnTo>
                    <a:pt x="0" y="1593138"/>
                  </a:lnTo>
                  <a:lnTo>
                    <a:pt x="0" y="0"/>
                  </a:lnTo>
                  <a:close/>
                </a:path>
              </a:pathLst>
            </a:custGeom>
            <a:grpFill/>
          </p:spPr>
          <p:txBody>
            <a:bodyPr/>
            <a:lstStyle/>
            <a:p>
              <a:endParaRPr lang="en-US" sz="2600">
                <a:latin typeface="UTM Avo" panose="02040603050506020204" pitchFamily="18" charset="0"/>
              </a:endParaRPr>
            </a:p>
          </p:txBody>
        </p:sp>
        <p:sp>
          <p:nvSpPr>
            <p:cNvPr id="6" name="TextBox 5">
              <a:extLst>
                <a:ext uri="{FF2B5EF4-FFF2-40B4-BE49-F238E27FC236}">
                  <a16:creationId xmlns:a16="http://schemas.microsoft.com/office/drawing/2014/main" id="{B1EEBCAD-0D93-0C06-3E1F-72420F802C8E}"/>
                </a:ext>
              </a:extLst>
            </p:cNvPr>
            <p:cNvSpPr txBox="1"/>
            <p:nvPr/>
          </p:nvSpPr>
          <p:spPr>
            <a:xfrm>
              <a:off x="-152400" y="944988"/>
              <a:ext cx="6134100" cy="738665"/>
            </a:xfrm>
            <a:prstGeom prst="rect">
              <a:avLst/>
            </a:prstGeom>
            <a:grpFill/>
          </p:spPr>
          <p:txBody>
            <a:bodyPr wrap="square" rtlCol="0">
              <a:spAutoFit/>
            </a:bodyPr>
            <a:lstStyle/>
            <a:p>
              <a:r>
                <a:rPr lang="en-US" sz="2600" b="1">
                  <a:solidFill>
                    <a:srgbClr val="002060"/>
                  </a:solidFill>
                  <a:latin typeface="UTM Avo" panose="02040603050506020204" pitchFamily="18" charset="0"/>
                  <a:cs typeface="Arial" panose="020B0604020202020204" pitchFamily="34" charset="0"/>
                </a:rPr>
                <a:t>Hoạt động 2</a:t>
              </a:r>
            </a:p>
          </p:txBody>
        </p:sp>
      </p:grpSp>
      <p:grpSp>
        <p:nvGrpSpPr>
          <p:cNvPr id="7" name="Group 6">
            <a:extLst>
              <a:ext uri="{FF2B5EF4-FFF2-40B4-BE49-F238E27FC236}">
                <a16:creationId xmlns:a16="http://schemas.microsoft.com/office/drawing/2014/main" id="{9CEC6163-D7EE-0679-76BB-97C3D9013FEE}"/>
              </a:ext>
            </a:extLst>
          </p:cNvPr>
          <p:cNvGrpSpPr/>
          <p:nvPr/>
        </p:nvGrpSpPr>
        <p:grpSpPr>
          <a:xfrm>
            <a:off x="377370" y="2282453"/>
            <a:ext cx="7569200" cy="4622800"/>
            <a:chOff x="838200" y="2414874"/>
            <a:chExt cx="11353800" cy="6934200"/>
          </a:xfrm>
          <a:noFill/>
        </p:grpSpPr>
        <p:sp>
          <p:nvSpPr>
            <p:cNvPr id="8" name="Rectangle 7">
              <a:extLst>
                <a:ext uri="{FF2B5EF4-FFF2-40B4-BE49-F238E27FC236}">
                  <a16:creationId xmlns:a16="http://schemas.microsoft.com/office/drawing/2014/main" id="{47E16920-001D-8572-0AAA-0AD0AEE53063}"/>
                </a:ext>
              </a:extLst>
            </p:cNvPr>
            <p:cNvSpPr/>
            <p:nvPr/>
          </p:nvSpPr>
          <p:spPr>
            <a:xfrm>
              <a:off x="838200" y="2414874"/>
              <a:ext cx="11353800" cy="6934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charset="0"/>
              </a:endParaRPr>
            </a:p>
          </p:txBody>
        </p:sp>
        <p:sp>
          <p:nvSpPr>
            <p:cNvPr id="9" name="TextBox 8">
              <a:extLst>
                <a:ext uri="{FF2B5EF4-FFF2-40B4-BE49-F238E27FC236}">
                  <a16:creationId xmlns:a16="http://schemas.microsoft.com/office/drawing/2014/main" id="{18650835-284F-97BF-69AB-06B55FEAE4FE}"/>
                </a:ext>
              </a:extLst>
            </p:cNvPr>
            <p:cNvSpPr txBox="1"/>
            <p:nvPr/>
          </p:nvSpPr>
          <p:spPr>
            <a:xfrm>
              <a:off x="1295400" y="2819917"/>
              <a:ext cx="10439400" cy="5845831"/>
            </a:xfrm>
            <a:prstGeom prst="rect">
              <a:avLst/>
            </a:prstGeom>
            <a:grp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Các bước để sao chép tệp, thư mục thực hiện tương tự như các bước di chuyển tệp, thư mục ở </a:t>
              </a:r>
              <a:r>
                <a:rPr lang="en-US" sz="2400" i="1">
                  <a:latin typeface="UTM Avo" panose="02040603050506020204" pitchFamily="18" charset="0"/>
                  <a:cs typeface="Arial" panose="020B0604020202020204" pitchFamily="34" charset="0"/>
                </a:rPr>
                <a:t>Hình 1</a:t>
              </a:r>
              <a:r>
                <a:rPr lang="en-US" sz="2400">
                  <a:latin typeface="UTM Avo" panose="02040603050506020204" pitchFamily="18" charset="0"/>
                  <a:cs typeface="Arial" panose="020B0604020202020204" pitchFamily="34" charset="0"/>
                </a:rPr>
                <a:t>. Em thực hiện Bước 1, Bước 2, Bước 3 tương tự như </a:t>
              </a:r>
              <a:r>
                <a:rPr lang="en-US" sz="2400" i="1">
                  <a:latin typeface="UTM Avo" panose="02040603050506020204" pitchFamily="18" charset="0"/>
                  <a:cs typeface="Arial" panose="020B0604020202020204" pitchFamily="34" charset="0"/>
                </a:rPr>
                <a:t>Hình 1</a:t>
              </a:r>
              <a:r>
                <a:rPr lang="en-US" sz="2400">
                  <a:latin typeface="UTM Avo" panose="02040603050506020204" pitchFamily="18" charset="0"/>
                  <a:cs typeface="Arial" panose="020B0604020202020204" pitchFamily="34" charset="0"/>
                </a:rPr>
                <a:t>. Riêng Bước 4, em thay lệnh </a:t>
              </a:r>
              <a:r>
                <a:rPr lang="en-US" sz="2400" b="1">
                  <a:latin typeface="UTM Avo" panose="02040603050506020204" pitchFamily="18" charset="0"/>
                  <a:cs typeface="Arial" panose="020B0604020202020204" pitchFamily="34" charset="0"/>
                </a:rPr>
                <a:t>Move to </a:t>
              </a:r>
              <a:r>
                <a:rPr lang="en-US" sz="2400">
                  <a:latin typeface="UTM Avo" panose="02040603050506020204" pitchFamily="18" charset="0"/>
                  <a:cs typeface="Arial" panose="020B0604020202020204" pitchFamily="34" charset="0"/>
                </a:rPr>
                <a:t>thành </a:t>
              </a:r>
              <a:r>
                <a:rPr lang="en-US" sz="2400" b="1">
                  <a:latin typeface="UTM Avo" panose="02040603050506020204" pitchFamily="18" charset="0"/>
                  <a:cs typeface="Arial" panose="020B0604020202020204" pitchFamily="34" charset="0"/>
                </a:rPr>
                <a:t>Copy to</a:t>
              </a:r>
              <a:r>
                <a:rPr lang="en-US" sz="2400">
                  <a:latin typeface="UTM Avo" panose="02040603050506020204" pitchFamily="18" charset="0"/>
                  <a:cs typeface="Arial" panose="020B0604020202020204" pitchFamily="34" charset="0"/>
                </a:rPr>
                <a:t>. </a:t>
              </a:r>
            </a:p>
            <a:p>
              <a:pPr algn="just">
                <a:lnSpc>
                  <a:spcPct val="150000"/>
                </a:lnSpc>
              </a:pPr>
              <a:r>
                <a:rPr lang="en-US" sz="2400">
                  <a:latin typeface="UTM Avo" panose="02040603050506020204" pitchFamily="18" charset="0"/>
                  <a:cs typeface="Arial" panose="020B0604020202020204" pitchFamily="34" charset="0"/>
                </a:rPr>
                <a:t>Em hãy sao chép thư mục </a:t>
              </a:r>
              <a:r>
                <a:rPr lang="en-US" sz="2400" i="1">
                  <a:latin typeface="UTM Avo" panose="02040603050506020204" pitchFamily="18" charset="0"/>
                  <a:cs typeface="Arial" panose="020B0604020202020204" pitchFamily="34" charset="0"/>
                </a:rPr>
                <a:t>To4</a:t>
              </a:r>
              <a:r>
                <a:rPr lang="en-US" sz="2400">
                  <a:latin typeface="UTM Avo" panose="02040603050506020204" pitchFamily="18" charset="0"/>
                  <a:cs typeface="Arial" panose="020B0604020202020204" pitchFamily="34" charset="0"/>
                </a:rPr>
                <a:t> và lưu bản sao vào thư mục </a:t>
              </a:r>
              <a:r>
                <a:rPr lang="en-US" sz="2400" b="1">
                  <a:latin typeface="UTM Avo" panose="02040603050506020204" pitchFamily="18" charset="0"/>
                  <a:cs typeface="Arial" panose="020B0604020202020204" pitchFamily="34" charset="0"/>
                </a:rPr>
                <a:t>Documents</a:t>
              </a:r>
              <a:r>
                <a:rPr lang="en-US" sz="2400">
                  <a:latin typeface="UTM Avo" panose="02040603050506020204" pitchFamily="18" charset="0"/>
                  <a:cs typeface="Arial" panose="020B0604020202020204" pitchFamily="34" charset="0"/>
                </a:rPr>
                <a:t>. </a:t>
              </a:r>
            </a:p>
          </p:txBody>
        </p:sp>
      </p:grpSp>
      <p:sp>
        <p:nvSpPr>
          <p:cNvPr id="10" name="Freeform 4">
            <a:extLst>
              <a:ext uri="{FF2B5EF4-FFF2-40B4-BE49-F238E27FC236}">
                <a16:creationId xmlns:a16="http://schemas.microsoft.com/office/drawing/2014/main" id="{335BFDDA-A012-E443-BE2B-810A6FD3708C}"/>
              </a:ext>
            </a:extLst>
          </p:cNvPr>
          <p:cNvSpPr/>
          <p:nvPr/>
        </p:nvSpPr>
        <p:spPr>
          <a:xfrm>
            <a:off x="8251370" y="1497774"/>
            <a:ext cx="4340225" cy="5522639"/>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charset="0"/>
            </a:endParaRPr>
          </a:p>
        </p:txBody>
      </p:sp>
    </p:spTree>
    <p:custDataLst>
      <p:tags r:id="rId1"/>
    </p:custDataLst>
    <p:extLst>
      <p:ext uri="{BB962C8B-B14F-4D97-AF65-F5344CB8AC3E}">
        <p14:creationId xmlns:p14="http://schemas.microsoft.com/office/powerpoint/2010/main" val="246326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pic>
        <p:nvPicPr>
          <p:cNvPr id="69" name="Picture 68">
            <a:extLst>
              <a:ext uri="{FF2B5EF4-FFF2-40B4-BE49-F238E27FC236}">
                <a16:creationId xmlns:a16="http://schemas.microsoft.com/office/drawing/2014/main" id="{2EC0B6DB-20EB-9F2D-558D-00216C7A1025}"/>
              </a:ext>
            </a:extLst>
          </p:cNvPr>
          <p:cNvPicPr>
            <a:picLocks noChangeAspect="1"/>
          </p:cNvPicPr>
          <p:nvPr/>
        </p:nvPicPr>
        <p:blipFill>
          <a:blip r:embed="rId5"/>
          <a:stretch>
            <a:fillRect/>
          </a:stretch>
        </p:blipFill>
        <p:spPr>
          <a:xfrm>
            <a:off x="754743" y="1244962"/>
            <a:ext cx="10099256" cy="5613038"/>
          </a:xfrm>
          <a:prstGeom prst="rect">
            <a:avLst/>
          </a:prstGeom>
        </p:spPr>
      </p:pic>
    </p:spTree>
    <p:custDataLst>
      <p:tags r:id="rId1"/>
    </p:custDataLst>
    <p:extLst>
      <p:ext uri="{BB962C8B-B14F-4D97-AF65-F5344CB8AC3E}">
        <p14:creationId xmlns:p14="http://schemas.microsoft.com/office/powerpoint/2010/main" val="1712653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8DE871FA-647A-438B-76F0-EFE1F951E919}"/>
              </a:ext>
            </a:extLst>
          </p:cNvPr>
          <p:cNvPicPr>
            <a:picLocks noChangeAspect="1"/>
          </p:cNvPicPr>
          <p:nvPr/>
        </p:nvPicPr>
        <p:blipFill>
          <a:blip r:embed="rId6"/>
          <a:stretch>
            <a:fillRect/>
          </a:stretch>
        </p:blipFill>
        <p:spPr>
          <a:xfrm>
            <a:off x="4512050" y="2876509"/>
            <a:ext cx="3167901" cy="1752642"/>
          </a:xfrm>
          <a:prstGeom prst="rect">
            <a:avLst/>
          </a:prstGeom>
        </p:spPr>
      </p:pic>
    </p:spTree>
    <p:custDataLst>
      <p:tags r:id="rId1"/>
    </p:custData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grpSp>
        <p:nvGrpSpPr>
          <p:cNvPr id="2" name="Group 1">
            <a:extLst>
              <a:ext uri="{FF2B5EF4-FFF2-40B4-BE49-F238E27FC236}">
                <a16:creationId xmlns:a16="http://schemas.microsoft.com/office/drawing/2014/main" id="{7561DF18-372D-70CD-B404-4A5E624665E2}"/>
              </a:ext>
            </a:extLst>
          </p:cNvPr>
          <p:cNvGrpSpPr/>
          <p:nvPr/>
        </p:nvGrpSpPr>
        <p:grpSpPr>
          <a:xfrm>
            <a:off x="-741590" y="1705882"/>
            <a:ext cx="4521200" cy="950675"/>
            <a:chOff x="-1219200" y="2247900"/>
            <a:chExt cx="6781800" cy="1426012"/>
          </a:xfrm>
        </p:grpSpPr>
        <p:grpSp>
          <p:nvGrpSpPr>
            <p:cNvPr id="3" name="Group 2">
              <a:extLst>
                <a:ext uri="{FF2B5EF4-FFF2-40B4-BE49-F238E27FC236}">
                  <a16:creationId xmlns:a16="http://schemas.microsoft.com/office/drawing/2014/main" id="{8C4DCE12-AB6D-BA23-B101-E9A9D723E2DB}"/>
                </a:ext>
              </a:extLst>
            </p:cNvPr>
            <p:cNvGrpSpPr/>
            <p:nvPr/>
          </p:nvGrpSpPr>
          <p:grpSpPr>
            <a:xfrm>
              <a:off x="457200" y="2247900"/>
              <a:ext cx="5105400" cy="1426012"/>
              <a:chOff x="762000" y="2498288"/>
              <a:chExt cx="5105400" cy="1426012"/>
            </a:xfrm>
          </p:grpSpPr>
          <p:sp>
            <p:nvSpPr>
              <p:cNvPr id="5" name="Rectangle 4">
                <a:extLst>
                  <a:ext uri="{FF2B5EF4-FFF2-40B4-BE49-F238E27FC236}">
                    <a16:creationId xmlns:a16="http://schemas.microsoft.com/office/drawing/2014/main" id="{262C7737-0901-01CE-241F-AB35E9BCDA16}"/>
                  </a:ext>
                </a:extLst>
              </p:cNvPr>
              <p:cNvSpPr/>
              <p:nvPr/>
            </p:nvSpPr>
            <p:spPr>
              <a:xfrm>
                <a:off x="762000" y="2498288"/>
                <a:ext cx="4953000" cy="129540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6" name="Rectangle 5">
                <a:extLst>
                  <a:ext uri="{FF2B5EF4-FFF2-40B4-BE49-F238E27FC236}">
                    <a16:creationId xmlns:a16="http://schemas.microsoft.com/office/drawing/2014/main" id="{FD6A8E42-EE6A-AA0D-0BD2-77934344BFFD}"/>
                  </a:ext>
                </a:extLst>
              </p:cNvPr>
              <p:cNvSpPr/>
              <p:nvPr/>
            </p:nvSpPr>
            <p:spPr>
              <a:xfrm>
                <a:off x="914400" y="2628900"/>
                <a:ext cx="4953000" cy="129540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TextBox 6">
                <a:extLst>
                  <a:ext uri="{FF2B5EF4-FFF2-40B4-BE49-F238E27FC236}">
                    <a16:creationId xmlns:a16="http://schemas.microsoft.com/office/drawing/2014/main" id="{80FC60D7-E3DB-7764-495C-B200CD874D24}"/>
                  </a:ext>
                </a:extLst>
              </p:cNvPr>
              <p:cNvSpPr txBox="1"/>
              <p:nvPr/>
            </p:nvSpPr>
            <p:spPr>
              <a:xfrm>
                <a:off x="1409700" y="2922657"/>
                <a:ext cx="3962400" cy="692497"/>
              </a:xfrm>
              <a:prstGeom prst="rect">
                <a:avLst/>
              </a:prstGeom>
              <a:noFill/>
            </p:spPr>
            <p:txBody>
              <a:bodyPr wrap="square" rtlCol="0">
                <a:spAutoFit/>
              </a:bodyPr>
              <a:lstStyle/>
              <a:p>
                <a:pPr algn="ctr"/>
                <a:r>
                  <a:rPr lang="en-US" sz="2400" b="1">
                    <a:solidFill>
                      <a:schemeClr val="bg1"/>
                    </a:solidFill>
                    <a:latin typeface="UTM Avo" panose="02040603050506020204" pitchFamily="18" charset="0"/>
                    <a:cs typeface="Arial" panose="020B0604020202020204" pitchFamily="34" charset="0"/>
                  </a:rPr>
                  <a:t>Bài tập 1. tr23</a:t>
                </a:r>
              </a:p>
            </p:txBody>
          </p:sp>
        </p:grpSp>
        <p:cxnSp>
          <p:nvCxnSpPr>
            <p:cNvPr id="4" name="Straight Connector 3">
              <a:extLst>
                <a:ext uri="{FF2B5EF4-FFF2-40B4-BE49-F238E27FC236}">
                  <a16:creationId xmlns:a16="http://schemas.microsoft.com/office/drawing/2014/main" id="{AF75DED5-3B0B-F771-BA31-3B7EA3CED951}"/>
                </a:ext>
              </a:extLst>
            </p:cNvPr>
            <p:cNvCxnSpPr/>
            <p:nvPr/>
          </p:nvCxnSpPr>
          <p:spPr>
            <a:xfrm>
              <a:off x="-1219200" y="2895600"/>
              <a:ext cx="16764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9BEBCE05-F9B5-C619-A3DF-DCC05D6D329C}"/>
              </a:ext>
            </a:extLst>
          </p:cNvPr>
          <p:cNvSpPr txBox="1"/>
          <p:nvPr/>
        </p:nvSpPr>
        <p:spPr>
          <a:xfrm>
            <a:off x="3881210" y="1601321"/>
            <a:ext cx="7975600" cy="1675843"/>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Trong hình 1a, nếu em di chuyển thư mục Lop4 vào ổ địa D: thì có các tệp, thư mục nào sau đây di chuyển theo? </a:t>
            </a:r>
          </a:p>
        </p:txBody>
      </p:sp>
      <p:pic>
        <p:nvPicPr>
          <p:cNvPr id="9" name="Picture 8">
            <a:extLst>
              <a:ext uri="{FF2B5EF4-FFF2-40B4-BE49-F238E27FC236}">
                <a16:creationId xmlns:a16="http://schemas.microsoft.com/office/drawing/2014/main" id="{0259C447-CD75-5595-B50F-8D8B47B4C2A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0685" y="2830999"/>
            <a:ext cx="5977790" cy="4129063"/>
          </a:xfrm>
          <a:prstGeom prst="rect">
            <a:avLst/>
          </a:prstGeom>
        </p:spPr>
      </p:pic>
      <p:sp>
        <p:nvSpPr>
          <p:cNvPr id="10" name="TextBox 9">
            <a:extLst>
              <a:ext uri="{FF2B5EF4-FFF2-40B4-BE49-F238E27FC236}">
                <a16:creationId xmlns:a16="http://schemas.microsoft.com/office/drawing/2014/main" id="{2760F581-F494-C1BE-9B07-55E1CCB3F402}"/>
              </a:ext>
            </a:extLst>
          </p:cNvPr>
          <p:cNvSpPr txBox="1"/>
          <p:nvPr/>
        </p:nvSpPr>
        <p:spPr>
          <a:xfrm>
            <a:off x="807810" y="3233057"/>
            <a:ext cx="5273675" cy="3347840"/>
          </a:xfrm>
          <a:prstGeom prst="rect">
            <a:avLst/>
          </a:prstGeom>
          <a:noFill/>
        </p:spPr>
        <p:txBody>
          <a:bodyPr wrap="square" rtlCol="0">
            <a:spAutoFit/>
          </a:bodyPr>
          <a:lstStyle/>
          <a:p>
            <a:pPr marL="495325" indent="-495325" algn="just">
              <a:lnSpc>
                <a:spcPct val="150000"/>
              </a:lnSpc>
              <a:buFont typeface="+mj-lt"/>
              <a:buAutoNum type="alphaUcPeriod"/>
            </a:pPr>
            <a:r>
              <a:rPr lang="en-US" sz="2400">
                <a:latin typeface="UTM Avo" panose="02040603050506020204" pitchFamily="18" charset="0"/>
                <a:cs typeface="Arial" panose="020B0604020202020204" pitchFamily="34" charset="0"/>
              </a:rPr>
              <a:t>Chỉ có tệp </a:t>
            </a:r>
            <a:r>
              <a:rPr lang="en-US" sz="2400" i="1">
                <a:latin typeface="UTM Avo" panose="02040603050506020204" pitchFamily="18" charset="0"/>
                <a:cs typeface="Arial" panose="020B0604020202020204" pitchFamily="34" charset="0"/>
              </a:rPr>
              <a:t>GioiThieuTo1</a:t>
            </a:r>
            <a:r>
              <a:rPr lang="en-US" sz="2400">
                <a:latin typeface="UTM Avo" panose="02040603050506020204" pitchFamily="18" charset="0"/>
                <a:cs typeface="Arial" panose="020B0604020202020204" pitchFamily="34" charset="0"/>
              </a:rPr>
              <a:t>.</a:t>
            </a:r>
          </a:p>
          <a:p>
            <a:pPr marL="495325" indent="-495325" algn="just">
              <a:lnSpc>
                <a:spcPct val="150000"/>
              </a:lnSpc>
              <a:buFont typeface="+mj-lt"/>
              <a:buAutoNum type="alphaUcPeriod"/>
            </a:pPr>
            <a:r>
              <a:rPr lang="en-US" sz="2400">
                <a:latin typeface="UTM Avo" panose="02040603050506020204" pitchFamily="18" charset="0"/>
                <a:cs typeface="Arial" panose="020B0604020202020204" pitchFamily="34" charset="0"/>
              </a:rPr>
              <a:t>Chỉ có bốn thư mục </a:t>
            </a:r>
            <a:r>
              <a:rPr lang="en-US" sz="2400" i="1">
                <a:latin typeface="UTM Avo" panose="02040603050506020204" pitchFamily="18" charset="0"/>
                <a:cs typeface="Arial" panose="020B0604020202020204" pitchFamily="34" charset="0"/>
              </a:rPr>
              <a:t>To1, To2, To3, To4</a:t>
            </a:r>
            <a:r>
              <a:rPr lang="en-US" sz="2400">
                <a:latin typeface="UTM Avo" panose="02040603050506020204" pitchFamily="18" charset="0"/>
                <a:cs typeface="Arial" panose="020B0604020202020204" pitchFamily="34" charset="0"/>
              </a:rPr>
              <a:t>. </a:t>
            </a:r>
          </a:p>
          <a:p>
            <a:pPr marL="495325" indent="-495325" algn="just">
              <a:lnSpc>
                <a:spcPct val="150000"/>
              </a:lnSpc>
              <a:buFont typeface="+mj-lt"/>
              <a:buAutoNum type="alphaUcPeriod"/>
            </a:pPr>
            <a:r>
              <a:rPr lang="en-US" sz="2400">
                <a:latin typeface="UTM Avo" panose="02040603050506020204" pitchFamily="18" charset="0"/>
                <a:cs typeface="Arial" panose="020B0604020202020204" pitchFamily="34" charset="0"/>
              </a:rPr>
              <a:t>Cả tệp </a:t>
            </a:r>
            <a:r>
              <a:rPr lang="en-US" sz="2400" i="1">
                <a:latin typeface="UTM Avo" panose="02040603050506020204" pitchFamily="18" charset="0"/>
                <a:cs typeface="Arial" panose="020B0604020202020204" pitchFamily="34" charset="0"/>
              </a:rPr>
              <a:t>GioiThieuTo1</a:t>
            </a:r>
            <a:r>
              <a:rPr lang="en-US" sz="2400">
                <a:latin typeface="UTM Avo" panose="02040603050506020204" pitchFamily="18" charset="0"/>
                <a:cs typeface="Arial" panose="020B0604020202020204" pitchFamily="34" charset="0"/>
              </a:rPr>
              <a:t> và bốn thư mục </a:t>
            </a:r>
            <a:r>
              <a:rPr lang="en-US" sz="2400" i="1">
                <a:latin typeface="UTM Avo" panose="02040603050506020204" pitchFamily="18" charset="0"/>
                <a:cs typeface="Arial" panose="020B0604020202020204" pitchFamily="34" charset="0"/>
              </a:rPr>
              <a:t>To1, To2, To3, To4</a:t>
            </a:r>
            <a:r>
              <a:rPr lang="en-US" sz="2400">
                <a:latin typeface="UTM Avo" panose="02040603050506020204" pitchFamily="18" charset="0"/>
                <a:cs typeface="Arial" panose="020B0604020202020204" pitchFamily="34" charset="0"/>
              </a:rPr>
              <a:t>. </a:t>
            </a:r>
          </a:p>
          <a:p>
            <a:pPr marL="495325" indent="-495325" algn="just">
              <a:lnSpc>
                <a:spcPct val="150000"/>
              </a:lnSpc>
              <a:buFont typeface="+mj-lt"/>
              <a:buAutoNum type="alphaUcPeriod"/>
            </a:pPr>
            <a:r>
              <a:rPr lang="en-US" sz="2400">
                <a:latin typeface="UTM Avo" panose="02040603050506020204" pitchFamily="18" charset="0"/>
                <a:cs typeface="Arial" panose="020B0604020202020204" pitchFamily="34" charset="0"/>
              </a:rPr>
              <a:t>Không có tệp, thư mục nào. </a:t>
            </a:r>
          </a:p>
        </p:txBody>
      </p:sp>
      <p:sp>
        <p:nvSpPr>
          <p:cNvPr id="11" name="Flowchart: Connector 10">
            <a:extLst>
              <a:ext uri="{FF2B5EF4-FFF2-40B4-BE49-F238E27FC236}">
                <a16:creationId xmlns:a16="http://schemas.microsoft.com/office/drawing/2014/main" id="{FC20E584-F4A7-56DB-01AB-4F0FC4C002D0}"/>
              </a:ext>
            </a:extLst>
          </p:cNvPr>
          <p:cNvSpPr/>
          <p:nvPr/>
        </p:nvSpPr>
        <p:spPr>
          <a:xfrm>
            <a:off x="696685" y="4891609"/>
            <a:ext cx="560627" cy="617775"/>
          </a:xfrm>
          <a:prstGeom prst="flowChartConnector">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181191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923DC7-E3EC-1F68-07CC-AA9BD94548B3}"/>
              </a:ext>
            </a:extLst>
          </p:cNvPr>
          <p:cNvSpPr/>
          <p:nvPr/>
        </p:nvSpPr>
        <p:spPr>
          <a:xfrm>
            <a:off x="508000" y="2939791"/>
            <a:ext cx="11226800" cy="3794838"/>
          </a:xfrm>
          <a:prstGeom prst="roundRect">
            <a:avLst>
              <a:gd name="adj" fmla="val 91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grpSp>
        <p:nvGrpSpPr>
          <p:cNvPr id="3" name="Group 2">
            <a:extLst>
              <a:ext uri="{FF2B5EF4-FFF2-40B4-BE49-F238E27FC236}">
                <a16:creationId xmlns:a16="http://schemas.microsoft.com/office/drawing/2014/main" id="{C2D87B84-420C-A1AD-7A0D-D6A7405033A2}"/>
              </a:ext>
            </a:extLst>
          </p:cNvPr>
          <p:cNvGrpSpPr/>
          <p:nvPr/>
        </p:nvGrpSpPr>
        <p:grpSpPr>
          <a:xfrm>
            <a:off x="-711200" y="1638691"/>
            <a:ext cx="4521200" cy="950675"/>
            <a:chOff x="-1219200" y="2247900"/>
            <a:chExt cx="6781800" cy="1426012"/>
          </a:xfrm>
        </p:grpSpPr>
        <p:grpSp>
          <p:nvGrpSpPr>
            <p:cNvPr id="4" name="Group 3">
              <a:extLst>
                <a:ext uri="{FF2B5EF4-FFF2-40B4-BE49-F238E27FC236}">
                  <a16:creationId xmlns:a16="http://schemas.microsoft.com/office/drawing/2014/main" id="{9DC271A3-6899-954A-4EB4-38E43582C376}"/>
                </a:ext>
              </a:extLst>
            </p:cNvPr>
            <p:cNvGrpSpPr/>
            <p:nvPr/>
          </p:nvGrpSpPr>
          <p:grpSpPr>
            <a:xfrm>
              <a:off x="457200" y="2247900"/>
              <a:ext cx="5105400" cy="1426012"/>
              <a:chOff x="762000" y="2498288"/>
              <a:chExt cx="5105400" cy="1426012"/>
            </a:xfrm>
          </p:grpSpPr>
          <p:sp>
            <p:nvSpPr>
              <p:cNvPr id="6" name="Rectangle 5">
                <a:extLst>
                  <a:ext uri="{FF2B5EF4-FFF2-40B4-BE49-F238E27FC236}">
                    <a16:creationId xmlns:a16="http://schemas.microsoft.com/office/drawing/2014/main" id="{529D8B4F-BAB1-35FE-1849-A63B82450B33}"/>
                  </a:ext>
                </a:extLst>
              </p:cNvPr>
              <p:cNvSpPr/>
              <p:nvPr/>
            </p:nvSpPr>
            <p:spPr>
              <a:xfrm>
                <a:off x="762000" y="2498288"/>
                <a:ext cx="4953000" cy="129540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Rectangle 6">
                <a:extLst>
                  <a:ext uri="{FF2B5EF4-FFF2-40B4-BE49-F238E27FC236}">
                    <a16:creationId xmlns:a16="http://schemas.microsoft.com/office/drawing/2014/main" id="{5E92AC8E-704B-9CF1-18BD-F2DC37652F59}"/>
                  </a:ext>
                </a:extLst>
              </p:cNvPr>
              <p:cNvSpPr/>
              <p:nvPr/>
            </p:nvSpPr>
            <p:spPr>
              <a:xfrm>
                <a:off x="914400" y="2628900"/>
                <a:ext cx="4953000" cy="129540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8" name="TextBox 7">
                <a:extLst>
                  <a:ext uri="{FF2B5EF4-FFF2-40B4-BE49-F238E27FC236}">
                    <a16:creationId xmlns:a16="http://schemas.microsoft.com/office/drawing/2014/main" id="{7004FB5B-2DF5-35FE-8BFB-B3DDDFAB017D}"/>
                  </a:ext>
                </a:extLst>
              </p:cNvPr>
              <p:cNvSpPr txBox="1"/>
              <p:nvPr/>
            </p:nvSpPr>
            <p:spPr>
              <a:xfrm>
                <a:off x="1409700" y="2922657"/>
                <a:ext cx="3962400" cy="692497"/>
              </a:xfrm>
              <a:prstGeom prst="rect">
                <a:avLst/>
              </a:prstGeom>
              <a:noFill/>
            </p:spPr>
            <p:txBody>
              <a:bodyPr wrap="square" rtlCol="0">
                <a:spAutoFit/>
              </a:bodyPr>
              <a:lstStyle/>
              <a:p>
                <a:pPr algn="ctr"/>
                <a:r>
                  <a:rPr lang="en-US" sz="2400" b="1">
                    <a:solidFill>
                      <a:schemeClr val="bg1"/>
                    </a:solidFill>
                    <a:latin typeface="UTM Avo" panose="02040603050506020204" pitchFamily="18" charset="0"/>
                    <a:cs typeface="Arial" panose="020B0604020202020204" pitchFamily="34" charset="0"/>
                  </a:rPr>
                  <a:t>Bài tập 2. tr23</a:t>
                </a:r>
              </a:p>
            </p:txBody>
          </p:sp>
        </p:grpSp>
        <p:cxnSp>
          <p:nvCxnSpPr>
            <p:cNvPr id="5" name="Straight Connector 4">
              <a:extLst>
                <a:ext uri="{FF2B5EF4-FFF2-40B4-BE49-F238E27FC236}">
                  <a16:creationId xmlns:a16="http://schemas.microsoft.com/office/drawing/2014/main" id="{C0F5485C-B10E-5D4E-47D9-CC8E964A7566}"/>
                </a:ext>
              </a:extLst>
            </p:cNvPr>
            <p:cNvCxnSpPr/>
            <p:nvPr/>
          </p:nvCxnSpPr>
          <p:spPr>
            <a:xfrm>
              <a:off x="-1219200" y="2895600"/>
              <a:ext cx="16764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E24A7490-AE5B-5BC2-5345-8FBDBD925797}"/>
              </a:ext>
            </a:extLst>
          </p:cNvPr>
          <p:cNvSpPr txBox="1"/>
          <p:nvPr/>
        </p:nvSpPr>
        <p:spPr>
          <a:xfrm>
            <a:off x="1828800" y="3052669"/>
            <a:ext cx="8585200" cy="567848"/>
          </a:xfrm>
          <a:prstGeom prst="rect">
            <a:avLst/>
          </a:prstGeom>
          <a:noFill/>
        </p:spPr>
        <p:txBody>
          <a:bodyPr wrap="square" rtlCol="0">
            <a:spAutoFit/>
          </a:bodyPr>
          <a:lstStyle/>
          <a:p>
            <a:pPr algn="ctr">
              <a:lnSpc>
                <a:spcPct val="150000"/>
              </a:lnSpc>
            </a:pPr>
            <a:r>
              <a:rPr lang="en-US" sz="2400">
                <a:solidFill>
                  <a:sysClr val="windowText" lastClr="000000"/>
                </a:solidFill>
                <a:latin typeface="UTM Avo" panose="02040603050506020204" pitchFamily="18" charset="0"/>
                <a:cs typeface="Arial" panose="020B0604020202020204" pitchFamily="34" charset="0"/>
              </a:rPr>
              <a:t>Lệnh nào sau đây giúp em sao chép thư mục? </a:t>
            </a:r>
          </a:p>
        </p:txBody>
      </p:sp>
      <p:sp>
        <p:nvSpPr>
          <p:cNvPr id="10" name="Plaque 9">
            <a:extLst>
              <a:ext uri="{FF2B5EF4-FFF2-40B4-BE49-F238E27FC236}">
                <a16:creationId xmlns:a16="http://schemas.microsoft.com/office/drawing/2014/main" id="{6A9A1854-987D-A08D-3E86-C7F199E5659A}"/>
              </a:ext>
            </a:extLst>
          </p:cNvPr>
          <p:cNvSpPr/>
          <p:nvPr/>
        </p:nvSpPr>
        <p:spPr>
          <a:xfrm>
            <a:off x="1541381" y="3955003"/>
            <a:ext cx="3505200" cy="1039537"/>
          </a:xfrm>
          <a:prstGeom prst="plaqu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charset="0"/>
                <a:cs typeface="Arial" panose="020B0604020202020204" pitchFamily="34" charset="0"/>
              </a:rPr>
              <a:t>A. Move to </a:t>
            </a:r>
          </a:p>
        </p:txBody>
      </p:sp>
      <p:sp>
        <p:nvSpPr>
          <p:cNvPr id="11" name="Plaque 10">
            <a:extLst>
              <a:ext uri="{FF2B5EF4-FFF2-40B4-BE49-F238E27FC236}">
                <a16:creationId xmlns:a16="http://schemas.microsoft.com/office/drawing/2014/main" id="{A8D68D17-5F4E-EE14-07C8-CB3732FF4A75}"/>
              </a:ext>
            </a:extLst>
          </p:cNvPr>
          <p:cNvSpPr/>
          <p:nvPr/>
        </p:nvSpPr>
        <p:spPr>
          <a:xfrm>
            <a:off x="1538260" y="5377786"/>
            <a:ext cx="3505200" cy="1039537"/>
          </a:xfrm>
          <a:prstGeom prst="plaqu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charset="0"/>
                <a:cs typeface="Arial" panose="020B0604020202020204" pitchFamily="34" charset="0"/>
              </a:rPr>
              <a:t>C. Delete</a:t>
            </a:r>
          </a:p>
        </p:txBody>
      </p:sp>
      <p:sp>
        <p:nvSpPr>
          <p:cNvPr id="12" name="Plaque 11">
            <a:extLst>
              <a:ext uri="{FF2B5EF4-FFF2-40B4-BE49-F238E27FC236}">
                <a16:creationId xmlns:a16="http://schemas.microsoft.com/office/drawing/2014/main" id="{5FE5E0B4-9E5C-5E6F-5175-814C4806F2B6}"/>
              </a:ext>
            </a:extLst>
          </p:cNvPr>
          <p:cNvSpPr/>
          <p:nvPr/>
        </p:nvSpPr>
        <p:spPr>
          <a:xfrm>
            <a:off x="6835721" y="3955003"/>
            <a:ext cx="3505200" cy="1039537"/>
          </a:xfrm>
          <a:prstGeom prst="plaqu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charset="0"/>
                <a:cs typeface="Arial" panose="020B0604020202020204" pitchFamily="34" charset="0"/>
              </a:rPr>
              <a:t>B. Copy to </a:t>
            </a:r>
          </a:p>
        </p:txBody>
      </p:sp>
      <p:sp>
        <p:nvSpPr>
          <p:cNvPr id="13" name="Plaque 12">
            <a:extLst>
              <a:ext uri="{FF2B5EF4-FFF2-40B4-BE49-F238E27FC236}">
                <a16:creationId xmlns:a16="http://schemas.microsoft.com/office/drawing/2014/main" id="{B917A804-BC96-2510-5293-0C85083F70C0}"/>
              </a:ext>
            </a:extLst>
          </p:cNvPr>
          <p:cNvSpPr/>
          <p:nvPr/>
        </p:nvSpPr>
        <p:spPr>
          <a:xfrm>
            <a:off x="6832600" y="5377786"/>
            <a:ext cx="3505200" cy="1039537"/>
          </a:xfrm>
          <a:prstGeom prst="plaqu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charset="0"/>
                <a:cs typeface="Arial" panose="020B0604020202020204" pitchFamily="34" charset="0"/>
              </a:rPr>
              <a:t>D. Rename</a:t>
            </a:r>
          </a:p>
        </p:txBody>
      </p:sp>
      <p:sp>
        <p:nvSpPr>
          <p:cNvPr id="14" name="Plaque 13">
            <a:extLst>
              <a:ext uri="{FF2B5EF4-FFF2-40B4-BE49-F238E27FC236}">
                <a16:creationId xmlns:a16="http://schemas.microsoft.com/office/drawing/2014/main" id="{62C7533B-55EB-1A3F-0657-800FF5B4E8A2}"/>
              </a:ext>
            </a:extLst>
          </p:cNvPr>
          <p:cNvSpPr/>
          <p:nvPr/>
        </p:nvSpPr>
        <p:spPr>
          <a:xfrm>
            <a:off x="6832600" y="3955002"/>
            <a:ext cx="3505200" cy="1039537"/>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charset="0"/>
                <a:cs typeface="Arial" panose="020B0604020202020204" pitchFamily="34" charset="0"/>
              </a:rPr>
              <a:t>B. Copy to </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9B32690C-B42F-0707-2030-29875F537BD8}"/>
              </a:ext>
            </a:extLst>
          </p:cNvPr>
          <p:cNvPicPr>
            <a:picLocks noChangeAspect="1"/>
          </p:cNvPicPr>
          <p:nvPr/>
        </p:nvPicPr>
        <p:blipFill>
          <a:blip r:embed="rId5"/>
          <a:stretch>
            <a:fillRect/>
          </a:stretch>
        </p:blipFill>
        <p:spPr>
          <a:xfrm>
            <a:off x="4512050" y="2876509"/>
            <a:ext cx="3167901" cy="1752642"/>
          </a:xfrm>
          <a:prstGeom prst="rect">
            <a:avLst/>
          </a:prstGeom>
        </p:spPr>
      </p:pic>
    </p:spTree>
    <p:custDataLst>
      <p:tags r:id="rId1"/>
    </p:custDataLst>
    <p:extLst>
      <p:ext uri="{BB962C8B-B14F-4D97-AF65-F5344CB8AC3E}">
        <p14:creationId xmlns:p14="http://schemas.microsoft.com/office/powerpoint/2010/main" val="7026374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10C74096-6273-4236-3727-16E7783C1C72}"/>
              </a:ext>
            </a:extLst>
          </p:cNvPr>
          <p:cNvSpPr/>
          <p:nvPr/>
        </p:nvSpPr>
        <p:spPr>
          <a:xfrm flipH="1">
            <a:off x="57204" y="2413000"/>
            <a:ext cx="4796485" cy="44450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charset="0"/>
            </a:endParaRPr>
          </a:p>
        </p:txBody>
      </p:sp>
      <p:sp>
        <p:nvSpPr>
          <p:cNvPr id="3" name="Freeform 16">
            <a:extLst>
              <a:ext uri="{FF2B5EF4-FFF2-40B4-BE49-F238E27FC236}">
                <a16:creationId xmlns:a16="http://schemas.microsoft.com/office/drawing/2014/main" id="{5480E7A7-E686-1BD5-F4EE-569BCAA2A4FF}"/>
              </a:ext>
            </a:extLst>
          </p:cNvPr>
          <p:cNvSpPr/>
          <p:nvPr/>
        </p:nvSpPr>
        <p:spPr>
          <a:xfrm rot="8422121">
            <a:off x="10384594" y="4521935"/>
            <a:ext cx="2294011" cy="1718423"/>
          </a:xfrm>
          <a:custGeom>
            <a:avLst/>
            <a:gdLst/>
            <a:ahLst/>
            <a:cxnLst/>
            <a:rect l="l" t="t" r="r" b="b"/>
            <a:pathLst>
              <a:path w="4519911" h="3385824">
                <a:moveTo>
                  <a:pt x="0" y="0"/>
                </a:moveTo>
                <a:lnTo>
                  <a:pt x="4519912" y="0"/>
                </a:lnTo>
                <a:lnTo>
                  <a:pt x="4519912" y="3385825"/>
                </a:lnTo>
                <a:lnTo>
                  <a:pt x="0" y="3385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charset="0"/>
            </a:endParaRPr>
          </a:p>
        </p:txBody>
      </p:sp>
      <p:sp>
        <p:nvSpPr>
          <p:cNvPr id="4" name="Freeform 16">
            <a:extLst>
              <a:ext uri="{FF2B5EF4-FFF2-40B4-BE49-F238E27FC236}">
                <a16:creationId xmlns:a16="http://schemas.microsoft.com/office/drawing/2014/main" id="{043F37C9-69DB-6D16-D68E-0DCF08F368DF}"/>
              </a:ext>
            </a:extLst>
          </p:cNvPr>
          <p:cNvSpPr/>
          <p:nvPr/>
        </p:nvSpPr>
        <p:spPr>
          <a:xfrm rot="14400718" flipH="1">
            <a:off x="10491821" y="1201793"/>
            <a:ext cx="2356882" cy="2001401"/>
          </a:xfrm>
          <a:custGeom>
            <a:avLst/>
            <a:gdLst/>
            <a:ahLst/>
            <a:cxnLst/>
            <a:rect l="l" t="t" r="r" b="b"/>
            <a:pathLst>
              <a:path w="4519911" h="3385824">
                <a:moveTo>
                  <a:pt x="0" y="0"/>
                </a:moveTo>
                <a:lnTo>
                  <a:pt x="4519912" y="0"/>
                </a:lnTo>
                <a:lnTo>
                  <a:pt x="4519912" y="3385825"/>
                </a:lnTo>
                <a:lnTo>
                  <a:pt x="0" y="3385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charset="0"/>
            </a:endParaRPr>
          </a:p>
        </p:txBody>
      </p:sp>
      <p:sp>
        <p:nvSpPr>
          <p:cNvPr id="5" name="Speech Bubble: Rectangle with Corners Rounded 4">
            <a:extLst>
              <a:ext uri="{FF2B5EF4-FFF2-40B4-BE49-F238E27FC236}">
                <a16:creationId xmlns:a16="http://schemas.microsoft.com/office/drawing/2014/main" id="{2B317826-9E28-23AD-215C-39FF4A3D3CD3}"/>
              </a:ext>
            </a:extLst>
          </p:cNvPr>
          <p:cNvSpPr/>
          <p:nvPr/>
        </p:nvSpPr>
        <p:spPr>
          <a:xfrm>
            <a:off x="5384800" y="1949504"/>
            <a:ext cx="6146800" cy="1479496"/>
          </a:xfrm>
          <a:prstGeom prst="wedgeRoundRectCallout">
            <a:avLst>
              <a:gd name="adj1" fmla="val -56209"/>
              <a:gd name="adj2" fmla="val 40864"/>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67">
                <a:solidFill>
                  <a:schemeClr val="tx1"/>
                </a:solidFill>
                <a:latin typeface="UTM Avo" panose="02040603050506020204" pitchFamily="18" charset="0"/>
                <a:cs typeface="Arial" panose="020B0604020202020204" pitchFamily="34" charset="0"/>
              </a:rPr>
              <a:t>Tạo thư mục bằng lệnh </a:t>
            </a:r>
            <a:r>
              <a:rPr lang="vi-VN" sz="2667" b="1">
                <a:solidFill>
                  <a:schemeClr val="tx1"/>
                </a:solidFill>
                <a:latin typeface="UTM Avo" panose="02040603050506020204" pitchFamily="18" charset="0"/>
                <a:cs typeface="Arial" panose="020B0604020202020204" pitchFamily="34" charset="0"/>
              </a:rPr>
              <a:t>New folder.</a:t>
            </a:r>
            <a:endParaRPr lang="en-US" sz="2667" b="1">
              <a:solidFill>
                <a:schemeClr val="tx1"/>
              </a:solidFill>
              <a:latin typeface="UTM Avo" panose="02040603050506020204" pitchFamily="18" charset="0"/>
            </a:endParaRPr>
          </a:p>
        </p:txBody>
      </p:sp>
      <p:sp>
        <p:nvSpPr>
          <p:cNvPr id="6" name="Speech Bubble: Rectangle with Corners Rounded 5">
            <a:extLst>
              <a:ext uri="{FF2B5EF4-FFF2-40B4-BE49-F238E27FC236}">
                <a16:creationId xmlns:a16="http://schemas.microsoft.com/office/drawing/2014/main" id="{7DB3EE86-9849-2021-3CED-C5C36B1ADC91}"/>
              </a:ext>
            </a:extLst>
          </p:cNvPr>
          <p:cNvSpPr/>
          <p:nvPr/>
        </p:nvSpPr>
        <p:spPr>
          <a:xfrm>
            <a:off x="5384800" y="3987800"/>
            <a:ext cx="6146800" cy="1479496"/>
          </a:xfrm>
          <a:prstGeom prst="wedgeRoundRectCallout">
            <a:avLst>
              <a:gd name="adj1" fmla="val -55744"/>
              <a:gd name="adj2" fmla="val -41542"/>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Xoá thư mục bằng lệnh </a:t>
            </a:r>
            <a:r>
              <a:rPr lang="en-US" sz="2667" b="1">
                <a:solidFill>
                  <a:schemeClr val="tx1"/>
                </a:solidFill>
                <a:latin typeface="UTM Avo" panose="02040603050506020204" pitchFamily="18" charset="0"/>
                <a:cs typeface="Arial" panose="020B0604020202020204" pitchFamily="34" charset="0"/>
              </a:rPr>
              <a:t>Move to</a:t>
            </a:r>
            <a:r>
              <a:rPr lang="en-US" sz="2667">
                <a:solidFill>
                  <a:schemeClr val="tx1"/>
                </a:solidFill>
                <a:latin typeface="UTM Avo" panose="02040603050506020204" pitchFamily="18" charset="0"/>
                <a:cs typeface="Arial" panose="020B0604020202020204" pitchFamily="34" charset="0"/>
              </a:rPr>
              <a:t>.</a:t>
            </a:r>
          </a:p>
        </p:txBody>
      </p:sp>
    </p:spTree>
    <p:custDataLst>
      <p:tags r:id="rId1"/>
    </p:custDataLst>
    <p:extLst>
      <p:ext uri="{BB962C8B-B14F-4D97-AF65-F5344CB8AC3E}">
        <p14:creationId xmlns:p14="http://schemas.microsoft.com/office/powerpoint/2010/main" val="1684588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5" name="Picture 4">
            <a:hlinkClick r:id="rId5"/>
            <a:extLst>
              <a:ext uri="{FF2B5EF4-FFF2-40B4-BE49-F238E27FC236}">
                <a16:creationId xmlns:a16="http://schemas.microsoft.com/office/drawing/2014/main" id="{88E69AB7-03A1-E1B1-9A37-D1B0FB9BA743}"/>
              </a:ext>
            </a:extLst>
          </p:cNvPr>
          <p:cNvPicPr>
            <a:picLocks noChangeAspect="1"/>
          </p:cNvPicPr>
          <p:nvPr/>
        </p:nvPicPr>
        <p:blipFill>
          <a:blip r:embed="rId6"/>
          <a:stretch>
            <a:fillRect/>
          </a:stretch>
        </p:blipFill>
        <p:spPr>
          <a:xfrm>
            <a:off x="4512050" y="2876509"/>
            <a:ext cx="3167901" cy="1752642"/>
          </a:xfrm>
          <a:prstGeom prst="rect">
            <a:avLst/>
          </a:prstGeom>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5095E3C-8109-272E-8B8E-E04308D7D73F}"/>
              </a:ext>
            </a:extLst>
          </p:cNvPr>
          <p:cNvSpPr/>
          <p:nvPr/>
        </p:nvSpPr>
        <p:spPr>
          <a:xfrm>
            <a:off x="152400" y="2771964"/>
            <a:ext cx="4208465" cy="4086037"/>
          </a:xfrm>
          <a:custGeom>
            <a:avLst/>
            <a:gdLst/>
            <a:ahLst/>
            <a:cxnLst/>
            <a:rect l="l" t="t" r="r" b="b"/>
            <a:pathLst>
              <a:path w="6312697" h="6129055">
                <a:moveTo>
                  <a:pt x="0" y="0"/>
                </a:moveTo>
                <a:lnTo>
                  <a:pt x="6312698" y="0"/>
                </a:lnTo>
                <a:lnTo>
                  <a:pt x="6312698" y="6129055"/>
                </a:lnTo>
                <a:lnTo>
                  <a:pt x="0" y="6129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latin typeface="UTM Avo" panose="02040603050506020204" pitchFamily="18" charset="0"/>
            </a:endParaRPr>
          </a:p>
        </p:txBody>
      </p:sp>
      <p:grpSp>
        <p:nvGrpSpPr>
          <p:cNvPr id="3" name="Group 2">
            <a:extLst>
              <a:ext uri="{FF2B5EF4-FFF2-40B4-BE49-F238E27FC236}">
                <a16:creationId xmlns:a16="http://schemas.microsoft.com/office/drawing/2014/main" id="{CE504414-270A-69A1-EBB3-397C7C06FD55}"/>
              </a:ext>
            </a:extLst>
          </p:cNvPr>
          <p:cNvGrpSpPr/>
          <p:nvPr/>
        </p:nvGrpSpPr>
        <p:grpSpPr>
          <a:xfrm>
            <a:off x="4680857" y="742157"/>
            <a:ext cx="7010400" cy="5689601"/>
            <a:chOff x="6858000" y="1028700"/>
            <a:chExt cx="10515600" cy="8534400"/>
          </a:xfrm>
        </p:grpSpPr>
        <p:sp>
          <p:nvSpPr>
            <p:cNvPr id="4" name="Rectangle: Rounded Corners 3">
              <a:extLst>
                <a:ext uri="{FF2B5EF4-FFF2-40B4-BE49-F238E27FC236}">
                  <a16:creationId xmlns:a16="http://schemas.microsoft.com/office/drawing/2014/main" id="{F11E4507-2068-4758-C3A8-9D214C131F2A}"/>
                </a:ext>
              </a:extLst>
            </p:cNvPr>
            <p:cNvSpPr/>
            <p:nvPr/>
          </p:nvSpPr>
          <p:spPr>
            <a:xfrm>
              <a:off x="6858000" y="1028700"/>
              <a:ext cx="10146503" cy="8229600"/>
            </a:xfrm>
            <a:prstGeom prst="roundRect">
              <a:avLst>
                <a:gd name="adj" fmla="val 10764"/>
              </a:avLst>
            </a:prstGeom>
            <a:solidFill>
              <a:srgbClr val="FDE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5" name="Rectangle: Rounded Corners 4">
              <a:extLst>
                <a:ext uri="{FF2B5EF4-FFF2-40B4-BE49-F238E27FC236}">
                  <a16:creationId xmlns:a16="http://schemas.microsoft.com/office/drawing/2014/main" id="{EF652C4D-D470-415E-4539-EAF2968DA207}"/>
                </a:ext>
              </a:extLst>
            </p:cNvPr>
            <p:cNvSpPr/>
            <p:nvPr/>
          </p:nvSpPr>
          <p:spPr>
            <a:xfrm>
              <a:off x="7227097" y="1333500"/>
              <a:ext cx="10146503" cy="8229600"/>
            </a:xfrm>
            <a:prstGeom prst="roundRect">
              <a:avLst>
                <a:gd name="adj" fmla="val 10764"/>
              </a:avLst>
            </a:prstGeom>
            <a:solidFill>
              <a:schemeClr val="bg1"/>
            </a:solidFill>
            <a:ln w="38100">
              <a:solidFill>
                <a:srgbClr val="DD8F3B"/>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6" name="TextBox 5">
              <a:extLst>
                <a:ext uri="{FF2B5EF4-FFF2-40B4-BE49-F238E27FC236}">
                  <a16:creationId xmlns:a16="http://schemas.microsoft.com/office/drawing/2014/main" id="{02CD543C-41E9-3899-8F46-39B06DD576D2}"/>
                </a:ext>
              </a:extLst>
            </p:cNvPr>
            <p:cNvSpPr txBox="1"/>
            <p:nvPr/>
          </p:nvSpPr>
          <p:spPr>
            <a:xfrm>
              <a:off x="7646196" y="2227513"/>
              <a:ext cx="9308303" cy="5837752"/>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a:latin typeface="UTM Avo" panose="02040603050506020204" pitchFamily="18" charset="0"/>
                  <a:cs typeface="Arial" panose="020B0604020202020204" pitchFamily="34" charset="0"/>
                </a:rPr>
                <a:t>Lệnh </a:t>
              </a:r>
              <a:r>
                <a:rPr lang="en-US" sz="2400" b="1">
                  <a:latin typeface="UTM Avo" panose="02040603050506020204" pitchFamily="18" charset="0"/>
                  <a:cs typeface="Arial" panose="020B0604020202020204" pitchFamily="34" charset="0"/>
                </a:rPr>
                <a:t>Move to </a:t>
              </a:r>
              <a:r>
                <a:rPr lang="en-US" sz="2400">
                  <a:latin typeface="UTM Avo" panose="02040603050506020204" pitchFamily="18" charset="0"/>
                  <a:cs typeface="Arial" panose="020B0604020202020204" pitchFamily="34" charset="0"/>
                </a:rPr>
                <a:t>trong dải lệnh </a:t>
              </a:r>
              <a:r>
                <a:rPr lang="en-US" sz="2400" b="1">
                  <a:latin typeface="UTM Avo" panose="02040603050506020204" pitchFamily="18" charset="0"/>
                  <a:cs typeface="Arial" panose="020B0604020202020204" pitchFamily="34" charset="0"/>
                </a:rPr>
                <a:t>Home</a:t>
              </a:r>
              <a:r>
                <a:rPr lang="en-US" sz="2400">
                  <a:latin typeface="UTM Avo" panose="02040603050506020204" pitchFamily="18" charset="0"/>
                  <a:cs typeface="Arial" panose="020B0604020202020204" pitchFamily="34" charset="0"/>
                </a:rPr>
                <a:t> giúp em di chuyển thư mục, tệp.</a:t>
              </a:r>
            </a:p>
            <a:p>
              <a:pPr marL="381019" indent="-381019" algn="just">
                <a:lnSpc>
                  <a:spcPct val="150000"/>
                </a:lnSpc>
                <a:buFont typeface="Arial" panose="020B0604020202020204" pitchFamily="34" charset="0"/>
                <a:buChar char="•"/>
              </a:pPr>
              <a:r>
                <a:rPr lang="en-US" sz="2400">
                  <a:latin typeface="UTM Avo" panose="02040603050506020204" pitchFamily="18" charset="0"/>
                  <a:cs typeface="Arial" panose="020B0604020202020204" pitchFamily="34" charset="0"/>
                </a:rPr>
                <a:t>Lệnh </a:t>
              </a:r>
              <a:r>
                <a:rPr lang="en-US" sz="2400" b="1">
                  <a:latin typeface="UTM Avo" panose="02040603050506020204" pitchFamily="18" charset="0"/>
                  <a:cs typeface="Arial" panose="020B0604020202020204" pitchFamily="34" charset="0"/>
                </a:rPr>
                <a:t>Copy to </a:t>
              </a:r>
              <a:r>
                <a:rPr lang="en-US" sz="2400">
                  <a:latin typeface="UTM Avo" panose="02040603050506020204" pitchFamily="18" charset="0"/>
                  <a:cs typeface="Arial" panose="020B0604020202020204" pitchFamily="34" charset="0"/>
                </a:rPr>
                <a:t>trong dải lệnh </a:t>
              </a:r>
              <a:r>
                <a:rPr lang="en-US" sz="2400" b="1">
                  <a:latin typeface="UTM Avo" panose="02040603050506020204" pitchFamily="18" charset="0"/>
                  <a:cs typeface="Arial" panose="020B0604020202020204" pitchFamily="34" charset="0"/>
                </a:rPr>
                <a:t>Home</a:t>
              </a:r>
              <a:r>
                <a:rPr lang="en-US" sz="2400">
                  <a:latin typeface="UTM Avo" panose="02040603050506020204" pitchFamily="18" charset="0"/>
                  <a:cs typeface="Arial" panose="020B0604020202020204" pitchFamily="34" charset="0"/>
                </a:rPr>
                <a:t> giúp em sao chép thư mục, tệp. </a:t>
              </a:r>
            </a:p>
            <a:p>
              <a:pPr marL="381019" indent="-381019" algn="just">
                <a:lnSpc>
                  <a:spcPct val="150000"/>
                </a:lnSpc>
                <a:buFont typeface="Arial" panose="020B0604020202020204" pitchFamily="34" charset="0"/>
                <a:buChar char="•"/>
              </a:pPr>
              <a:r>
                <a:rPr lang="en-US" sz="2400">
                  <a:latin typeface="UTM Avo" panose="02040603050506020204" pitchFamily="18" charset="0"/>
                  <a:cs typeface="Arial" panose="020B0604020202020204" pitchFamily="34" charset="0"/>
                </a:rPr>
                <a:t>Khi di chuyển một thư mục, các thư mục và tệp nằm trong nó cũng sẽ bị di chuyển. </a:t>
              </a:r>
            </a:p>
          </p:txBody>
        </p:sp>
      </p:grpSp>
      <p:grpSp>
        <p:nvGrpSpPr>
          <p:cNvPr id="7" name="Group 6">
            <a:extLst>
              <a:ext uri="{FF2B5EF4-FFF2-40B4-BE49-F238E27FC236}">
                <a16:creationId xmlns:a16="http://schemas.microsoft.com/office/drawing/2014/main" id="{E021BDCA-A60B-B05C-736C-6FDE5A231522}"/>
              </a:ext>
            </a:extLst>
          </p:cNvPr>
          <p:cNvGrpSpPr/>
          <p:nvPr/>
        </p:nvGrpSpPr>
        <p:grpSpPr>
          <a:xfrm>
            <a:off x="399143" y="1202491"/>
            <a:ext cx="3403732" cy="1104009"/>
            <a:chOff x="304800" y="1028700"/>
            <a:chExt cx="5105598" cy="1656014"/>
          </a:xfrm>
        </p:grpSpPr>
        <p:sp>
          <p:nvSpPr>
            <p:cNvPr id="8" name="Rectangle 7">
              <a:extLst>
                <a:ext uri="{FF2B5EF4-FFF2-40B4-BE49-F238E27FC236}">
                  <a16:creationId xmlns:a16="http://schemas.microsoft.com/office/drawing/2014/main" id="{92BAE9FC-20BA-A179-227C-125C5B4FF006}"/>
                </a:ext>
              </a:extLst>
            </p:cNvPr>
            <p:cNvSpPr/>
            <p:nvPr/>
          </p:nvSpPr>
          <p:spPr>
            <a:xfrm>
              <a:off x="457200" y="1160714"/>
              <a:ext cx="4953198" cy="1524000"/>
            </a:xfrm>
            <a:prstGeom prst="rect">
              <a:avLst/>
            </a:prstGeom>
            <a:noFill/>
            <a:ln w="28575">
              <a:solidFill>
                <a:srgbClr val="DD8F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9" name="Rectangle 8">
              <a:extLst>
                <a:ext uri="{FF2B5EF4-FFF2-40B4-BE49-F238E27FC236}">
                  <a16:creationId xmlns:a16="http://schemas.microsoft.com/office/drawing/2014/main" id="{CF985B08-0026-0185-9659-BA2F44ECDEE9}"/>
                </a:ext>
              </a:extLst>
            </p:cNvPr>
            <p:cNvSpPr/>
            <p:nvPr/>
          </p:nvSpPr>
          <p:spPr>
            <a:xfrm>
              <a:off x="304800" y="1028700"/>
              <a:ext cx="4953198" cy="1524000"/>
            </a:xfrm>
            <a:prstGeom prst="rect">
              <a:avLst/>
            </a:prstGeom>
            <a:solidFill>
              <a:srgbClr val="DD8F3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0" name="TextBox 9">
              <a:extLst>
                <a:ext uri="{FF2B5EF4-FFF2-40B4-BE49-F238E27FC236}">
                  <a16:creationId xmlns:a16="http://schemas.microsoft.com/office/drawing/2014/main" id="{C69B3BF2-E5B6-7A16-3E3B-D2F6EEC9F06A}"/>
                </a:ext>
              </a:extLst>
            </p:cNvPr>
            <p:cNvSpPr txBox="1"/>
            <p:nvPr/>
          </p:nvSpPr>
          <p:spPr>
            <a:xfrm>
              <a:off x="800199" y="1295906"/>
              <a:ext cx="3962400" cy="692498"/>
            </a:xfrm>
            <a:prstGeom prst="rect">
              <a:avLst/>
            </a:prstGeom>
            <a:noFill/>
          </p:spPr>
          <p:txBody>
            <a:bodyPr wrap="square" rtlCol="0">
              <a:spAutoFit/>
            </a:bodyPr>
            <a:lstStyle/>
            <a:p>
              <a:pPr algn="ctr"/>
              <a:r>
                <a:rPr lang="en-US" sz="2400" b="1">
                  <a:solidFill>
                    <a:schemeClr val="bg1"/>
                  </a:solidFill>
                  <a:latin typeface="UTM Avo" panose="02040603050506020204" pitchFamily="18" charset="0"/>
                  <a:cs typeface="Courier New" panose="02070309020205020404" pitchFamily="49" charset="0"/>
                </a:rPr>
                <a:t>Ghi nhớ </a:t>
              </a:r>
            </a:p>
          </p:txBody>
        </p:sp>
      </p:grpSp>
      <p:pic>
        <p:nvPicPr>
          <p:cNvPr id="11" name="Picture 9">
            <a:extLst>
              <a:ext uri="{FF2B5EF4-FFF2-40B4-BE49-F238E27FC236}">
                <a16:creationId xmlns:a16="http://schemas.microsoft.com/office/drawing/2014/main" id="{6D6EC1FD-0637-9717-3176-3275B5087089}"/>
              </a:ext>
            </a:extLst>
          </p:cNvPr>
          <p:cNvPicPr>
            <a:picLocks noChangeAspect="1"/>
          </p:cNvPicPr>
          <p:nvPr/>
        </p:nvPicPr>
        <p:blipFill>
          <a:blip r:embed="rId6"/>
          <a:srcRect/>
          <a:stretch>
            <a:fillRect/>
          </a:stretch>
        </p:blipFill>
        <p:spPr>
          <a:xfrm>
            <a:off x="10157377" y="5406152"/>
            <a:ext cx="1046928" cy="922597"/>
          </a:xfrm>
          <a:prstGeom prst="rect">
            <a:avLst/>
          </a:prstGeom>
        </p:spPr>
      </p:pic>
      <p:pic>
        <p:nvPicPr>
          <p:cNvPr id="12" name="Picture 10">
            <a:extLst>
              <a:ext uri="{FF2B5EF4-FFF2-40B4-BE49-F238E27FC236}">
                <a16:creationId xmlns:a16="http://schemas.microsoft.com/office/drawing/2014/main" id="{A2DB9144-9DC9-017F-F512-C4F50E942296}"/>
              </a:ext>
            </a:extLst>
          </p:cNvPr>
          <p:cNvPicPr>
            <a:picLocks noChangeAspect="1"/>
          </p:cNvPicPr>
          <p:nvPr/>
        </p:nvPicPr>
        <p:blipFill>
          <a:blip r:embed="rId6"/>
          <a:srcRect/>
          <a:stretch>
            <a:fillRect/>
          </a:stretch>
        </p:blipFill>
        <p:spPr>
          <a:xfrm flipH="1">
            <a:off x="5097464" y="741193"/>
            <a:ext cx="1046928" cy="922597"/>
          </a:xfrm>
          <a:prstGeom prst="rect">
            <a:avLst/>
          </a:prstGeom>
        </p:spPr>
      </p:pic>
    </p:spTree>
    <p:custDataLst>
      <p:tags r:id="rId1"/>
    </p:custDataLst>
    <p:extLst>
      <p:ext uri="{BB962C8B-B14F-4D97-AF65-F5344CB8AC3E}">
        <p14:creationId xmlns:p14="http://schemas.microsoft.com/office/powerpoint/2010/main" val="209905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par>
                                <p:cTn id="12" presetID="16" presetClass="entr" presetSubtype="37"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DBCC15B6-A3C8-74F9-DA7A-428BD349C8FE}"/>
              </a:ext>
            </a:extLst>
          </p:cNvPr>
          <p:cNvSpPr/>
          <p:nvPr/>
        </p:nvSpPr>
        <p:spPr>
          <a:xfrm rot="-10800000">
            <a:off x="-1630624" y="766290"/>
            <a:ext cx="8691824" cy="1062092"/>
          </a:xfrm>
          <a:custGeom>
            <a:avLst/>
            <a:gdLst/>
            <a:ahLst/>
            <a:cxnLst/>
            <a:rect l="l" t="t" r="r" b="b"/>
            <a:pathLst>
              <a:path w="9958945" h="1593138">
                <a:moveTo>
                  <a:pt x="0" y="0"/>
                </a:moveTo>
                <a:lnTo>
                  <a:pt x="9958945" y="0"/>
                </a:lnTo>
                <a:lnTo>
                  <a:pt x="9958945" y="1593138"/>
                </a:lnTo>
                <a:lnTo>
                  <a:pt x="0" y="1593138"/>
                </a:lnTo>
                <a:lnTo>
                  <a:pt x="0" y="0"/>
                </a:lnTo>
                <a:close/>
              </a:path>
            </a:pathLst>
          </a:custGeom>
          <a:blipFill>
            <a:blip r:embed="rId4">
              <a:extLst>
                <a:ext uri="{96DAC541-7B7A-43D3-8B79-37D633B846F1}">
                  <asvg:svgBlip xmlns:asvg="http://schemas.microsoft.com/office/drawing/2016/SVG/main" r:embed="rId5"/>
                </a:ext>
              </a:extLst>
            </a:blip>
            <a:stretch>
              <a:fillRect t="-11681" r="-5223" b="-11649"/>
            </a:stretch>
          </a:blipFill>
        </p:spPr>
        <p:txBody>
          <a:bodyPr/>
          <a:lstStyle/>
          <a:p>
            <a:endParaRPr lang="en-US" sz="2600">
              <a:latin typeface="UTM Avo" panose="02040603050506020204" pitchFamily="18" charset="0"/>
            </a:endParaRPr>
          </a:p>
        </p:txBody>
      </p:sp>
      <p:sp>
        <p:nvSpPr>
          <p:cNvPr id="14" name="TextBox 6">
            <a:extLst>
              <a:ext uri="{FF2B5EF4-FFF2-40B4-BE49-F238E27FC236}">
                <a16:creationId xmlns:a16="http://schemas.microsoft.com/office/drawing/2014/main" id="{E6C17B51-F56B-14F5-BA26-5B91F8FC558C}"/>
              </a:ext>
            </a:extLst>
          </p:cNvPr>
          <p:cNvSpPr txBox="1"/>
          <p:nvPr/>
        </p:nvSpPr>
        <p:spPr>
          <a:xfrm>
            <a:off x="650748" y="978178"/>
            <a:ext cx="6251035" cy="544893"/>
          </a:xfrm>
          <a:prstGeom prst="rect">
            <a:avLst/>
          </a:prstGeom>
        </p:spPr>
        <p:txBody>
          <a:bodyPr wrap="square" lIns="0" tIns="0" rIns="0" bIns="0" rtlCol="0" anchor="t">
            <a:spAutoFit/>
          </a:bodyPr>
          <a:lstStyle/>
          <a:p>
            <a:pPr algn="just">
              <a:lnSpc>
                <a:spcPts val="4800"/>
              </a:lnSpc>
              <a:spcBef>
                <a:spcPct val="0"/>
              </a:spcBef>
            </a:pPr>
            <a:r>
              <a:rPr lang="en-US" sz="3000" b="1">
                <a:solidFill>
                  <a:srgbClr val="FFFFFF"/>
                </a:solidFill>
                <a:latin typeface="UTM Avo" panose="02040603050506020204" pitchFamily="18" charset="0"/>
                <a:cs typeface="Arial" panose="020B0604020202020204" pitchFamily="34" charset="0"/>
              </a:rPr>
              <a:t>HƯỚNG DẪN VỀ NHÀ </a:t>
            </a:r>
          </a:p>
        </p:txBody>
      </p:sp>
      <p:grpSp>
        <p:nvGrpSpPr>
          <p:cNvPr id="15" name="Group 14">
            <a:extLst>
              <a:ext uri="{FF2B5EF4-FFF2-40B4-BE49-F238E27FC236}">
                <a16:creationId xmlns:a16="http://schemas.microsoft.com/office/drawing/2014/main" id="{A1A2B6DA-F444-9329-C235-B94665389F7B}"/>
              </a:ext>
            </a:extLst>
          </p:cNvPr>
          <p:cNvGrpSpPr/>
          <p:nvPr/>
        </p:nvGrpSpPr>
        <p:grpSpPr>
          <a:xfrm>
            <a:off x="759548" y="2565401"/>
            <a:ext cx="4973867" cy="3606800"/>
            <a:chOff x="1485886" y="3848100"/>
            <a:chExt cx="7460801" cy="5410200"/>
          </a:xfrm>
        </p:grpSpPr>
        <p:grpSp>
          <p:nvGrpSpPr>
            <p:cNvPr id="16" name="Group 8">
              <a:extLst>
                <a:ext uri="{FF2B5EF4-FFF2-40B4-BE49-F238E27FC236}">
                  <a16:creationId xmlns:a16="http://schemas.microsoft.com/office/drawing/2014/main" id="{F3EA30C0-A2CB-3FFE-BC7F-3E43362F72A1}"/>
                </a:ext>
              </a:extLst>
            </p:cNvPr>
            <p:cNvGrpSpPr/>
            <p:nvPr/>
          </p:nvGrpSpPr>
          <p:grpSpPr>
            <a:xfrm>
              <a:off x="1485886" y="3848100"/>
              <a:ext cx="7460801" cy="5410200"/>
              <a:chOff x="0" y="0"/>
              <a:chExt cx="2260849" cy="1246909"/>
            </a:xfrm>
          </p:grpSpPr>
          <p:sp>
            <p:nvSpPr>
              <p:cNvPr id="18" name="Freeform 9">
                <a:extLst>
                  <a:ext uri="{FF2B5EF4-FFF2-40B4-BE49-F238E27FC236}">
                    <a16:creationId xmlns:a16="http://schemas.microsoft.com/office/drawing/2014/main" id="{4B24D1BE-3237-B41B-56CE-8DB5F041E949}"/>
                  </a:ext>
                </a:extLst>
              </p:cNvPr>
              <p:cNvSpPr/>
              <p:nvPr/>
            </p:nvSpPr>
            <p:spPr>
              <a:xfrm>
                <a:off x="10160" y="16510"/>
                <a:ext cx="2237989" cy="1218969"/>
              </a:xfrm>
              <a:custGeom>
                <a:avLst/>
                <a:gdLst/>
                <a:ahLst/>
                <a:cxnLst/>
                <a:rect l="l" t="t" r="r" b="b"/>
                <a:pathLst>
                  <a:path w="2237989" h="1218969">
                    <a:moveTo>
                      <a:pt x="2237989" y="1218969"/>
                    </a:moveTo>
                    <a:lnTo>
                      <a:pt x="0" y="1211349"/>
                    </a:lnTo>
                    <a:lnTo>
                      <a:pt x="0" y="435997"/>
                    </a:lnTo>
                    <a:lnTo>
                      <a:pt x="17780" y="19050"/>
                    </a:lnTo>
                    <a:lnTo>
                      <a:pt x="1113839" y="0"/>
                    </a:lnTo>
                    <a:lnTo>
                      <a:pt x="2218939" y="5080"/>
                    </a:lnTo>
                    <a:lnTo>
                      <a:pt x="2237989" y="1218969"/>
                    </a:lnTo>
                  </a:path>
                </a:pathLst>
              </a:custGeom>
              <a:solidFill>
                <a:srgbClr val="FFFFFF"/>
              </a:solidFill>
            </p:spPr>
            <p:txBody>
              <a:bodyPr/>
              <a:lstStyle/>
              <a:p>
                <a:endParaRPr lang="en-US" sz="2400">
                  <a:latin typeface="UTM Avo" panose="02040603050506020204" pitchFamily="18" charset="0"/>
                </a:endParaRPr>
              </a:p>
            </p:txBody>
          </p:sp>
          <p:sp>
            <p:nvSpPr>
              <p:cNvPr id="19" name="Freeform 10">
                <a:extLst>
                  <a:ext uri="{FF2B5EF4-FFF2-40B4-BE49-F238E27FC236}">
                    <a16:creationId xmlns:a16="http://schemas.microsoft.com/office/drawing/2014/main" id="{48FA1D6B-AA21-40AE-3DFC-88421B04F46D}"/>
                  </a:ext>
                </a:extLst>
              </p:cNvPr>
              <p:cNvSpPr/>
              <p:nvPr/>
            </p:nvSpPr>
            <p:spPr>
              <a:xfrm>
                <a:off x="-3810" y="0"/>
                <a:ext cx="2267199" cy="1245639"/>
              </a:xfrm>
              <a:custGeom>
                <a:avLst/>
                <a:gdLst/>
                <a:ahLst/>
                <a:cxnLst/>
                <a:rect l="l" t="t" r="r" b="b"/>
                <a:pathLst>
                  <a:path w="2267199" h="1245639">
                    <a:moveTo>
                      <a:pt x="2232909" y="21590"/>
                    </a:moveTo>
                    <a:cubicBezTo>
                      <a:pt x="2234179" y="34290"/>
                      <a:pt x="2234179" y="44450"/>
                      <a:pt x="2235449" y="54610"/>
                    </a:cubicBezTo>
                    <a:cubicBezTo>
                      <a:pt x="2237989" y="81665"/>
                      <a:pt x="2239259" y="106746"/>
                      <a:pt x="2241799" y="130931"/>
                    </a:cubicBezTo>
                    <a:cubicBezTo>
                      <a:pt x="2241799" y="165866"/>
                      <a:pt x="2254499" y="854701"/>
                      <a:pt x="2260849" y="889635"/>
                    </a:cubicBezTo>
                    <a:cubicBezTo>
                      <a:pt x="2267199" y="942485"/>
                      <a:pt x="2263389" y="996230"/>
                      <a:pt x="2263389" y="1049080"/>
                    </a:cubicBezTo>
                    <a:cubicBezTo>
                      <a:pt x="2263389" y="1095659"/>
                      <a:pt x="2264659" y="1138655"/>
                      <a:pt x="2265929" y="1184679"/>
                    </a:cubicBezTo>
                    <a:cubicBezTo>
                      <a:pt x="2265929" y="1206269"/>
                      <a:pt x="2265929" y="1220239"/>
                      <a:pt x="2265929" y="1244369"/>
                    </a:cubicBezTo>
                    <a:cubicBezTo>
                      <a:pt x="2243069" y="1244369"/>
                      <a:pt x="2222749" y="1245639"/>
                      <a:pt x="2200636" y="1244369"/>
                    </a:cubicBezTo>
                    <a:cubicBezTo>
                      <a:pt x="2089595" y="1239289"/>
                      <a:pt x="1976846" y="1245639"/>
                      <a:pt x="1865805" y="1240559"/>
                    </a:cubicBezTo>
                    <a:cubicBezTo>
                      <a:pt x="1799180" y="1236749"/>
                      <a:pt x="1734264" y="1239289"/>
                      <a:pt x="1667639" y="1236749"/>
                    </a:cubicBezTo>
                    <a:cubicBezTo>
                      <a:pt x="1636889" y="1235479"/>
                      <a:pt x="1606140" y="1234209"/>
                      <a:pt x="1575390" y="1232939"/>
                    </a:cubicBezTo>
                    <a:cubicBezTo>
                      <a:pt x="1556598" y="1232939"/>
                      <a:pt x="1539515" y="1234209"/>
                      <a:pt x="1520723" y="1234209"/>
                    </a:cubicBezTo>
                    <a:cubicBezTo>
                      <a:pt x="1472890" y="1232939"/>
                      <a:pt x="1341349" y="1234209"/>
                      <a:pt x="1293516" y="1232939"/>
                    </a:cubicBezTo>
                    <a:cubicBezTo>
                      <a:pt x="1259350" y="1231669"/>
                      <a:pt x="576020" y="1240559"/>
                      <a:pt x="541854" y="1239289"/>
                    </a:cubicBezTo>
                    <a:cubicBezTo>
                      <a:pt x="533312" y="1239289"/>
                      <a:pt x="523062" y="1240559"/>
                      <a:pt x="514521" y="1240559"/>
                    </a:cubicBezTo>
                    <a:cubicBezTo>
                      <a:pt x="494021" y="1240559"/>
                      <a:pt x="475229" y="1241829"/>
                      <a:pt x="454729" y="1241829"/>
                    </a:cubicBezTo>
                    <a:cubicBezTo>
                      <a:pt x="403480" y="1241829"/>
                      <a:pt x="353938" y="1240559"/>
                      <a:pt x="302688" y="1239289"/>
                    </a:cubicBezTo>
                    <a:cubicBezTo>
                      <a:pt x="271939" y="1238019"/>
                      <a:pt x="241189" y="1236749"/>
                      <a:pt x="212147" y="1235479"/>
                    </a:cubicBezTo>
                    <a:cubicBezTo>
                      <a:pt x="157481" y="1234209"/>
                      <a:pt x="102815" y="1232939"/>
                      <a:pt x="48260" y="1232939"/>
                    </a:cubicBezTo>
                    <a:cubicBezTo>
                      <a:pt x="38100" y="1232939"/>
                      <a:pt x="29210" y="1232939"/>
                      <a:pt x="19050" y="1231669"/>
                    </a:cubicBezTo>
                    <a:cubicBezTo>
                      <a:pt x="10160" y="1230399"/>
                      <a:pt x="5080" y="1224049"/>
                      <a:pt x="7620" y="1215159"/>
                    </a:cubicBezTo>
                    <a:cubicBezTo>
                      <a:pt x="16510" y="1183443"/>
                      <a:pt x="12700" y="1161049"/>
                      <a:pt x="11430" y="1137759"/>
                    </a:cubicBezTo>
                    <a:cubicBezTo>
                      <a:pt x="10160" y="1090284"/>
                      <a:pt x="6350" y="1043705"/>
                      <a:pt x="7620" y="996230"/>
                    </a:cubicBezTo>
                    <a:cubicBezTo>
                      <a:pt x="5080" y="937110"/>
                      <a:pt x="0" y="205279"/>
                      <a:pt x="7620" y="145264"/>
                    </a:cubicBezTo>
                    <a:cubicBezTo>
                      <a:pt x="8890" y="133619"/>
                      <a:pt x="7620" y="121078"/>
                      <a:pt x="8890" y="109433"/>
                    </a:cubicBezTo>
                    <a:cubicBezTo>
                      <a:pt x="10160" y="90623"/>
                      <a:pt x="12700" y="70020"/>
                      <a:pt x="13970" y="44450"/>
                    </a:cubicBezTo>
                    <a:cubicBezTo>
                      <a:pt x="13970" y="41910"/>
                      <a:pt x="15240" y="39370"/>
                      <a:pt x="16510" y="38100"/>
                    </a:cubicBezTo>
                    <a:cubicBezTo>
                      <a:pt x="38100" y="35560"/>
                      <a:pt x="60106" y="30480"/>
                      <a:pt x="87440" y="29210"/>
                    </a:cubicBezTo>
                    <a:cubicBezTo>
                      <a:pt x="133564" y="25400"/>
                      <a:pt x="179689" y="22860"/>
                      <a:pt x="227522" y="20320"/>
                    </a:cubicBezTo>
                    <a:cubicBezTo>
                      <a:pt x="259980" y="17780"/>
                      <a:pt x="292439" y="16510"/>
                      <a:pt x="323188" y="13970"/>
                    </a:cubicBezTo>
                    <a:cubicBezTo>
                      <a:pt x="353938" y="11430"/>
                      <a:pt x="386396" y="8890"/>
                      <a:pt x="417146" y="8890"/>
                    </a:cubicBezTo>
                    <a:cubicBezTo>
                      <a:pt x="451313" y="7620"/>
                      <a:pt x="485479" y="10160"/>
                      <a:pt x="519646" y="8890"/>
                    </a:cubicBezTo>
                    <a:cubicBezTo>
                      <a:pt x="562354" y="8890"/>
                      <a:pt x="1336224" y="6350"/>
                      <a:pt x="1378932" y="5080"/>
                    </a:cubicBezTo>
                    <a:cubicBezTo>
                      <a:pt x="1419932" y="3810"/>
                      <a:pt x="1460932" y="2540"/>
                      <a:pt x="1503640" y="2540"/>
                    </a:cubicBezTo>
                    <a:cubicBezTo>
                      <a:pt x="1573681" y="1270"/>
                      <a:pt x="1642014" y="0"/>
                      <a:pt x="1712056" y="0"/>
                    </a:cubicBezTo>
                    <a:cubicBezTo>
                      <a:pt x="1741097" y="0"/>
                      <a:pt x="1771847" y="2540"/>
                      <a:pt x="1800888" y="2540"/>
                    </a:cubicBezTo>
                    <a:cubicBezTo>
                      <a:pt x="1881180" y="3810"/>
                      <a:pt x="1963179" y="5080"/>
                      <a:pt x="2043470" y="7620"/>
                    </a:cubicBezTo>
                    <a:cubicBezTo>
                      <a:pt x="2086178" y="8890"/>
                      <a:pt x="2128887" y="12700"/>
                      <a:pt x="2171595" y="16510"/>
                    </a:cubicBezTo>
                    <a:cubicBezTo>
                      <a:pt x="2181845" y="16510"/>
                      <a:pt x="2192095" y="16510"/>
                      <a:pt x="2200636" y="16510"/>
                    </a:cubicBezTo>
                    <a:cubicBezTo>
                      <a:pt x="2213859" y="17780"/>
                      <a:pt x="2222749" y="20320"/>
                      <a:pt x="2232909" y="21590"/>
                    </a:cubicBezTo>
                    <a:moveTo>
                      <a:pt x="2243069" y="1227859"/>
                    </a:moveTo>
                    <a:cubicBezTo>
                      <a:pt x="2244339" y="1211349"/>
                      <a:pt x="2245609" y="1198649"/>
                      <a:pt x="2245609" y="1185949"/>
                    </a:cubicBezTo>
                    <a:cubicBezTo>
                      <a:pt x="2244339" y="1134176"/>
                      <a:pt x="2243069" y="1086701"/>
                      <a:pt x="2243069" y="1035643"/>
                    </a:cubicBezTo>
                    <a:cubicBezTo>
                      <a:pt x="2243069" y="1012354"/>
                      <a:pt x="2245609" y="989064"/>
                      <a:pt x="2244339" y="965774"/>
                    </a:cubicBezTo>
                    <a:cubicBezTo>
                      <a:pt x="2244339" y="944276"/>
                      <a:pt x="2243069" y="921882"/>
                      <a:pt x="2241799" y="900384"/>
                    </a:cubicBezTo>
                    <a:cubicBezTo>
                      <a:pt x="2236719" y="867241"/>
                      <a:pt x="2225289" y="181094"/>
                      <a:pt x="2225289" y="147951"/>
                    </a:cubicBezTo>
                    <a:cubicBezTo>
                      <a:pt x="2222749" y="120182"/>
                      <a:pt x="2220209" y="91518"/>
                      <a:pt x="2217669" y="63500"/>
                    </a:cubicBezTo>
                    <a:cubicBezTo>
                      <a:pt x="2216399" y="44450"/>
                      <a:pt x="2215129" y="43180"/>
                      <a:pt x="2195511" y="41910"/>
                    </a:cubicBezTo>
                    <a:cubicBezTo>
                      <a:pt x="2190386" y="41910"/>
                      <a:pt x="2186970" y="41910"/>
                      <a:pt x="2181845" y="40640"/>
                    </a:cubicBezTo>
                    <a:cubicBezTo>
                      <a:pt x="2139137" y="36830"/>
                      <a:pt x="2094720" y="31750"/>
                      <a:pt x="2052012" y="30480"/>
                    </a:cubicBezTo>
                    <a:cubicBezTo>
                      <a:pt x="1947804" y="26670"/>
                      <a:pt x="1841888" y="25400"/>
                      <a:pt x="1737681" y="22860"/>
                    </a:cubicBezTo>
                    <a:cubicBezTo>
                      <a:pt x="1722306" y="22860"/>
                      <a:pt x="1705222" y="22860"/>
                      <a:pt x="1689847" y="22860"/>
                    </a:cubicBezTo>
                    <a:cubicBezTo>
                      <a:pt x="1664223" y="22860"/>
                      <a:pt x="1638598" y="22860"/>
                      <a:pt x="1614681" y="22860"/>
                    </a:cubicBezTo>
                    <a:cubicBezTo>
                      <a:pt x="1560015" y="22860"/>
                      <a:pt x="1505348" y="22860"/>
                      <a:pt x="1452390" y="24130"/>
                    </a:cubicBezTo>
                    <a:cubicBezTo>
                      <a:pt x="1406266" y="25400"/>
                      <a:pt x="628978" y="29210"/>
                      <a:pt x="582854" y="29210"/>
                    </a:cubicBezTo>
                    <a:cubicBezTo>
                      <a:pt x="507687" y="29210"/>
                      <a:pt x="432521" y="26670"/>
                      <a:pt x="357355" y="33020"/>
                    </a:cubicBezTo>
                    <a:cubicBezTo>
                      <a:pt x="318063" y="36830"/>
                      <a:pt x="280480" y="36830"/>
                      <a:pt x="242897" y="38100"/>
                    </a:cubicBezTo>
                    <a:cubicBezTo>
                      <a:pt x="177981" y="41910"/>
                      <a:pt x="113065" y="45720"/>
                      <a:pt x="49530" y="50800"/>
                    </a:cubicBezTo>
                    <a:cubicBezTo>
                      <a:pt x="36830" y="50800"/>
                      <a:pt x="34290" y="53340"/>
                      <a:pt x="33020" y="67333"/>
                    </a:cubicBezTo>
                    <a:cubicBezTo>
                      <a:pt x="31750" y="83457"/>
                      <a:pt x="31750" y="99580"/>
                      <a:pt x="30480" y="115704"/>
                    </a:cubicBezTo>
                    <a:cubicBezTo>
                      <a:pt x="29210" y="142576"/>
                      <a:pt x="26670" y="168553"/>
                      <a:pt x="25400" y="195426"/>
                    </a:cubicBezTo>
                    <a:cubicBezTo>
                      <a:pt x="20320" y="224090"/>
                      <a:pt x="26670" y="924570"/>
                      <a:pt x="29210" y="953234"/>
                    </a:cubicBezTo>
                    <a:cubicBezTo>
                      <a:pt x="29210" y="983689"/>
                      <a:pt x="29210" y="1015041"/>
                      <a:pt x="30480" y="1045497"/>
                    </a:cubicBezTo>
                    <a:cubicBezTo>
                      <a:pt x="30480" y="1067890"/>
                      <a:pt x="33020" y="1090284"/>
                      <a:pt x="33020" y="1112678"/>
                    </a:cubicBezTo>
                    <a:cubicBezTo>
                      <a:pt x="33020" y="1136863"/>
                      <a:pt x="33020" y="1161049"/>
                      <a:pt x="31750" y="1185949"/>
                    </a:cubicBezTo>
                    <a:cubicBezTo>
                      <a:pt x="31750" y="1189759"/>
                      <a:pt x="31750" y="1192299"/>
                      <a:pt x="31750" y="1196109"/>
                    </a:cubicBezTo>
                    <a:cubicBezTo>
                      <a:pt x="31750" y="1206269"/>
                      <a:pt x="35560" y="1210079"/>
                      <a:pt x="44450" y="1210079"/>
                    </a:cubicBezTo>
                    <a:cubicBezTo>
                      <a:pt x="63523" y="1210079"/>
                      <a:pt x="87440" y="1211349"/>
                      <a:pt x="109648" y="1211349"/>
                    </a:cubicBezTo>
                    <a:cubicBezTo>
                      <a:pt x="142106" y="1211349"/>
                      <a:pt x="176273" y="1208809"/>
                      <a:pt x="208731" y="1211349"/>
                    </a:cubicBezTo>
                    <a:cubicBezTo>
                      <a:pt x="261689" y="1215159"/>
                      <a:pt x="314647" y="1217699"/>
                      <a:pt x="367605" y="1216429"/>
                    </a:cubicBezTo>
                    <a:cubicBezTo>
                      <a:pt x="401771" y="1215159"/>
                      <a:pt x="434229" y="1217699"/>
                      <a:pt x="468396" y="1217699"/>
                    </a:cubicBezTo>
                    <a:cubicBezTo>
                      <a:pt x="517937" y="1217699"/>
                      <a:pt x="567479" y="1216429"/>
                      <a:pt x="617020" y="1217699"/>
                    </a:cubicBezTo>
                    <a:cubicBezTo>
                      <a:pt x="690478" y="1218969"/>
                      <a:pt x="1496807" y="1208809"/>
                      <a:pt x="1571973" y="1211349"/>
                    </a:cubicBezTo>
                    <a:cubicBezTo>
                      <a:pt x="1604431" y="1212619"/>
                      <a:pt x="1636889" y="1213889"/>
                      <a:pt x="1667639" y="1213889"/>
                    </a:cubicBezTo>
                    <a:cubicBezTo>
                      <a:pt x="1724014" y="1216429"/>
                      <a:pt x="1778680" y="1212619"/>
                      <a:pt x="1835055" y="1216429"/>
                    </a:cubicBezTo>
                    <a:cubicBezTo>
                      <a:pt x="1881180" y="1218969"/>
                      <a:pt x="1927304" y="1218969"/>
                      <a:pt x="1973429" y="1221509"/>
                    </a:cubicBezTo>
                    <a:cubicBezTo>
                      <a:pt x="2041762" y="1225319"/>
                      <a:pt x="2110095" y="1227859"/>
                      <a:pt x="2178428" y="1229129"/>
                    </a:cubicBezTo>
                    <a:cubicBezTo>
                      <a:pt x="2204053" y="1229129"/>
                      <a:pt x="2222749" y="1227859"/>
                      <a:pt x="2243069" y="1227859"/>
                    </a:cubicBezTo>
                  </a:path>
                </a:pathLst>
              </a:custGeom>
              <a:solidFill>
                <a:srgbClr val="FFFFFF"/>
              </a:solidFill>
            </p:spPr>
            <p:txBody>
              <a:bodyPr/>
              <a:lstStyle/>
              <a:p>
                <a:endParaRPr lang="en-US" sz="2400">
                  <a:latin typeface="UTM Avo" panose="02040603050506020204" pitchFamily="18" charset="0"/>
                </a:endParaRPr>
              </a:p>
            </p:txBody>
          </p:sp>
        </p:grpSp>
        <p:sp>
          <p:nvSpPr>
            <p:cNvPr id="17" name="TextBox 14">
              <a:extLst>
                <a:ext uri="{FF2B5EF4-FFF2-40B4-BE49-F238E27FC236}">
                  <a16:creationId xmlns:a16="http://schemas.microsoft.com/office/drawing/2014/main" id="{039D528E-1819-51E5-38E2-3CDE435B3FC4}"/>
                </a:ext>
              </a:extLst>
            </p:cNvPr>
            <p:cNvSpPr txBox="1"/>
            <p:nvPr/>
          </p:nvSpPr>
          <p:spPr>
            <a:xfrm>
              <a:off x="2141716" y="4317154"/>
              <a:ext cx="6140757" cy="4037259"/>
            </a:xfrm>
            <a:prstGeom prst="rect">
              <a:avLst/>
            </a:prstGeom>
          </p:spPr>
          <p:txBody>
            <a:bodyPr wrap="square" lIns="0" tIns="0" rIns="0" bIns="0" rtlCol="0" anchor="t">
              <a:spAutoFit/>
            </a:bodyPr>
            <a:lstStyle/>
            <a:p>
              <a:pPr marL="381019" lvl="1" indent="-381019" algn="just">
                <a:lnSpc>
                  <a:spcPct val="150000"/>
                </a:lnSpc>
                <a:spcBef>
                  <a:spcPct val="0"/>
                </a:spcBef>
                <a:buFont typeface="Arial" panose="020B0604020202020204" pitchFamily="34" charset="0"/>
                <a:buChar char="•"/>
              </a:pPr>
              <a:r>
                <a:rPr lang="en-US" sz="2400">
                  <a:solidFill>
                    <a:srgbClr val="000000"/>
                  </a:solidFill>
                  <a:latin typeface="UTM Avo" panose="02040603050506020204" pitchFamily="18" charset="0"/>
                  <a:cs typeface="Arial" panose="020B0604020202020204" pitchFamily="34" charset="0"/>
                </a:rPr>
                <a:t>Ôn tập lại nội dung chính của bài học ngày hôm nay.</a:t>
              </a:r>
            </a:p>
            <a:p>
              <a:pPr marL="381019" lvl="1" indent="-381019" algn="just">
                <a:lnSpc>
                  <a:spcPct val="150000"/>
                </a:lnSpc>
                <a:spcBef>
                  <a:spcPct val="0"/>
                </a:spcBef>
                <a:buFont typeface="Arial" panose="020B0604020202020204" pitchFamily="34" charset="0"/>
                <a:buChar char="•"/>
              </a:pPr>
              <a:r>
                <a:rPr lang="en-US" sz="2400">
                  <a:solidFill>
                    <a:srgbClr val="000000"/>
                  </a:solidFill>
                  <a:latin typeface="UTM Avo" panose="02040603050506020204" pitchFamily="18" charset="0"/>
                  <a:cs typeface="Arial" panose="020B0604020202020204" pitchFamily="34" charset="0"/>
                </a:rPr>
                <a:t>Hoàn thành các nhiệm vụ được giao về nhà. </a:t>
              </a:r>
            </a:p>
          </p:txBody>
        </p:sp>
      </p:grpSp>
      <p:grpSp>
        <p:nvGrpSpPr>
          <p:cNvPr id="20" name="Group 19">
            <a:extLst>
              <a:ext uri="{FF2B5EF4-FFF2-40B4-BE49-F238E27FC236}">
                <a16:creationId xmlns:a16="http://schemas.microsoft.com/office/drawing/2014/main" id="{382F6420-CAD8-F54F-6653-78EDBFCC31E3}"/>
              </a:ext>
            </a:extLst>
          </p:cNvPr>
          <p:cNvGrpSpPr/>
          <p:nvPr/>
        </p:nvGrpSpPr>
        <p:grpSpPr>
          <a:xfrm>
            <a:off x="6350001" y="2613157"/>
            <a:ext cx="4973867" cy="3606800"/>
            <a:chOff x="1485886" y="3848100"/>
            <a:chExt cx="7460801" cy="5410200"/>
          </a:xfrm>
        </p:grpSpPr>
        <p:grpSp>
          <p:nvGrpSpPr>
            <p:cNvPr id="21" name="Group 8">
              <a:extLst>
                <a:ext uri="{FF2B5EF4-FFF2-40B4-BE49-F238E27FC236}">
                  <a16:creationId xmlns:a16="http://schemas.microsoft.com/office/drawing/2014/main" id="{3C5D2775-FE2F-5CEA-1499-ACC327EE4F4B}"/>
                </a:ext>
              </a:extLst>
            </p:cNvPr>
            <p:cNvGrpSpPr/>
            <p:nvPr/>
          </p:nvGrpSpPr>
          <p:grpSpPr>
            <a:xfrm>
              <a:off x="1485886" y="3848100"/>
              <a:ext cx="7460801" cy="5410200"/>
              <a:chOff x="0" y="0"/>
              <a:chExt cx="2260849" cy="1246909"/>
            </a:xfrm>
          </p:grpSpPr>
          <p:sp>
            <p:nvSpPr>
              <p:cNvPr id="23" name="Freeform 9">
                <a:extLst>
                  <a:ext uri="{FF2B5EF4-FFF2-40B4-BE49-F238E27FC236}">
                    <a16:creationId xmlns:a16="http://schemas.microsoft.com/office/drawing/2014/main" id="{14D17F39-7BD0-0616-7D57-1BB29460429E}"/>
                  </a:ext>
                </a:extLst>
              </p:cNvPr>
              <p:cNvSpPr/>
              <p:nvPr/>
            </p:nvSpPr>
            <p:spPr>
              <a:xfrm>
                <a:off x="10160" y="16510"/>
                <a:ext cx="2237989" cy="1218969"/>
              </a:xfrm>
              <a:custGeom>
                <a:avLst/>
                <a:gdLst/>
                <a:ahLst/>
                <a:cxnLst/>
                <a:rect l="l" t="t" r="r" b="b"/>
                <a:pathLst>
                  <a:path w="2237989" h="1218969">
                    <a:moveTo>
                      <a:pt x="2237989" y="1218969"/>
                    </a:moveTo>
                    <a:lnTo>
                      <a:pt x="0" y="1211349"/>
                    </a:lnTo>
                    <a:lnTo>
                      <a:pt x="0" y="435997"/>
                    </a:lnTo>
                    <a:lnTo>
                      <a:pt x="17780" y="19050"/>
                    </a:lnTo>
                    <a:lnTo>
                      <a:pt x="1113839" y="0"/>
                    </a:lnTo>
                    <a:lnTo>
                      <a:pt x="2218939" y="5080"/>
                    </a:lnTo>
                    <a:lnTo>
                      <a:pt x="2237989" y="1218969"/>
                    </a:lnTo>
                  </a:path>
                </a:pathLst>
              </a:custGeom>
              <a:solidFill>
                <a:srgbClr val="FFFFFF"/>
              </a:solidFill>
            </p:spPr>
            <p:txBody>
              <a:bodyPr/>
              <a:lstStyle/>
              <a:p>
                <a:endParaRPr lang="en-US" sz="2400">
                  <a:latin typeface="UTM Avo" panose="02040603050506020204" pitchFamily="18" charset="0"/>
                </a:endParaRPr>
              </a:p>
            </p:txBody>
          </p:sp>
          <p:sp>
            <p:nvSpPr>
              <p:cNvPr id="24" name="Freeform 10">
                <a:extLst>
                  <a:ext uri="{FF2B5EF4-FFF2-40B4-BE49-F238E27FC236}">
                    <a16:creationId xmlns:a16="http://schemas.microsoft.com/office/drawing/2014/main" id="{AF288ACF-C705-11D4-6A55-8A915CFB81BF}"/>
                  </a:ext>
                </a:extLst>
              </p:cNvPr>
              <p:cNvSpPr/>
              <p:nvPr/>
            </p:nvSpPr>
            <p:spPr>
              <a:xfrm>
                <a:off x="-3810" y="0"/>
                <a:ext cx="2267199" cy="1245639"/>
              </a:xfrm>
              <a:custGeom>
                <a:avLst/>
                <a:gdLst/>
                <a:ahLst/>
                <a:cxnLst/>
                <a:rect l="l" t="t" r="r" b="b"/>
                <a:pathLst>
                  <a:path w="2267199" h="1245639">
                    <a:moveTo>
                      <a:pt x="2232909" y="21590"/>
                    </a:moveTo>
                    <a:cubicBezTo>
                      <a:pt x="2234179" y="34290"/>
                      <a:pt x="2234179" y="44450"/>
                      <a:pt x="2235449" y="54610"/>
                    </a:cubicBezTo>
                    <a:cubicBezTo>
                      <a:pt x="2237989" y="81665"/>
                      <a:pt x="2239259" y="106746"/>
                      <a:pt x="2241799" y="130931"/>
                    </a:cubicBezTo>
                    <a:cubicBezTo>
                      <a:pt x="2241799" y="165866"/>
                      <a:pt x="2254499" y="854701"/>
                      <a:pt x="2260849" y="889635"/>
                    </a:cubicBezTo>
                    <a:cubicBezTo>
                      <a:pt x="2267199" y="942485"/>
                      <a:pt x="2263389" y="996230"/>
                      <a:pt x="2263389" y="1049080"/>
                    </a:cubicBezTo>
                    <a:cubicBezTo>
                      <a:pt x="2263389" y="1095659"/>
                      <a:pt x="2264659" y="1138655"/>
                      <a:pt x="2265929" y="1184679"/>
                    </a:cubicBezTo>
                    <a:cubicBezTo>
                      <a:pt x="2265929" y="1206269"/>
                      <a:pt x="2265929" y="1220239"/>
                      <a:pt x="2265929" y="1244369"/>
                    </a:cubicBezTo>
                    <a:cubicBezTo>
                      <a:pt x="2243069" y="1244369"/>
                      <a:pt x="2222749" y="1245639"/>
                      <a:pt x="2200636" y="1244369"/>
                    </a:cubicBezTo>
                    <a:cubicBezTo>
                      <a:pt x="2089595" y="1239289"/>
                      <a:pt x="1976846" y="1245639"/>
                      <a:pt x="1865805" y="1240559"/>
                    </a:cubicBezTo>
                    <a:cubicBezTo>
                      <a:pt x="1799180" y="1236749"/>
                      <a:pt x="1734264" y="1239289"/>
                      <a:pt x="1667639" y="1236749"/>
                    </a:cubicBezTo>
                    <a:cubicBezTo>
                      <a:pt x="1636889" y="1235479"/>
                      <a:pt x="1606140" y="1234209"/>
                      <a:pt x="1575390" y="1232939"/>
                    </a:cubicBezTo>
                    <a:cubicBezTo>
                      <a:pt x="1556598" y="1232939"/>
                      <a:pt x="1539515" y="1234209"/>
                      <a:pt x="1520723" y="1234209"/>
                    </a:cubicBezTo>
                    <a:cubicBezTo>
                      <a:pt x="1472890" y="1232939"/>
                      <a:pt x="1341349" y="1234209"/>
                      <a:pt x="1293516" y="1232939"/>
                    </a:cubicBezTo>
                    <a:cubicBezTo>
                      <a:pt x="1259350" y="1231669"/>
                      <a:pt x="576020" y="1240559"/>
                      <a:pt x="541854" y="1239289"/>
                    </a:cubicBezTo>
                    <a:cubicBezTo>
                      <a:pt x="533312" y="1239289"/>
                      <a:pt x="523062" y="1240559"/>
                      <a:pt x="514521" y="1240559"/>
                    </a:cubicBezTo>
                    <a:cubicBezTo>
                      <a:pt x="494021" y="1240559"/>
                      <a:pt x="475229" y="1241829"/>
                      <a:pt x="454729" y="1241829"/>
                    </a:cubicBezTo>
                    <a:cubicBezTo>
                      <a:pt x="403480" y="1241829"/>
                      <a:pt x="353938" y="1240559"/>
                      <a:pt x="302688" y="1239289"/>
                    </a:cubicBezTo>
                    <a:cubicBezTo>
                      <a:pt x="271939" y="1238019"/>
                      <a:pt x="241189" y="1236749"/>
                      <a:pt x="212147" y="1235479"/>
                    </a:cubicBezTo>
                    <a:cubicBezTo>
                      <a:pt x="157481" y="1234209"/>
                      <a:pt x="102815" y="1232939"/>
                      <a:pt x="48260" y="1232939"/>
                    </a:cubicBezTo>
                    <a:cubicBezTo>
                      <a:pt x="38100" y="1232939"/>
                      <a:pt x="29210" y="1232939"/>
                      <a:pt x="19050" y="1231669"/>
                    </a:cubicBezTo>
                    <a:cubicBezTo>
                      <a:pt x="10160" y="1230399"/>
                      <a:pt x="5080" y="1224049"/>
                      <a:pt x="7620" y="1215159"/>
                    </a:cubicBezTo>
                    <a:cubicBezTo>
                      <a:pt x="16510" y="1183443"/>
                      <a:pt x="12700" y="1161049"/>
                      <a:pt x="11430" y="1137759"/>
                    </a:cubicBezTo>
                    <a:cubicBezTo>
                      <a:pt x="10160" y="1090284"/>
                      <a:pt x="6350" y="1043705"/>
                      <a:pt x="7620" y="996230"/>
                    </a:cubicBezTo>
                    <a:cubicBezTo>
                      <a:pt x="5080" y="937110"/>
                      <a:pt x="0" y="205279"/>
                      <a:pt x="7620" y="145264"/>
                    </a:cubicBezTo>
                    <a:cubicBezTo>
                      <a:pt x="8890" y="133619"/>
                      <a:pt x="7620" y="121078"/>
                      <a:pt x="8890" y="109433"/>
                    </a:cubicBezTo>
                    <a:cubicBezTo>
                      <a:pt x="10160" y="90623"/>
                      <a:pt x="12700" y="70020"/>
                      <a:pt x="13970" y="44450"/>
                    </a:cubicBezTo>
                    <a:cubicBezTo>
                      <a:pt x="13970" y="41910"/>
                      <a:pt x="15240" y="39370"/>
                      <a:pt x="16510" y="38100"/>
                    </a:cubicBezTo>
                    <a:cubicBezTo>
                      <a:pt x="38100" y="35560"/>
                      <a:pt x="60106" y="30480"/>
                      <a:pt x="87440" y="29210"/>
                    </a:cubicBezTo>
                    <a:cubicBezTo>
                      <a:pt x="133564" y="25400"/>
                      <a:pt x="179689" y="22860"/>
                      <a:pt x="227522" y="20320"/>
                    </a:cubicBezTo>
                    <a:cubicBezTo>
                      <a:pt x="259980" y="17780"/>
                      <a:pt x="292439" y="16510"/>
                      <a:pt x="323188" y="13970"/>
                    </a:cubicBezTo>
                    <a:cubicBezTo>
                      <a:pt x="353938" y="11430"/>
                      <a:pt x="386396" y="8890"/>
                      <a:pt x="417146" y="8890"/>
                    </a:cubicBezTo>
                    <a:cubicBezTo>
                      <a:pt x="451313" y="7620"/>
                      <a:pt x="485479" y="10160"/>
                      <a:pt x="519646" y="8890"/>
                    </a:cubicBezTo>
                    <a:cubicBezTo>
                      <a:pt x="562354" y="8890"/>
                      <a:pt x="1336224" y="6350"/>
                      <a:pt x="1378932" y="5080"/>
                    </a:cubicBezTo>
                    <a:cubicBezTo>
                      <a:pt x="1419932" y="3810"/>
                      <a:pt x="1460932" y="2540"/>
                      <a:pt x="1503640" y="2540"/>
                    </a:cubicBezTo>
                    <a:cubicBezTo>
                      <a:pt x="1573681" y="1270"/>
                      <a:pt x="1642014" y="0"/>
                      <a:pt x="1712056" y="0"/>
                    </a:cubicBezTo>
                    <a:cubicBezTo>
                      <a:pt x="1741097" y="0"/>
                      <a:pt x="1771847" y="2540"/>
                      <a:pt x="1800888" y="2540"/>
                    </a:cubicBezTo>
                    <a:cubicBezTo>
                      <a:pt x="1881180" y="3810"/>
                      <a:pt x="1963179" y="5080"/>
                      <a:pt x="2043470" y="7620"/>
                    </a:cubicBezTo>
                    <a:cubicBezTo>
                      <a:pt x="2086178" y="8890"/>
                      <a:pt x="2128887" y="12700"/>
                      <a:pt x="2171595" y="16510"/>
                    </a:cubicBezTo>
                    <a:cubicBezTo>
                      <a:pt x="2181845" y="16510"/>
                      <a:pt x="2192095" y="16510"/>
                      <a:pt x="2200636" y="16510"/>
                    </a:cubicBezTo>
                    <a:cubicBezTo>
                      <a:pt x="2213859" y="17780"/>
                      <a:pt x="2222749" y="20320"/>
                      <a:pt x="2232909" y="21590"/>
                    </a:cubicBezTo>
                    <a:moveTo>
                      <a:pt x="2243069" y="1227859"/>
                    </a:moveTo>
                    <a:cubicBezTo>
                      <a:pt x="2244339" y="1211349"/>
                      <a:pt x="2245609" y="1198649"/>
                      <a:pt x="2245609" y="1185949"/>
                    </a:cubicBezTo>
                    <a:cubicBezTo>
                      <a:pt x="2244339" y="1134176"/>
                      <a:pt x="2243069" y="1086701"/>
                      <a:pt x="2243069" y="1035643"/>
                    </a:cubicBezTo>
                    <a:cubicBezTo>
                      <a:pt x="2243069" y="1012354"/>
                      <a:pt x="2245609" y="989064"/>
                      <a:pt x="2244339" y="965774"/>
                    </a:cubicBezTo>
                    <a:cubicBezTo>
                      <a:pt x="2244339" y="944276"/>
                      <a:pt x="2243069" y="921882"/>
                      <a:pt x="2241799" y="900384"/>
                    </a:cubicBezTo>
                    <a:cubicBezTo>
                      <a:pt x="2236719" y="867241"/>
                      <a:pt x="2225289" y="181094"/>
                      <a:pt x="2225289" y="147951"/>
                    </a:cubicBezTo>
                    <a:cubicBezTo>
                      <a:pt x="2222749" y="120182"/>
                      <a:pt x="2220209" y="91518"/>
                      <a:pt x="2217669" y="63500"/>
                    </a:cubicBezTo>
                    <a:cubicBezTo>
                      <a:pt x="2216399" y="44450"/>
                      <a:pt x="2215129" y="43180"/>
                      <a:pt x="2195511" y="41910"/>
                    </a:cubicBezTo>
                    <a:cubicBezTo>
                      <a:pt x="2190386" y="41910"/>
                      <a:pt x="2186970" y="41910"/>
                      <a:pt x="2181845" y="40640"/>
                    </a:cubicBezTo>
                    <a:cubicBezTo>
                      <a:pt x="2139137" y="36830"/>
                      <a:pt x="2094720" y="31750"/>
                      <a:pt x="2052012" y="30480"/>
                    </a:cubicBezTo>
                    <a:cubicBezTo>
                      <a:pt x="1947804" y="26670"/>
                      <a:pt x="1841888" y="25400"/>
                      <a:pt x="1737681" y="22860"/>
                    </a:cubicBezTo>
                    <a:cubicBezTo>
                      <a:pt x="1722306" y="22860"/>
                      <a:pt x="1705222" y="22860"/>
                      <a:pt x="1689847" y="22860"/>
                    </a:cubicBezTo>
                    <a:cubicBezTo>
                      <a:pt x="1664223" y="22860"/>
                      <a:pt x="1638598" y="22860"/>
                      <a:pt x="1614681" y="22860"/>
                    </a:cubicBezTo>
                    <a:cubicBezTo>
                      <a:pt x="1560015" y="22860"/>
                      <a:pt x="1505348" y="22860"/>
                      <a:pt x="1452390" y="24130"/>
                    </a:cubicBezTo>
                    <a:cubicBezTo>
                      <a:pt x="1406266" y="25400"/>
                      <a:pt x="628978" y="29210"/>
                      <a:pt x="582854" y="29210"/>
                    </a:cubicBezTo>
                    <a:cubicBezTo>
                      <a:pt x="507687" y="29210"/>
                      <a:pt x="432521" y="26670"/>
                      <a:pt x="357355" y="33020"/>
                    </a:cubicBezTo>
                    <a:cubicBezTo>
                      <a:pt x="318063" y="36830"/>
                      <a:pt x="280480" y="36830"/>
                      <a:pt x="242897" y="38100"/>
                    </a:cubicBezTo>
                    <a:cubicBezTo>
                      <a:pt x="177981" y="41910"/>
                      <a:pt x="113065" y="45720"/>
                      <a:pt x="49530" y="50800"/>
                    </a:cubicBezTo>
                    <a:cubicBezTo>
                      <a:pt x="36830" y="50800"/>
                      <a:pt x="34290" y="53340"/>
                      <a:pt x="33020" y="67333"/>
                    </a:cubicBezTo>
                    <a:cubicBezTo>
                      <a:pt x="31750" y="83457"/>
                      <a:pt x="31750" y="99580"/>
                      <a:pt x="30480" y="115704"/>
                    </a:cubicBezTo>
                    <a:cubicBezTo>
                      <a:pt x="29210" y="142576"/>
                      <a:pt x="26670" y="168553"/>
                      <a:pt x="25400" y="195426"/>
                    </a:cubicBezTo>
                    <a:cubicBezTo>
                      <a:pt x="20320" y="224090"/>
                      <a:pt x="26670" y="924570"/>
                      <a:pt x="29210" y="953234"/>
                    </a:cubicBezTo>
                    <a:cubicBezTo>
                      <a:pt x="29210" y="983689"/>
                      <a:pt x="29210" y="1015041"/>
                      <a:pt x="30480" y="1045497"/>
                    </a:cubicBezTo>
                    <a:cubicBezTo>
                      <a:pt x="30480" y="1067890"/>
                      <a:pt x="33020" y="1090284"/>
                      <a:pt x="33020" y="1112678"/>
                    </a:cubicBezTo>
                    <a:cubicBezTo>
                      <a:pt x="33020" y="1136863"/>
                      <a:pt x="33020" y="1161049"/>
                      <a:pt x="31750" y="1185949"/>
                    </a:cubicBezTo>
                    <a:cubicBezTo>
                      <a:pt x="31750" y="1189759"/>
                      <a:pt x="31750" y="1192299"/>
                      <a:pt x="31750" y="1196109"/>
                    </a:cubicBezTo>
                    <a:cubicBezTo>
                      <a:pt x="31750" y="1206269"/>
                      <a:pt x="35560" y="1210079"/>
                      <a:pt x="44450" y="1210079"/>
                    </a:cubicBezTo>
                    <a:cubicBezTo>
                      <a:pt x="63523" y="1210079"/>
                      <a:pt x="87440" y="1211349"/>
                      <a:pt x="109648" y="1211349"/>
                    </a:cubicBezTo>
                    <a:cubicBezTo>
                      <a:pt x="142106" y="1211349"/>
                      <a:pt x="176273" y="1208809"/>
                      <a:pt x="208731" y="1211349"/>
                    </a:cubicBezTo>
                    <a:cubicBezTo>
                      <a:pt x="261689" y="1215159"/>
                      <a:pt x="314647" y="1217699"/>
                      <a:pt x="367605" y="1216429"/>
                    </a:cubicBezTo>
                    <a:cubicBezTo>
                      <a:pt x="401771" y="1215159"/>
                      <a:pt x="434229" y="1217699"/>
                      <a:pt x="468396" y="1217699"/>
                    </a:cubicBezTo>
                    <a:cubicBezTo>
                      <a:pt x="517937" y="1217699"/>
                      <a:pt x="567479" y="1216429"/>
                      <a:pt x="617020" y="1217699"/>
                    </a:cubicBezTo>
                    <a:cubicBezTo>
                      <a:pt x="690478" y="1218969"/>
                      <a:pt x="1496807" y="1208809"/>
                      <a:pt x="1571973" y="1211349"/>
                    </a:cubicBezTo>
                    <a:cubicBezTo>
                      <a:pt x="1604431" y="1212619"/>
                      <a:pt x="1636889" y="1213889"/>
                      <a:pt x="1667639" y="1213889"/>
                    </a:cubicBezTo>
                    <a:cubicBezTo>
                      <a:pt x="1724014" y="1216429"/>
                      <a:pt x="1778680" y="1212619"/>
                      <a:pt x="1835055" y="1216429"/>
                    </a:cubicBezTo>
                    <a:cubicBezTo>
                      <a:pt x="1881180" y="1218969"/>
                      <a:pt x="1927304" y="1218969"/>
                      <a:pt x="1973429" y="1221509"/>
                    </a:cubicBezTo>
                    <a:cubicBezTo>
                      <a:pt x="2041762" y="1225319"/>
                      <a:pt x="2110095" y="1227859"/>
                      <a:pt x="2178428" y="1229129"/>
                    </a:cubicBezTo>
                    <a:cubicBezTo>
                      <a:pt x="2204053" y="1229129"/>
                      <a:pt x="2222749" y="1227859"/>
                      <a:pt x="2243069" y="1227859"/>
                    </a:cubicBezTo>
                  </a:path>
                </a:pathLst>
              </a:custGeom>
              <a:solidFill>
                <a:srgbClr val="FFFFFF"/>
              </a:solidFill>
            </p:spPr>
            <p:txBody>
              <a:bodyPr/>
              <a:lstStyle/>
              <a:p>
                <a:endParaRPr lang="en-US" sz="2400">
                  <a:latin typeface="UTM Avo" panose="02040603050506020204" pitchFamily="18" charset="0"/>
                </a:endParaRPr>
              </a:p>
            </p:txBody>
          </p:sp>
        </p:grpSp>
        <p:sp>
          <p:nvSpPr>
            <p:cNvPr id="22" name="TextBox 14">
              <a:extLst>
                <a:ext uri="{FF2B5EF4-FFF2-40B4-BE49-F238E27FC236}">
                  <a16:creationId xmlns:a16="http://schemas.microsoft.com/office/drawing/2014/main" id="{DE8B0404-40B8-9834-314D-E717F2DF549C}"/>
                </a:ext>
              </a:extLst>
            </p:cNvPr>
            <p:cNvSpPr txBox="1"/>
            <p:nvPr/>
          </p:nvSpPr>
          <p:spPr>
            <a:xfrm>
              <a:off x="2141716" y="4317155"/>
              <a:ext cx="6140757" cy="4045338"/>
            </a:xfrm>
            <a:prstGeom prst="rect">
              <a:avLst/>
            </a:prstGeom>
          </p:spPr>
          <p:txBody>
            <a:bodyPr wrap="square" lIns="0" tIns="0" rIns="0" bIns="0" rtlCol="0" anchor="t">
              <a:spAutoFit/>
            </a:bodyPr>
            <a:lstStyle/>
            <a:p>
              <a:pPr marL="381019" lvl="1" indent="-381019" algn="just">
                <a:lnSpc>
                  <a:spcPct val="150000"/>
                </a:lnSpc>
                <a:spcBef>
                  <a:spcPct val="0"/>
                </a:spcBef>
                <a:buFont typeface="Arial" panose="020B0604020202020204" pitchFamily="34" charset="0"/>
                <a:buChar char="•"/>
              </a:pPr>
              <a:r>
                <a:rPr lang="en-US" sz="2400">
                  <a:solidFill>
                    <a:srgbClr val="000000"/>
                  </a:solidFill>
                  <a:latin typeface="UTM Avo" panose="02040603050506020204" pitchFamily="18" charset="0"/>
                  <a:cs typeface="Arial" panose="020B0604020202020204" pitchFamily="34" charset="0"/>
                </a:rPr>
                <a:t>Đọc trước, chuẩn bị bài mới </a:t>
              </a:r>
              <a:r>
                <a:rPr lang="vi-VN" sz="2400" b="1" i="1">
                  <a:solidFill>
                    <a:srgbClr val="000000"/>
                  </a:solidFill>
                  <a:latin typeface="UTM Avo" panose="02040603050506020204" pitchFamily="18" charset="0"/>
                  <a:cs typeface="Arial" panose="020B0604020202020204" pitchFamily="34" charset="0"/>
                </a:rPr>
                <a:t>Bài 3. Thực hành tạo, sao chép, xóa thư mục và đổi tên, di chuyển tệp.</a:t>
              </a:r>
              <a:r>
                <a:rPr lang="en-US" sz="2400" i="1">
                  <a:solidFill>
                    <a:srgbClr val="000000"/>
                  </a:solidFill>
                  <a:latin typeface="UTM Avo" panose="02040603050506020204" pitchFamily="18" charset="0"/>
                  <a:cs typeface="Arial" panose="020B0604020202020204" pitchFamily="34" charset="0"/>
                </a:rPr>
                <a:t> </a:t>
              </a:r>
              <a:endParaRPr lang="en-US" sz="2400" b="1" i="1">
                <a:solidFill>
                  <a:srgbClr val="000000"/>
                </a:solidFill>
                <a:latin typeface="UTM Avo" panose="02040603050506020204" pitchFamily="18" charset="0"/>
                <a:cs typeface="Arial" panose="020B0604020202020204" pitchFamily="34" charset="0"/>
              </a:endParaRPr>
            </a:p>
          </p:txBody>
        </p:sp>
      </p:grpSp>
      <p:sp>
        <p:nvSpPr>
          <p:cNvPr id="25" name="Freeform 9">
            <a:extLst>
              <a:ext uri="{FF2B5EF4-FFF2-40B4-BE49-F238E27FC236}">
                <a16:creationId xmlns:a16="http://schemas.microsoft.com/office/drawing/2014/main" id="{2863E30D-0162-A59E-1E3D-9F9592E57044}"/>
              </a:ext>
            </a:extLst>
          </p:cNvPr>
          <p:cNvSpPr/>
          <p:nvPr/>
        </p:nvSpPr>
        <p:spPr>
          <a:xfrm>
            <a:off x="314072" y="5308600"/>
            <a:ext cx="665081" cy="1389205"/>
          </a:xfrm>
          <a:custGeom>
            <a:avLst/>
            <a:gdLst/>
            <a:ahLst/>
            <a:cxnLst/>
            <a:rect l="l" t="t" r="r" b="b"/>
            <a:pathLst>
              <a:path w="1969960" h="4114800">
                <a:moveTo>
                  <a:pt x="0" y="0"/>
                </a:moveTo>
                <a:lnTo>
                  <a:pt x="1969961" y="0"/>
                </a:lnTo>
                <a:lnTo>
                  <a:pt x="196996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2400">
              <a:latin typeface="UTM Avo" panose="02040603050506020204" pitchFamily="18" charset="0"/>
            </a:endParaRPr>
          </a:p>
        </p:txBody>
      </p:sp>
      <p:sp>
        <p:nvSpPr>
          <p:cNvPr id="26" name="Freeform 2">
            <a:extLst>
              <a:ext uri="{FF2B5EF4-FFF2-40B4-BE49-F238E27FC236}">
                <a16:creationId xmlns:a16="http://schemas.microsoft.com/office/drawing/2014/main" id="{C4BBB543-E235-2FD9-90A3-DB7341B1570C}"/>
              </a:ext>
            </a:extLst>
          </p:cNvPr>
          <p:cNvSpPr/>
          <p:nvPr/>
        </p:nvSpPr>
        <p:spPr>
          <a:xfrm>
            <a:off x="10655690" y="1881513"/>
            <a:ext cx="1269553" cy="1194967"/>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charset="0"/>
            </a:endParaRPr>
          </a:p>
        </p:txBody>
      </p:sp>
    </p:spTree>
    <p:custDataLst>
      <p:tags r:id="rId1"/>
    </p:custDataLst>
    <p:extLst>
      <p:ext uri="{BB962C8B-B14F-4D97-AF65-F5344CB8AC3E}">
        <p14:creationId xmlns:p14="http://schemas.microsoft.com/office/powerpoint/2010/main" val="9336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D7D31">
                    <a:lumMod val="50000"/>
                  </a:srgbClr>
                </a:solidFill>
                <a:effectLst/>
                <a:uLnTx/>
                <a:uFillTx/>
                <a:latin typeface="UTM Avo" panose="02040603050506020204" pitchFamily="18" charset="0"/>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ED7D31">
                    <a:lumMod val="50000"/>
                  </a:srgbClr>
                </a:solidFill>
                <a:effectLst/>
                <a:uLnTx/>
                <a:uFillTx/>
                <a:latin typeface="UTM Avo" panose="02040603050506020204" pitchFamily="18" charset="0"/>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3ED33E-20FD-A005-D398-B76C56265C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2" name="Group 1">
            <a:extLst>
              <a:ext uri="{FF2B5EF4-FFF2-40B4-BE49-F238E27FC236}">
                <a16:creationId xmlns:a16="http://schemas.microsoft.com/office/drawing/2014/main" id="{128B3795-A6D5-61D5-9AAA-FD7F4408ED11}"/>
              </a:ext>
            </a:extLst>
          </p:cNvPr>
          <p:cNvGrpSpPr/>
          <p:nvPr/>
        </p:nvGrpSpPr>
        <p:grpSpPr>
          <a:xfrm>
            <a:off x="660400" y="1565622"/>
            <a:ext cx="4622800" cy="5113993"/>
            <a:chOff x="762000" y="2247900"/>
            <a:chExt cx="6934200" cy="7670990"/>
          </a:xfrm>
        </p:grpSpPr>
        <p:pic>
          <p:nvPicPr>
            <p:cNvPr id="3" name="Picture 2">
              <a:extLst>
                <a:ext uri="{FF2B5EF4-FFF2-40B4-BE49-F238E27FC236}">
                  <a16:creationId xmlns:a16="http://schemas.microsoft.com/office/drawing/2014/main" id="{E3CBAC80-E7DC-AEED-5378-8B268B597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2247900"/>
              <a:ext cx="6934200" cy="6993977"/>
            </a:xfrm>
            <a:prstGeom prst="rect">
              <a:avLst/>
            </a:prstGeom>
          </p:spPr>
        </p:pic>
        <p:sp>
          <p:nvSpPr>
            <p:cNvPr id="4" name="TextBox 3">
              <a:extLst>
                <a:ext uri="{FF2B5EF4-FFF2-40B4-BE49-F238E27FC236}">
                  <a16:creationId xmlns:a16="http://schemas.microsoft.com/office/drawing/2014/main" id="{CE925993-E91F-BF09-CCC6-B4217D51C852}"/>
                </a:ext>
              </a:extLst>
            </p:cNvPr>
            <p:cNvSpPr txBox="1"/>
            <p:nvPr/>
          </p:nvSpPr>
          <p:spPr>
            <a:xfrm>
              <a:off x="1943100" y="9241877"/>
              <a:ext cx="4572000" cy="677013"/>
            </a:xfrm>
            <a:prstGeom prst="rect">
              <a:avLst/>
            </a:prstGeom>
            <a:noFill/>
          </p:spPr>
          <p:txBody>
            <a:bodyPr wrap="square" rtlCol="0">
              <a:spAutoFit/>
            </a:bodyPr>
            <a:lstStyle/>
            <a:p>
              <a:pPr algn="ctr"/>
              <a:r>
                <a:rPr lang="en-US" sz="2333" i="1">
                  <a:solidFill>
                    <a:srgbClr val="002060"/>
                  </a:solidFill>
                  <a:latin typeface="UTM Avo" panose="02040603050506020204" pitchFamily="18" charset="0"/>
                  <a:cs typeface="Arial" panose="020B0604020202020204" pitchFamily="34" charset="0"/>
                </a:rPr>
                <a:t>Hình 1a </a:t>
              </a:r>
            </a:p>
          </p:txBody>
        </p:sp>
      </p:grpSp>
      <p:sp>
        <p:nvSpPr>
          <p:cNvPr id="5" name="TextBox 4">
            <a:extLst>
              <a:ext uri="{FF2B5EF4-FFF2-40B4-BE49-F238E27FC236}">
                <a16:creationId xmlns:a16="http://schemas.microsoft.com/office/drawing/2014/main" id="{690DD78F-D1A6-4093-B3C3-ACD8045A2927}"/>
              </a:ext>
            </a:extLst>
          </p:cNvPr>
          <p:cNvSpPr txBox="1"/>
          <p:nvPr/>
        </p:nvSpPr>
        <p:spPr>
          <a:xfrm>
            <a:off x="5537200" y="1754097"/>
            <a:ext cx="6654800" cy="913199"/>
          </a:xfrm>
          <a:prstGeom prst="rect">
            <a:avLst/>
          </a:prstGeom>
          <a:noFill/>
        </p:spPr>
        <p:txBody>
          <a:bodyPr wrap="square" rtlCol="0">
            <a:spAutoFit/>
          </a:bodyPr>
          <a:lstStyle/>
          <a:p>
            <a:pPr marL="381019" indent="-381019">
              <a:buFont typeface="Wingdings" panose="05000000000000000000" pitchFamily="2" charset="2"/>
              <a:buChar char="Ø"/>
            </a:pPr>
            <a:r>
              <a:rPr lang="en-US" sz="2667" b="1" i="1">
                <a:latin typeface="UTM Avo" panose="02040603050506020204" pitchFamily="18" charset="0"/>
                <a:cs typeface="Arial" panose="020B0604020202020204" pitchFamily="34" charset="0"/>
              </a:rPr>
              <a:t>Quan sát hình ảnh và trả lời câu hỏi: </a:t>
            </a:r>
          </a:p>
        </p:txBody>
      </p:sp>
      <p:grpSp>
        <p:nvGrpSpPr>
          <p:cNvPr id="6" name="Group 5">
            <a:extLst>
              <a:ext uri="{FF2B5EF4-FFF2-40B4-BE49-F238E27FC236}">
                <a16:creationId xmlns:a16="http://schemas.microsoft.com/office/drawing/2014/main" id="{4A8E98E8-7916-2590-19BE-C6BB4F7AB08B}"/>
              </a:ext>
            </a:extLst>
          </p:cNvPr>
          <p:cNvGrpSpPr/>
          <p:nvPr/>
        </p:nvGrpSpPr>
        <p:grpSpPr>
          <a:xfrm>
            <a:off x="5892800" y="2816800"/>
            <a:ext cx="5943600" cy="2794000"/>
            <a:chOff x="8458200" y="4124668"/>
            <a:chExt cx="8915400" cy="4191000"/>
          </a:xfrm>
        </p:grpSpPr>
        <p:sp>
          <p:nvSpPr>
            <p:cNvPr id="7" name="Speech Bubble: Rectangle with Corners Rounded 6">
              <a:extLst>
                <a:ext uri="{FF2B5EF4-FFF2-40B4-BE49-F238E27FC236}">
                  <a16:creationId xmlns:a16="http://schemas.microsoft.com/office/drawing/2014/main" id="{D81BA87E-08B6-2FB9-9665-ED78DD52883E}"/>
                </a:ext>
              </a:extLst>
            </p:cNvPr>
            <p:cNvSpPr/>
            <p:nvPr/>
          </p:nvSpPr>
          <p:spPr>
            <a:xfrm>
              <a:off x="8458200" y="4124668"/>
              <a:ext cx="8915400" cy="4191000"/>
            </a:xfrm>
            <a:prstGeom prst="wedgeRoundRectCallout">
              <a:avLst>
                <a:gd name="adj1" fmla="val -55608"/>
                <a:gd name="adj2" fmla="val 30796"/>
                <a:gd name="adj3" fmla="val 16667"/>
              </a:avLst>
            </a:prstGeom>
            <a:solidFill>
              <a:schemeClr val="bg1"/>
            </a:solidFill>
            <a:ln w="38100">
              <a:solidFill>
                <a:srgbClr val="8656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charset="0"/>
              </a:endParaRPr>
            </a:p>
          </p:txBody>
        </p:sp>
        <p:sp>
          <p:nvSpPr>
            <p:cNvPr id="8" name="TextBox 7">
              <a:extLst>
                <a:ext uri="{FF2B5EF4-FFF2-40B4-BE49-F238E27FC236}">
                  <a16:creationId xmlns:a16="http://schemas.microsoft.com/office/drawing/2014/main" id="{92F3975A-7817-FC92-E982-E2A29A01AB2F}"/>
                </a:ext>
              </a:extLst>
            </p:cNvPr>
            <p:cNvSpPr txBox="1"/>
            <p:nvPr/>
          </p:nvSpPr>
          <p:spPr>
            <a:xfrm>
              <a:off x="9448800" y="4838700"/>
              <a:ext cx="6934200" cy="2809712"/>
            </a:xfrm>
            <a:prstGeom prst="rect">
              <a:avLst/>
            </a:prstGeom>
            <a:noFill/>
          </p:spPr>
          <p:txBody>
            <a:bodyPr wrap="square">
              <a:spAutoFit/>
            </a:bodyPr>
            <a:lstStyle/>
            <a:p>
              <a:pPr algn="just">
                <a:lnSpc>
                  <a:spcPct val="150000"/>
                </a:lnSpc>
              </a:pPr>
              <a:r>
                <a:rPr lang="vi-VN" sz="2667"/>
                <a:t>Theo em, tệp </a:t>
              </a:r>
              <a:r>
                <a:rPr lang="vi-VN" sz="2667" i="1"/>
                <a:t>GioiThieuTo1</a:t>
              </a:r>
              <a:r>
                <a:rPr lang="vi-VN" sz="2667"/>
                <a:t> nên di chuyển vào thư mục con nào?</a:t>
              </a:r>
              <a:endParaRPr lang="en-US" sz="2667">
                <a:latin typeface="UTM Avo" panose="02040603050506020204" pitchFamily="18" charset="0"/>
              </a:endParaRP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9" name="Group 8">
            <a:extLst>
              <a:ext uri="{FF2B5EF4-FFF2-40B4-BE49-F238E27FC236}">
                <a16:creationId xmlns:a16="http://schemas.microsoft.com/office/drawing/2014/main" id="{551A4C53-A136-095B-042A-ABE6BB437F02}"/>
              </a:ext>
            </a:extLst>
          </p:cNvPr>
          <p:cNvGrpSpPr/>
          <p:nvPr/>
        </p:nvGrpSpPr>
        <p:grpSpPr>
          <a:xfrm>
            <a:off x="8844438" y="3054350"/>
            <a:ext cx="2503309" cy="2966516"/>
            <a:chOff x="2050523" y="2999862"/>
            <a:chExt cx="3754963" cy="4449774"/>
          </a:xfrm>
        </p:grpSpPr>
        <p:sp>
          <p:nvSpPr>
            <p:cNvPr id="10" name="Freeform 12">
              <a:extLst>
                <a:ext uri="{FF2B5EF4-FFF2-40B4-BE49-F238E27FC236}">
                  <a16:creationId xmlns:a16="http://schemas.microsoft.com/office/drawing/2014/main" id="{FDDA5454-BDF9-82A7-82FE-006EE29C093C}"/>
                </a:ext>
              </a:extLst>
            </p:cNvPr>
            <p:cNvSpPr/>
            <p:nvPr/>
          </p:nvSpPr>
          <p:spPr>
            <a:xfrm>
              <a:off x="2050523" y="2999862"/>
              <a:ext cx="3754963" cy="2730883"/>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charset="0"/>
              </a:endParaRPr>
            </a:p>
          </p:txBody>
        </p:sp>
        <p:sp>
          <p:nvSpPr>
            <p:cNvPr id="11" name="TextBox 10">
              <a:extLst>
                <a:ext uri="{FF2B5EF4-FFF2-40B4-BE49-F238E27FC236}">
                  <a16:creationId xmlns:a16="http://schemas.microsoft.com/office/drawing/2014/main" id="{6CE7771D-55B7-C6AC-0F13-D6AED395C3B4}"/>
                </a:ext>
              </a:extLst>
            </p:cNvPr>
            <p:cNvSpPr txBox="1"/>
            <p:nvPr/>
          </p:nvSpPr>
          <p:spPr>
            <a:xfrm>
              <a:off x="2055285" y="6234111"/>
              <a:ext cx="3142333" cy="1215525"/>
            </a:xfrm>
            <a:prstGeom prst="rect">
              <a:avLst/>
            </a:prstGeom>
            <a:noFill/>
          </p:spPr>
          <p:txBody>
            <a:bodyPr wrap="square" rtlCol="0">
              <a:spAutoFit/>
            </a:bodyPr>
            <a:lstStyle/>
            <a:p>
              <a:pPr algn="ctr"/>
              <a:r>
                <a:rPr lang="en-US" sz="2333" b="1">
                  <a:latin typeface="UTM Avo" panose="02040603050506020204" pitchFamily="18" charset="0"/>
                  <a:cs typeface="Courier New" panose="02070309020205020404" pitchFamily="49" charset="0"/>
                </a:rPr>
                <a:t>ChuDeA_Bai1</a:t>
              </a:r>
            </a:p>
          </p:txBody>
        </p:sp>
      </p:grpSp>
      <p:grpSp>
        <p:nvGrpSpPr>
          <p:cNvPr id="12" name="Group 11">
            <a:extLst>
              <a:ext uri="{FF2B5EF4-FFF2-40B4-BE49-F238E27FC236}">
                <a16:creationId xmlns:a16="http://schemas.microsoft.com/office/drawing/2014/main" id="{A5DD117D-57C8-C028-AED1-2B88144D9146}"/>
              </a:ext>
            </a:extLst>
          </p:cNvPr>
          <p:cNvGrpSpPr/>
          <p:nvPr/>
        </p:nvGrpSpPr>
        <p:grpSpPr>
          <a:xfrm>
            <a:off x="4732814" y="2956267"/>
            <a:ext cx="2561919" cy="2705592"/>
            <a:chOff x="7162800" y="3379250"/>
            <a:chExt cx="3842879" cy="4058388"/>
          </a:xfrm>
        </p:grpSpPr>
        <p:pic>
          <p:nvPicPr>
            <p:cNvPr id="13" name="Picture 12">
              <a:extLst>
                <a:ext uri="{FF2B5EF4-FFF2-40B4-BE49-F238E27FC236}">
                  <a16:creationId xmlns:a16="http://schemas.microsoft.com/office/drawing/2014/main" id="{1418142E-B869-644D-E413-4616765065F2}"/>
                </a:ext>
              </a:extLst>
            </p:cNvPr>
            <p:cNvPicPr>
              <a:picLocks noChangeAspect="1"/>
            </p:cNvPicPr>
            <p:nvPr/>
          </p:nvPicPr>
          <p:blipFill>
            <a:blip r:embed="rId7"/>
            <a:stretch>
              <a:fillRect/>
            </a:stretch>
          </p:blipFill>
          <p:spPr>
            <a:xfrm>
              <a:off x="7162800" y="3379250"/>
              <a:ext cx="3352800" cy="3352800"/>
            </a:xfrm>
            <a:prstGeom prst="rect">
              <a:avLst/>
            </a:prstGeom>
          </p:spPr>
        </p:pic>
        <p:sp>
          <p:nvSpPr>
            <p:cNvPr id="14" name="TextBox 13">
              <a:extLst>
                <a:ext uri="{FF2B5EF4-FFF2-40B4-BE49-F238E27FC236}">
                  <a16:creationId xmlns:a16="http://schemas.microsoft.com/office/drawing/2014/main" id="{5FE81B7E-F3BA-DEBC-AF0C-25FF9156F00C}"/>
                </a:ext>
              </a:extLst>
            </p:cNvPr>
            <p:cNvSpPr txBox="1"/>
            <p:nvPr/>
          </p:nvSpPr>
          <p:spPr>
            <a:xfrm>
              <a:off x="7282322" y="6760625"/>
              <a:ext cx="3723357" cy="677013"/>
            </a:xfrm>
            <a:prstGeom prst="rect">
              <a:avLst/>
            </a:prstGeom>
            <a:noFill/>
          </p:spPr>
          <p:txBody>
            <a:bodyPr wrap="square" rtlCol="0">
              <a:spAutoFit/>
            </a:bodyPr>
            <a:lstStyle/>
            <a:p>
              <a:pPr algn="ctr"/>
              <a:r>
                <a:rPr lang="en-US" sz="2333" b="1">
                  <a:latin typeface="UTM Avo" panose="02040603050506020204" pitchFamily="18" charset="0"/>
                  <a:cs typeface="Courier New" panose="02070309020205020404" pitchFamily="49" charset="0"/>
                </a:rPr>
                <a:t>GioiThieuTo1</a:t>
              </a:r>
            </a:p>
          </p:txBody>
        </p:sp>
      </p:grpSp>
      <p:sp>
        <p:nvSpPr>
          <p:cNvPr id="15" name="Freeform 2">
            <a:extLst>
              <a:ext uri="{FF2B5EF4-FFF2-40B4-BE49-F238E27FC236}">
                <a16:creationId xmlns:a16="http://schemas.microsoft.com/office/drawing/2014/main" id="{4E65ADEB-CD69-1837-36B3-531CF1B853A2}"/>
              </a:ext>
            </a:extLst>
          </p:cNvPr>
          <p:cNvSpPr/>
          <p:nvPr/>
        </p:nvSpPr>
        <p:spPr>
          <a:xfrm rot="19593098" flipV="1">
            <a:off x="6929531" y="2444783"/>
            <a:ext cx="1727200" cy="1200083"/>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charset="0"/>
            </a:endParaRPr>
          </a:p>
        </p:txBody>
      </p:sp>
      <p:sp>
        <p:nvSpPr>
          <p:cNvPr id="16" name="Freeform 3">
            <a:extLst>
              <a:ext uri="{FF2B5EF4-FFF2-40B4-BE49-F238E27FC236}">
                <a16:creationId xmlns:a16="http://schemas.microsoft.com/office/drawing/2014/main" id="{75015925-03DE-BF33-1EC5-D4A38577E906}"/>
              </a:ext>
            </a:extLst>
          </p:cNvPr>
          <p:cNvSpPr/>
          <p:nvPr/>
        </p:nvSpPr>
        <p:spPr>
          <a:xfrm>
            <a:off x="366033" y="2698751"/>
            <a:ext cx="3828737" cy="3860911"/>
          </a:xfrm>
          <a:custGeom>
            <a:avLst/>
            <a:gdLst/>
            <a:ahLst/>
            <a:cxnLst/>
            <a:rect l="l" t="t" r="r" b="b"/>
            <a:pathLst>
              <a:path w="8161020" h="8229600">
                <a:moveTo>
                  <a:pt x="0" y="0"/>
                </a:moveTo>
                <a:lnTo>
                  <a:pt x="8161020" y="0"/>
                </a:lnTo>
                <a:lnTo>
                  <a:pt x="8161020" y="8229600"/>
                </a:lnTo>
                <a:lnTo>
                  <a:pt x="0" y="8229600"/>
                </a:lnTo>
                <a:lnTo>
                  <a:pt x="0" y="0"/>
                </a:lnTo>
                <a:close/>
              </a:path>
            </a:pathLst>
          </a:custGeom>
          <a:blipFill>
            <a:blip r:embed="rId10"/>
            <a:stretch>
              <a:fillRect/>
            </a:stretch>
          </a:blipFill>
        </p:spPr>
        <p:txBody>
          <a:bodyPr/>
          <a:lstStyle/>
          <a:p>
            <a:endParaRPr lang="en-US" sz="800">
              <a:latin typeface="UTM Avo" panose="02040603050506020204" pitchFamily="18" charset="0"/>
            </a:endParaRPr>
          </a:p>
        </p:txBody>
      </p:sp>
      <p:sp>
        <p:nvSpPr>
          <p:cNvPr id="17" name="Freeform 10">
            <a:extLst>
              <a:ext uri="{FF2B5EF4-FFF2-40B4-BE49-F238E27FC236}">
                <a16:creationId xmlns:a16="http://schemas.microsoft.com/office/drawing/2014/main" id="{D5552F7C-C6B4-0AF9-ED9F-364303E5F27B}"/>
              </a:ext>
            </a:extLst>
          </p:cNvPr>
          <p:cNvSpPr/>
          <p:nvPr/>
        </p:nvSpPr>
        <p:spPr>
          <a:xfrm rot="900000">
            <a:off x="11487655" y="5348517"/>
            <a:ext cx="577137" cy="1058968"/>
          </a:xfrm>
          <a:custGeom>
            <a:avLst/>
            <a:gdLst/>
            <a:ahLst/>
            <a:cxnLst/>
            <a:rect l="l" t="t" r="r" b="b"/>
            <a:pathLst>
              <a:path w="2242566" h="4114800">
                <a:moveTo>
                  <a:pt x="0" y="0"/>
                </a:moveTo>
                <a:lnTo>
                  <a:pt x="2242566" y="0"/>
                </a:lnTo>
                <a:lnTo>
                  <a:pt x="22425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latin typeface="UTM Avo" panose="02040603050506020204" pitchFamily="18" charset="0"/>
            </a:endParaRPr>
          </a:p>
        </p:txBody>
      </p:sp>
      <p:sp>
        <p:nvSpPr>
          <p:cNvPr id="18" name="TextBox 17">
            <a:extLst>
              <a:ext uri="{FF2B5EF4-FFF2-40B4-BE49-F238E27FC236}">
                <a16:creationId xmlns:a16="http://schemas.microsoft.com/office/drawing/2014/main" id="{973CACDF-8BB6-1E61-B038-A041EC6E0149}"/>
              </a:ext>
            </a:extLst>
          </p:cNvPr>
          <p:cNvSpPr txBox="1"/>
          <p:nvPr/>
        </p:nvSpPr>
        <p:spPr>
          <a:xfrm>
            <a:off x="4969023" y="1339098"/>
            <a:ext cx="6807200" cy="502766"/>
          </a:xfrm>
          <a:prstGeom prst="rect">
            <a:avLst/>
          </a:prstGeom>
          <a:noFill/>
        </p:spPr>
        <p:txBody>
          <a:bodyPr wrap="square" rtlCol="0">
            <a:spAutoFit/>
          </a:bodyPr>
          <a:lstStyle/>
          <a:p>
            <a:pPr marL="381019" indent="-381019">
              <a:buFont typeface="Wingdings" panose="05000000000000000000" pitchFamily="2" charset="2"/>
              <a:buChar char="Ø"/>
            </a:pPr>
            <a:r>
              <a:rPr lang="en-US" sz="2667">
                <a:latin typeface="UTM Avo" panose="02040603050506020204" pitchFamily="18" charset="0"/>
                <a:cs typeface="Arial" panose="020B0604020202020204" pitchFamily="34" charset="0"/>
              </a:rPr>
              <a:t>Chúng ta nên di chuyển tệp như sau: </a:t>
            </a:r>
          </a:p>
        </p:txBody>
      </p:sp>
    </p:spTree>
    <p:custDataLst>
      <p:tags r:id="rId1"/>
    </p:custDataLst>
    <p:extLst>
      <p:ext uri="{BB962C8B-B14F-4D97-AF65-F5344CB8AC3E}">
        <p14:creationId xmlns:p14="http://schemas.microsoft.com/office/powerpoint/2010/main" val="667668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4DBC8380-4F7E-F7E3-8FD4-68B2DA7D464D}"/>
              </a:ext>
            </a:extLst>
          </p:cNvPr>
          <p:cNvPicPr>
            <a:picLocks noChangeAspect="1"/>
          </p:cNvPicPr>
          <p:nvPr/>
        </p:nvPicPr>
        <p:blipFill>
          <a:blip r:embed="rId6"/>
          <a:stretch>
            <a:fillRect/>
          </a:stretch>
        </p:blipFill>
        <p:spPr>
          <a:xfrm>
            <a:off x="4512050" y="2876509"/>
            <a:ext cx="3167901" cy="1752642"/>
          </a:xfrm>
          <a:prstGeom prst="rect">
            <a:avLst/>
          </a:prstGeom>
        </p:spPr>
      </p:pic>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2" name="TextBox 1">
            <a:extLst>
              <a:ext uri="{FF2B5EF4-FFF2-40B4-BE49-F238E27FC236}">
                <a16:creationId xmlns:a16="http://schemas.microsoft.com/office/drawing/2014/main" id="{5FA394D2-05E0-BD97-3A7C-8749CA14D1D2}"/>
              </a:ext>
            </a:extLst>
          </p:cNvPr>
          <p:cNvSpPr txBox="1"/>
          <p:nvPr/>
        </p:nvSpPr>
        <p:spPr>
          <a:xfrm>
            <a:off x="723900" y="1554842"/>
            <a:ext cx="8670925" cy="618374"/>
          </a:xfrm>
          <a:prstGeom prst="rect">
            <a:avLst/>
          </a:prstGeom>
          <a:noFill/>
        </p:spPr>
        <p:txBody>
          <a:bodyPr wrap="square" rtlCol="0">
            <a:spAutoFit/>
          </a:bodyPr>
          <a:lstStyle/>
          <a:p>
            <a:pPr>
              <a:lnSpc>
                <a:spcPct val="150000"/>
              </a:lnSpc>
            </a:pPr>
            <a:r>
              <a:rPr lang="en-US" sz="2600" b="1">
                <a:latin typeface="UTM Avo" panose="02040603050506020204" pitchFamily="18" charset="0"/>
                <a:cs typeface="Arial" panose="020B0604020202020204" pitchFamily="34" charset="0"/>
              </a:rPr>
              <a:t>1. DI CHUYỂN TỆP, THƯ MỤC </a:t>
            </a:r>
          </a:p>
        </p:txBody>
      </p:sp>
      <p:grpSp>
        <p:nvGrpSpPr>
          <p:cNvPr id="6" name="Group 5">
            <a:extLst>
              <a:ext uri="{FF2B5EF4-FFF2-40B4-BE49-F238E27FC236}">
                <a16:creationId xmlns:a16="http://schemas.microsoft.com/office/drawing/2014/main" id="{BB30B5E6-C71F-AB4F-3F34-1BF6137AF58D}"/>
              </a:ext>
            </a:extLst>
          </p:cNvPr>
          <p:cNvGrpSpPr/>
          <p:nvPr/>
        </p:nvGrpSpPr>
        <p:grpSpPr>
          <a:xfrm>
            <a:off x="1219200" y="3111499"/>
            <a:ext cx="5410200" cy="3615857"/>
            <a:chOff x="781050" y="3162301"/>
            <a:chExt cx="8115300" cy="6705600"/>
          </a:xfrm>
        </p:grpSpPr>
        <p:grpSp>
          <p:nvGrpSpPr>
            <p:cNvPr id="7" name="Group 3">
              <a:extLst>
                <a:ext uri="{FF2B5EF4-FFF2-40B4-BE49-F238E27FC236}">
                  <a16:creationId xmlns:a16="http://schemas.microsoft.com/office/drawing/2014/main" id="{84C922DA-4174-8F98-433F-9E114C0546BA}"/>
                </a:ext>
              </a:extLst>
            </p:cNvPr>
            <p:cNvGrpSpPr/>
            <p:nvPr/>
          </p:nvGrpSpPr>
          <p:grpSpPr>
            <a:xfrm>
              <a:off x="781050" y="3162301"/>
              <a:ext cx="8115300" cy="6705600"/>
              <a:chOff x="0" y="0"/>
              <a:chExt cx="2459182" cy="1163107"/>
            </a:xfrm>
          </p:grpSpPr>
          <p:sp>
            <p:nvSpPr>
              <p:cNvPr id="9" name="Freeform 4">
                <a:extLst>
                  <a:ext uri="{FF2B5EF4-FFF2-40B4-BE49-F238E27FC236}">
                    <a16:creationId xmlns:a16="http://schemas.microsoft.com/office/drawing/2014/main" id="{E447D36D-6BD0-5EDC-419D-649414C3D6F1}"/>
                  </a:ext>
                </a:extLst>
              </p:cNvPr>
              <p:cNvSpPr/>
              <p:nvPr/>
            </p:nvSpPr>
            <p:spPr>
              <a:xfrm>
                <a:off x="10160" y="16510"/>
                <a:ext cx="2436322" cy="1135168"/>
              </a:xfrm>
              <a:custGeom>
                <a:avLst/>
                <a:gdLst/>
                <a:ahLst/>
                <a:cxnLst/>
                <a:rect l="l" t="t" r="r" b="b"/>
                <a:pathLst>
                  <a:path w="2436322" h="1135168">
                    <a:moveTo>
                      <a:pt x="2436322" y="1135168"/>
                    </a:moveTo>
                    <a:lnTo>
                      <a:pt x="0" y="1127547"/>
                    </a:lnTo>
                    <a:lnTo>
                      <a:pt x="0" y="406933"/>
                    </a:lnTo>
                    <a:lnTo>
                      <a:pt x="17780" y="19050"/>
                    </a:lnTo>
                    <a:lnTo>
                      <a:pt x="1212750" y="0"/>
                    </a:lnTo>
                    <a:lnTo>
                      <a:pt x="2417272" y="5080"/>
                    </a:lnTo>
                    <a:lnTo>
                      <a:pt x="2436322" y="1135168"/>
                    </a:lnTo>
                  </a:path>
                </a:pathLst>
              </a:custGeom>
              <a:solidFill>
                <a:srgbClr val="FFFFFF"/>
              </a:solidFill>
            </p:spPr>
            <p:txBody>
              <a:bodyPr/>
              <a:lstStyle/>
              <a:p>
                <a:endParaRPr lang="en-US" sz="700">
                  <a:latin typeface="UTM Avo" panose="02040603050506020204" pitchFamily="18" charset="0"/>
                </a:endParaRPr>
              </a:p>
            </p:txBody>
          </p:sp>
          <p:sp>
            <p:nvSpPr>
              <p:cNvPr id="10" name="Freeform 5">
                <a:extLst>
                  <a:ext uri="{FF2B5EF4-FFF2-40B4-BE49-F238E27FC236}">
                    <a16:creationId xmlns:a16="http://schemas.microsoft.com/office/drawing/2014/main" id="{57A7E81D-1981-53D1-B07D-3DBB62372795}"/>
                  </a:ext>
                </a:extLst>
              </p:cNvPr>
              <p:cNvSpPr/>
              <p:nvPr/>
            </p:nvSpPr>
            <p:spPr>
              <a:xfrm>
                <a:off x="-3810" y="0"/>
                <a:ext cx="2465532" cy="1161837"/>
              </a:xfrm>
              <a:custGeom>
                <a:avLst/>
                <a:gdLst/>
                <a:ahLst/>
                <a:cxnLst/>
                <a:rect l="l" t="t" r="r" b="b"/>
                <a:pathLst>
                  <a:path w="2465532" h="1161837">
                    <a:moveTo>
                      <a:pt x="2431242" y="21590"/>
                    </a:moveTo>
                    <a:cubicBezTo>
                      <a:pt x="2432512" y="34290"/>
                      <a:pt x="2432512" y="44450"/>
                      <a:pt x="2433782" y="54610"/>
                    </a:cubicBezTo>
                    <a:cubicBezTo>
                      <a:pt x="2436322" y="80368"/>
                      <a:pt x="2437592" y="103571"/>
                      <a:pt x="2440132" y="125946"/>
                    </a:cubicBezTo>
                    <a:cubicBezTo>
                      <a:pt x="2440132" y="158264"/>
                      <a:pt x="2452832" y="795521"/>
                      <a:pt x="2459182" y="827839"/>
                    </a:cubicBezTo>
                    <a:cubicBezTo>
                      <a:pt x="2465532" y="876732"/>
                      <a:pt x="2461722" y="926453"/>
                      <a:pt x="2461722" y="975345"/>
                    </a:cubicBezTo>
                    <a:cubicBezTo>
                      <a:pt x="2461722" y="1018436"/>
                      <a:pt x="2462992" y="1058213"/>
                      <a:pt x="2464262" y="1100877"/>
                    </a:cubicBezTo>
                    <a:cubicBezTo>
                      <a:pt x="2464262" y="1122468"/>
                      <a:pt x="2464262" y="1136437"/>
                      <a:pt x="2464262" y="1160568"/>
                    </a:cubicBezTo>
                    <a:cubicBezTo>
                      <a:pt x="2441402" y="1160568"/>
                      <a:pt x="2421082" y="1161837"/>
                      <a:pt x="2398326" y="1160568"/>
                    </a:cubicBezTo>
                    <a:cubicBezTo>
                      <a:pt x="2277061" y="1155487"/>
                      <a:pt x="2153931" y="1161837"/>
                      <a:pt x="2032665" y="1156757"/>
                    </a:cubicBezTo>
                    <a:cubicBezTo>
                      <a:pt x="1959906" y="1152947"/>
                      <a:pt x="1889013" y="1155487"/>
                      <a:pt x="1816254" y="1152947"/>
                    </a:cubicBezTo>
                    <a:cubicBezTo>
                      <a:pt x="1782673" y="1151677"/>
                      <a:pt x="1749092" y="1150407"/>
                      <a:pt x="1715511" y="1149137"/>
                    </a:cubicBezTo>
                    <a:cubicBezTo>
                      <a:pt x="1694990" y="1149137"/>
                      <a:pt x="1676333" y="1150407"/>
                      <a:pt x="1655811" y="1150407"/>
                    </a:cubicBezTo>
                    <a:cubicBezTo>
                      <a:pt x="1603574" y="1149137"/>
                      <a:pt x="1459922" y="1150407"/>
                      <a:pt x="1407685" y="1149137"/>
                    </a:cubicBezTo>
                    <a:cubicBezTo>
                      <a:pt x="1370373" y="1147868"/>
                      <a:pt x="624127" y="1156757"/>
                      <a:pt x="586815" y="1155487"/>
                    </a:cubicBezTo>
                    <a:cubicBezTo>
                      <a:pt x="577487" y="1155487"/>
                      <a:pt x="566293" y="1156757"/>
                      <a:pt x="556965" y="1156757"/>
                    </a:cubicBezTo>
                    <a:cubicBezTo>
                      <a:pt x="534578" y="1156757"/>
                      <a:pt x="514056" y="1158027"/>
                      <a:pt x="491668" y="1158027"/>
                    </a:cubicBezTo>
                    <a:cubicBezTo>
                      <a:pt x="435700" y="1158027"/>
                      <a:pt x="381597" y="1156757"/>
                      <a:pt x="325629" y="1155487"/>
                    </a:cubicBezTo>
                    <a:cubicBezTo>
                      <a:pt x="292048" y="1154218"/>
                      <a:pt x="258467" y="1152947"/>
                      <a:pt x="226751" y="1151677"/>
                    </a:cubicBezTo>
                    <a:cubicBezTo>
                      <a:pt x="167052" y="1150407"/>
                      <a:pt x="107352" y="1149137"/>
                      <a:pt x="48260" y="1149137"/>
                    </a:cubicBezTo>
                    <a:cubicBezTo>
                      <a:pt x="38100" y="1149137"/>
                      <a:pt x="29210" y="1149137"/>
                      <a:pt x="19050" y="1147868"/>
                    </a:cubicBezTo>
                    <a:cubicBezTo>
                      <a:pt x="10160" y="1146597"/>
                      <a:pt x="5080" y="1140247"/>
                      <a:pt x="7620" y="1131357"/>
                    </a:cubicBezTo>
                    <a:cubicBezTo>
                      <a:pt x="16510" y="1099647"/>
                      <a:pt x="12700" y="1078930"/>
                      <a:pt x="11430" y="1057384"/>
                    </a:cubicBezTo>
                    <a:cubicBezTo>
                      <a:pt x="10160" y="1013464"/>
                      <a:pt x="6350" y="970373"/>
                      <a:pt x="7620" y="926453"/>
                    </a:cubicBezTo>
                    <a:cubicBezTo>
                      <a:pt x="5080" y="871760"/>
                      <a:pt x="0" y="194726"/>
                      <a:pt x="7620" y="139205"/>
                    </a:cubicBezTo>
                    <a:cubicBezTo>
                      <a:pt x="8890" y="128432"/>
                      <a:pt x="7620" y="116830"/>
                      <a:pt x="8890" y="106057"/>
                    </a:cubicBezTo>
                    <a:cubicBezTo>
                      <a:pt x="10160" y="88655"/>
                      <a:pt x="12700" y="69595"/>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moveTo>
                      <a:pt x="2441402" y="1144057"/>
                    </a:moveTo>
                    <a:cubicBezTo>
                      <a:pt x="2442672" y="1127547"/>
                      <a:pt x="2443942" y="1114847"/>
                      <a:pt x="2443942" y="1102147"/>
                    </a:cubicBezTo>
                    <a:cubicBezTo>
                      <a:pt x="2442672" y="1054070"/>
                      <a:pt x="2441402" y="1010150"/>
                      <a:pt x="2441402" y="962915"/>
                    </a:cubicBezTo>
                    <a:cubicBezTo>
                      <a:pt x="2441402" y="941369"/>
                      <a:pt x="2443942" y="919823"/>
                      <a:pt x="2442672" y="898277"/>
                    </a:cubicBezTo>
                    <a:cubicBezTo>
                      <a:pt x="2442672" y="878389"/>
                      <a:pt x="2441402" y="857672"/>
                      <a:pt x="2440132" y="837784"/>
                    </a:cubicBezTo>
                    <a:cubicBezTo>
                      <a:pt x="2435052" y="807122"/>
                      <a:pt x="2423622" y="172352"/>
                      <a:pt x="2423622" y="141691"/>
                    </a:cubicBezTo>
                    <a:cubicBezTo>
                      <a:pt x="2421082" y="116002"/>
                      <a:pt x="2418542" y="89484"/>
                      <a:pt x="2416002" y="63500"/>
                    </a:cubicBezTo>
                    <a:cubicBezTo>
                      <a:pt x="2414732" y="44450"/>
                      <a:pt x="2413462" y="43180"/>
                      <a:pt x="2392729" y="41910"/>
                    </a:cubicBezTo>
                    <a:cubicBezTo>
                      <a:pt x="2387132" y="41910"/>
                      <a:pt x="2383401" y="41910"/>
                      <a:pt x="2377804" y="40640"/>
                    </a:cubicBezTo>
                    <a:cubicBezTo>
                      <a:pt x="2331164" y="36830"/>
                      <a:pt x="2282658" y="31750"/>
                      <a:pt x="2236017"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7109"/>
                    </a:cubicBezTo>
                    <a:cubicBezTo>
                      <a:pt x="31750" y="82026"/>
                      <a:pt x="31750" y="96942"/>
                      <a:pt x="30480" y="111858"/>
                    </a:cubicBezTo>
                    <a:cubicBezTo>
                      <a:pt x="29210" y="136719"/>
                      <a:pt x="26670" y="160751"/>
                      <a:pt x="25400" y="185611"/>
                    </a:cubicBezTo>
                    <a:cubicBezTo>
                      <a:pt x="20320" y="212129"/>
                      <a:pt x="26670" y="860158"/>
                      <a:pt x="29210" y="886676"/>
                    </a:cubicBezTo>
                    <a:cubicBezTo>
                      <a:pt x="29210" y="914851"/>
                      <a:pt x="29210" y="943855"/>
                      <a:pt x="30480" y="972030"/>
                    </a:cubicBezTo>
                    <a:cubicBezTo>
                      <a:pt x="30480" y="992747"/>
                      <a:pt x="33020" y="1013464"/>
                      <a:pt x="33020" y="1034181"/>
                    </a:cubicBezTo>
                    <a:cubicBezTo>
                      <a:pt x="33020" y="1056556"/>
                      <a:pt x="33020" y="1078930"/>
                      <a:pt x="31750" y="1102147"/>
                    </a:cubicBezTo>
                    <a:cubicBezTo>
                      <a:pt x="31750" y="1105957"/>
                      <a:pt x="31750" y="1108497"/>
                      <a:pt x="31750" y="1112307"/>
                    </a:cubicBezTo>
                    <a:cubicBezTo>
                      <a:pt x="31750" y="1122468"/>
                      <a:pt x="35560" y="1126278"/>
                      <a:pt x="44450" y="1126278"/>
                    </a:cubicBezTo>
                    <a:cubicBezTo>
                      <a:pt x="64443" y="1126278"/>
                      <a:pt x="90562" y="1127547"/>
                      <a:pt x="114814" y="1127547"/>
                    </a:cubicBezTo>
                    <a:cubicBezTo>
                      <a:pt x="150261" y="1127547"/>
                      <a:pt x="187573" y="1125007"/>
                      <a:pt x="223020" y="1127547"/>
                    </a:cubicBezTo>
                    <a:cubicBezTo>
                      <a:pt x="280854" y="1131357"/>
                      <a:pt x="338688" y="1133897"/>
                      <a:pt x="396522" y="1132628"/>
                    </a:cubicBezTo>
                    <a:cubicBezTo>
                      <a:pt x="433834" y="1131357"/>
                      <a:pt x="469281" y="1133897"/>
                      <a:pt x="506593" y="1133897"/>
                    </a:cubicBezTo>
                    <a:cubicBezTo>
                      <a:pt x="560696" y="1133897"/>
                      <a:pt x="614799" y="1132628"/>
                      <a:pt x="668902" y="1133897"/>
                    </a:cubicBezTo>
                    <a:cubicBezTo>
                      <a:pt x="749123" y="1135168"/>
                      <a:pt x="1629693" y="1125007"/>
                      <a:pt x="1711780" y="1127547"/>
                    </a:cubicBezTo>
                    <a:cubicBezTo>
                      <a:pt x="1747227" y="1128818"/>
                      <a:pt x="1782673" y="1130087"/>
                      <a:pt x="1816254" y="1130087"/>
                    </a:cubicBezTo>
                    <a:cubicBezTo>
                      <a:pt x="1877820" y="1132628"/>
                      <a:pt x="1937519" y="1128818"/>
                      <a:pt x="1999085" y="1132628"/>
                    </a:cubicBezTo>
                    <a:cubicBezTo>
                      <a:pt x="2049456" y="1135168"/>
                      <a:pt x="2099828" y="1135168"/>
                      <a:pt x="2150199" y="1137707"/>
                    </a:cubicBezTo>
                    <a:cubicBezTo>
                      <a:pt x="2224824" y="1141518"/>
                      <a:pt x="2299448" y="1144057"/>
                      <a:pt x="2374073" y="1145328"/>
                    </a:cubicBezTo>
                    <a:cubicBezTo>
                      <a:pt x="2402057" y="1145328"/>
                      <a:pt x="2421082" y="1144057"/>
                      <a:pt x="2441402" y="1144057"/>
                    </a:cubicBezTo>
                  </a:path>
                </a:pathLst>
              </a:custGeom>
              <a:solidFill>
                <a:srgbClr val="FFFFFF"/>
              </a:solidFill>
            </p:spPr>
            <p:txBody>
              <a:bodyPr/>
              <a:lstStyle/>
              <a:p>
                <a:endParaRPr lang="en-US" sz="700">
                  <a:latin typeface="UTM Avo" panose="02040603050506020204" pitchFamily="18" charset="0"/>
                </a:endParaRPr>
              </a:p>
            </p:txBody>
          </p:sp>
        </p:grpSp>
        <p:sp>
          <p:nvSpPr>
            <p:cNvPr id="8" name="TextBox 7">
              <a:extLst>
                <a:ext uri="{FF2B5EF4-FFF2-40B4-BE49-F238E27FC236}">
                  <a16:creationId xmlns:a16="http://schemas.microsoft.com/office/drawing/2014/main" id="{53C843A0-BA62-FFE4-8D44-2E9868F11815}"/>
                </a:ext>
              </a:extLst>
            </p:cNvPr>
            <p:cNvSpPr txBox="1"/>
            <p:nvPr/>
          </p:nvSpPr>
          <p:spPr>
            <a:xfrm>
              <a:off x="1291208" y="3770626"/>
              <a:ext cx="7467602" cy="5162624"/>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1. Em hãy thực hiện các bước như ở Hình 1 để di chuyển tệp GioiThieuTo1 vào thư mục To1. Từ đó, em hãy nêu các bước để di chuyển một tệp, thư mục. </a:t>
              </a:r>
            </a:p>
          </p:txBody>
        </p:sp>
      </p:grpSp>
      <p:sp>
        <p:nvSpPr>
          <p:cNvPr id="11" name="Freeform 6">
            <a:extLst>
              <a:ext uri="{FF2B5EF4-FFF2-40B4-BE49-F238E27FC236}">
                <a16:creationId xmlns:a16="http://schemas.microsoft.com/office/drawing/2014/main" id="{CD3DCA5C-1F06-DE68-F977-CA71887C863D}"/>
              </a:ext>
            </a:extLst>
          </p:cNvPr>
          <p:cNvSpPr/>
          <p:nvPr/>
        </p:nvSpPr>
        <p:spPr>
          <a:xfrm flipH="1">
            <a:off x="7873999" y="1981200"/>
            <a:ext cx="3859899" cy="4876800"/>
          </a:xfrm>
          <a:custGeom>
            <a:avLst/>
            <a:gdLst/>
            <a:ahLst/>
            <a:cxnLst/>
            <a:rect l="l" t="t" r="r" b="b"/>
            <a:pathLst>
              <a:path w="3718750" h="4114800">
                <a:moveTo>
                  <a:pt x="0" y="0"/>
                </a:moveTo>
                <a:lnTo>
                  <a:pt x="3718751" y="0"/>
                </a:lnTo>
                <a:lnTo>
                  <a:pt x="37187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charset="0"/>
            </a:endParaRPr>
          </a:p>
        </p:txBody>
      </p:sp>
      <p:grpSp>
        <p:nvGrpSpPr>
          <p:cNvPr id="3" name="Group 2">
            <a:extLst>
              <a:ext uri="{FF2B5EF4-FFF2-40B4-BE49-F238E27FC236}">
                <a16:creationId xmlns:a16="http://schemas.microsoft.com/office/drawing/2014/main" id="{2FCDB016-F48E-3997-647D-1A689881D62B}"/>
              </a:ext>
            </a:extLst>
          </p:cNvPr>
          <p:cNvGrpSpPr/>
          <p:nvPr/>
        </p:nvGrpSpPr>
        <p:grpSpPr>
          <a:xfrm>
            <a:off x="-929895" y="2375796"/>
            <a:ext cx="4978400" cy="612531"/>
            <a:chOff x="-1752600" y="730962"/>
            <a:chExt cx="7467600" cy="1135938"/>
          </a:xfrm>
          <a:noFill/>
        </p:grpSpPr>
        <p:sp>
          <p:nvSpPr>
            <p:cNvPr id="4" name="Freeform 5">
              <a:extLst>
                <a:ext uri="{FF2B5EF4-FFF2-40B4-BE49-F238E27FC236}">
                  <a16:creationId xmlns:a16="http://schemas.microsoft.com/office/drawing/2014/main" id="{2370355D-86F9-AC43-5028-0C2665BB65FA}"/>
                </a:ext>
              </a:extLst>
            </p:cNvPr>
            <p:cNvSpPr/>
            <p:nvPr/>
          </p:nvSpPr>
          <p:spPr>
            <a:xfrm rot="-10800000">
              <a:off x="-1752600" y="730962"/>
              <a:ext cx="7467600" cy="1135938"/>
            </a:xfrm>
            <a:custGeom>
              <a:avLst/>
              <a:gdLst/>
              <a:ahLst/>
              <a:cxnLst/>
              <a:rect l="l" t="t" r="r" b="b"/>
              <a:pathLst>
                <a:path w="9958945" h="1593138">
                  <a:moveTo>
                    <a:pt x="0" y="0"/>
                  </a:moveTo>
                  <a:lnTo>
                    <a:pt x="9958945" y="0"/>
                  </a:lnTo>
                  <a:lnTo>
                    <a:pt x="9958945" y="1593138"/>
                  </a:lnTo>
                  <a:lnTo>
                    <a:pt x="0" y="1593138"/>
                  </a:lnTo>
                  <a:lnTo>
                    <a:pt x="0" y="0"/>
                  </a:lnTo>
                  <a:close/>
                </a:path>
              </a:pathLst>
            </a:custGeom>
            <a:grpFill/>
          </p:spPr>
          <p:txBody>
            <a:bodyPr/>
            <a:lstStyle/>
            <a:p>
              <a:endParaRPr lang="en-US" sz="700">
                <a:latin typeface="UTM Avo" panose="02040603050506020204" pitchFamily="18" charset="0"/>
              </a:endParaRPr>
            </a:p>
          </p:txBody>
        </p:sp>
        <p:sp>
          <p:nvSpPr>
            <p:cNvPr id="5" name="TextBox 4">
              <a:extLst>
                <a:ext uri="{FF2B5EF4-FFF2-40B4-BE49-F238E27FC236}">
                  <a16:creationId xmlns:a16="http://schemas.microsoft.com/office/drawing/2014/main" id="{F131F7DD-9EFD-F1E0-BB35-10FC01F0A241}"/>
                </a:ext>
              </a:extLst>
            </p:cNvPr>
            <p:cNvSpPr txBox="1"/>
            <p:nvPr/>
          </p:nvSpPr>
          <p:spPr>
            <a:xfrm>
              <a:off x="1371600" y="944988"/>
              <a:ext cx="4343400" cy="913235"/>
            </a:xfrm>
            <a:prstGeom prst="rect">
              <a:avLst/>
            </a:prstGeom>
            <a:grpFill/>
          </p:spPr>
          <p:txBody>
            <a:bodyPr wrap="square" rtlCol="0">
              <a:spAutoFit/>
            </a:bodyPr>
            <a:lstStyle/>
            <a:p>
              <a:r>
                <a:rPr lang="en-US" sz="2600" b="1">
                  <a:solidFill>
                    <a:srgbClr val="002060"/>
                  </a:solidFill>
                  <a:latin typeface="UTM Avo" panose="02040603050506020204" pitchFamily="18" charset="0"/>
                  <a:cs typeface="Arial" panose="020B0604020202020204" pitchFamily="34" charset="0"/>
                </a:rPr>
                <a:t>Hoạt động 1 </a:t>
              </a: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pic>
        <p:nvPicPr>
          <p:cNvPr id="52" name="Picture 51">
            <a:extLst>
              <a:ext uri="{FF2B5EF4-FFF2-40B4-BE49-F238E27FC236}">
                <a16:creationId xmlns:a16="http://schemas.microsoft.com/office/drawing/2014/main" id="{AC146020-7940-E338-F391-423DDB79E4A6}"/>
              </a:ext>
            </a:extLst>
          </p:cNvPr>
          <p:cNvPicPr>
            <a:picLocks noChangeAspect="1"/>
          </p:cNvPicPr>
          <p:nvPr/>
        </p:nvPicPr>
        <p:blipFill>
          <a:blip r:embed="rId5"/>
          <a:stretch>
            <a:fillRect/>
          </a:stretch>
        </p:blipFill>
        <p:spPr>
          <a:xfrm>
            <a:off x="1415143" y="1933282"/>
            <a:ext cx="9361714" cy="4495762"/>
          </a:xfrm>
          <a:prstGeom prst="roundRect">
            <a:avLst/>
          </a:prstGeom>
          <a:noFill/>
        </p:spPr>
      </p:pic>
      <p:pic>
        <p:nvPicPr>
          <p:cNvPr id="58" name="Picture 57">
            <a:hlinkClick r:id="rId6"/>
            <a:extLst>
              <a:ext uri="{FF2B5EF4-FFF2-40B4-BE49-F238E27FC236}">
                <a16:creationId xmlns:a16="http://schemas.microsoft.com/office/drawing/2014/main" id="{AA57CAAF-EE45-D7B2-ED14-3F37922940E6}"/>
              </a:ext>
            </a:extLst>
          </p:cNvPr>
          <p:cNvPicPr>
            <a:picLocks noChangeAspect="1"/>
          </p:cNvPicPr>
          <p:nvPr/>
        </p:nvPicPr>
        <p:blipFill>
          <a:blip r:embed="rId7"/>
          <a:stretch>
            <a:fillRect/>
          </a:stretch>
        </p:blipFill>
        <p:spPr>
          <a:xfrm>
            <a:off x="1400396" y="1685598"/>
            <a:ext cx="9376461" cy="4511431"/>
          </a:xfrm>
          <a:prstGeom prst="rect">
            <a:avLst/>
          </a:prstGeom>
        </p:spPr>
      </p:pic>
    </p:spTree>
    <p:custDataLst>
      <p:tags r:id="rId1"/>
    </p:custDataLst>
    <p:extLst>
      <p:ext uri="{BB962C8B-B14F-4D97-AF65-F5344CB8AC3E}">
        <p14:creationId xmlns:p14="http://schemas.microsoft.com/office/powerpoint/2010/main" val="20003971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grpSp>
        <p:nvGrpSpPr>
          <p:cNvPr id="12" name="Group 11">
            <a:extLst>
              <a:ext uri="{FF2B5EF4-FFF2-40B4-BE49-F238E27FC236}">
                <a16:creationId xmlns:a16="http://schemas.microsoft.com/office/drawing/2014/main" id="{DA40121A-C891-FF5E-0E80-1D40955E1938}"/>
              </a:ext>
            </a:extLst>
          </p:cNvPr>
          <p:cNvGrpSpPr/>
          <p:nvPr/>
        </p:nvGrpSpPr>
        <p:grpSpPr>
          <a:xfrm>
            <a:off x="4636413" y="691150"/>
            <a:ext cx="2272387" cy="749122"/>
            <a:chOff x="452437" y="800100"/>
            <a:chExt cx="4225631" cy="1123683"/>
          </a:xfrm>
        </p:grpSpPr>
        <p:grpSp>
          <p:nvGrpSpPr>
            <p:cNvPr id="13" name="Group 5">
              <a:extLst>
                <a:ext uri="{FF2B5EF4-FFF2-40B4-BE49-F238E27FC236}">
                  <a16:creationId xmlns:a16="http://schemas.microsoft.com/office/drawing/2014/main" id="{475ECF0C-6463-81B9-53AC-08CE26E11646}"/>
                </a:ext>
              </a:extLst>
            </p:cNvPr>
            <p:cNvGrpSpPr/>
            <p:nvPr/>
          </p:nvGrpSpPr>
          <p:grpSpPr>
            <a:xfrm>
              <a:off x="639468" y="923156"/>
              <a:ext cx="4038600" cy="1000627"/>
              <a:chOff x="0" y="0"/>
              <a:chExt cx="10489893" cy="3697173"/>
            </a:xfrm>
          </p:grpSpPr>
          <p:sp>
            <p:nvSpPr>
              <p:cNvPr id="20" name="Freeform 6">
                <a:extLst>
                  <a:ext uri="{FF2B5EF4-FFF2-40B4-BE49-F238E27FC236}">
                    <a16:creationId xmlns:a16="http://schemas.microsoft.com/office/drawing/2014/main" id="{CC2A64F1-5E72-7A5A-43E6-2758A6BB8941}"/>
                  </a:ext>
                </a:extLst>
              </p:cNvPr>
              <p:cNvSpPr/>
              <p:nvPr/>
            </p:nvSpPr>
            <p:spPr>
              <a:xfrm>
                <a:off x="72390" y="72390"/>
                <a:ext cx="10345114" cy="3552394"/>
              </a:xfrm>
              <a:custGeom>
                <a:avLst/>
                <a:gdLst/>
                <a:ahLst/>
                <a:cxnLst/>
                <a:rect l="l" t="t" r="r" b="b"/>
                <a:pathLst>
                  <a:path w="10345114" h="3552394">
                    <a:moveTo>
                      <a:pt x="0" y="0"/>
                    </a:moveTo>
                    <a:lnTo>
                      <a:pt x="10345114" y="0"/>
                    </a:lnTo>
                    <a:lnTo>
                      <a:pt x="10345114" y="3552394"/>
                    </a:lnTo>
                    <a:lnTo>
                      <a:pt x="0" y="3552394"/>
                    </a:lnTo>
                    <a:lnTo>
                      <a:pt x="0" y="0"/>
                    </a:lnTo>
                  </a:path>
                </a:pathLst>
              </a:custGeom>
              <a:solidFill>
                <a:srgbClr val="FFFFFF"/>
              </a:solidFill>
            </p:spPr>
            <p:txBody>
              <a:bodyPr/>
              <a:lstStyle/>
              <a:p>
                <a:endParaRPr lang="en-US" sz="2400">
                  <a:latin typeface="UTM Avo" panose="02040603050506020204" pitchFamily="18" charset="0"/>
                </a:endParaRPr>
              </a:p>
            </p:txBody>
          </p:sp>
          <p:sp>
            <p:nvSpPr>
              <p:cNvPr id="21" name="Freeform 7">
                <a:extLst>
                  <a:ext uri="{FF2B5EF4-FFF2-40B4-BE49-F238E27FC236}">
                    <a16:creationId xmlns:a16="http://schemas.microsoft.com/office/drawing/2014/main" id="{F21CEA9D-36EF-CD27-D83D-FFBEFFBD31CB}"/>
                  </a:ext>
                </a:extLst>
              </p:cNvPr>
              <p:cNvSpPr/>
              <p:nvPr/>
            </p:nvSpPr>
            <p:spPr>
              <a:xfrm>
                <a:off x="0" y="0"/>
                <a:ext cx="10489893" cy="3697174"/>
              </a:xfrm>
              <a:custGeom>
                <a:avLst/>
                <a:gdLst/>
                <a:ahLst/>
                <a:cxnLst/>
                <a:rect l="l" t="t" r="r" b="b"/>
                <a:pathLst>
                  <a:path w="10489893" h="3697174">
                    <a:moveTo>
                      <a:pt x="10345114" y="3552394"/>
                    </a:moveTo>
                    <a:lnTo>
                      <a:pt x="10489893" y="3552394"/>
                    </a:lnTo>
                    <a:lnTo>
                      <a:pt x="10489893" y="3697174"/>
                    </a:lnTo>
                    <a:lnTo>
                      <a:pt x="10345114" y="3697174"/>
                    </a:lnTo>
                    <a:lnTo>
                      <a:pt x="10345114" y="3552394"/>
                    </a:lnTo>
                    <a:moveTo>
                      <a:pt x="0" y="144780"/>
                    </a:moveTo>
                    <a:lnTo>
                      <a:pt x="144780" y="144780"/>
                    </a:lnTo>
                    <a:lnTo>
                      <a:pt x="144780" y="3552394"/>
                    </a:lnTo>
                    <a:lnTo>
                      <a:pt x="0" y="3552394"/>
                    </a:lnTo>
                    <a:lnTo>
                      <a:pt x="0" y="144780"/>
                    </a:lnTo>
                    <a:moveTo>
                      <a:pt x="0" y="3552394"/>
                    </a:moveTo>
                    <a:lnTo>
                      <a:pt x="144780" y="3552394"/>
                    </a:lnTo>
                    <a:lnTo>
                      <a:pt x="144780" y="3697174"/>
                    </a:lnTo>
                    <a:lnTo>
                      <a:pt x="0" y="3697174"/>
                    </a:lnTo>
                    <a:lnTo>
                      <a:pt x="0" y="3552394"/>
                    </a:lnTo>
                    <a:moveTo>
                      <a:pt x="10345114" y="144780"/>
                    </a:moveTo>
                    <a:lnTo>
                      <a:pt x="10489893" y="144780"/>
                    </a:lnTo>
                    <a:lnTo>
                      <a:pt x="10489893" y="3552394"/>
                    </a:lnTo>
                    <a:lnTo>
                      <a:pt x="10345114" y="3552394"/>
                    </a:lnTo>
                    <a:lnTo>
                      <a:pt x="10345114" y="144780"/>
                    </a:lnTo>
                    <a:moveTo>
                      <a:pt x="144780" y="3552394"/>
                    </a:moveTo>
                    <a:lnTo>
                      <a:pt x="10345114" y="3552394"/>
                    </a:lnTo>
                    <a:lnTo>
                      <a:pt x="10345114" y="3697174"/>
                    </a:lnTo>
                    <a:lnTo>
                      <a:pt x="144780" y="3697174"/>
                    </a:lnTo>
                    <a:lnTo>
                      <a:pt x="144780" y="3552394"/>
                    </a:lnTo>
                    <a:moveTo>
                      <a:pt x="10345114" y="0"/>
                    </a:moveTo>
                    <a:lnTo>
                      <a:pt x="10489893" y="0"/>
                    </a:lnTo>
                    <a:lnTo>
                      <a:pt x="10489893" y="144780"/>
                    </a:lnTo>
                    <a:lnTo>
                      <a:pt x="10345114" y="144780"/>
                    </a:lnTo>
                    <a:lnTo>
                      <a:pt x="10345114" y="0"/>
                    </a:lnTo>
                    <a:moveTo>
                      <a:pt x="0" y="0"/>
                    </a:moveTo>
                    <a:lnTo>
                      <a:pt x="144780" y="0"/>
                    </a:lnTo>
                    <a:lnTo>
                      <a:pt x="144780" y="144780"/>
                    </a:lnTo>
                    <a:lnTo>
                      <a:pt x="0" y="144780"/>
                    </a:lnTo>
                    <a:lnTo>
                      <a:pt x="0" y="0"/>
                    </a:lnTo>
                    <a:moveTo>
                      <a:pt x="144780" y="0"/>
                    </a:moveTo>
                    <a:lnTo>
                      <a:pt x="10345114" y="0"/>
                    </a:lnTo>
                    <a:lnTo>
                      <a:pt x="10345114" y="144780"/>
                    </a:lnTo>
                    <a:lnTo>
                      <a:pt x="144780" y="144780"/>
                    </a:lnTo>
                    <a:lnTo>
                      <a:pt x="144780" y="0"/>
                    </a:lnTo>
                  </a:path>
                </a:pathLst>
              </a:custGeom>
              <a:solidFill>
                <a:srgbClr val="000000"/>
              </a:solidFill>
            </p:spPr>
            <p:txBody>
              <a:bodyPr/>
              <a:lstStyle/>
              <a:p>
                <a:endParaRPr lang="en-US" sz="2400">
                  <a:latin typeface="UTM Avo" panose="02040603050506020204" pitchFamily="18" charset="0"/>
                </a:endParaRPr>
              </a:p>
            </p:txBody>
          </p:sp>
        </p:grpSp>
        <p:grpSp>
          <p:nvGrpSpPr>
            <p:cNvPr id="14" name="Group 19">
              <a:extLst>
                <a:ext uri="{FF2B5EF4-FFF2-40B4-BE49-F238E27FC236}">
                  <a16:creationId xmlns:a16="http://schemas.microsoft.com/office/drawing/2014/main" id="{20725E80-7CC5-0D59-04FB-DA5E143575CB}"/>
                </a:ext>
              </a:extLst>
            </p:cNvPr>
            <p:cNvGrpSpPr/>
            <p:nvPr/>
          </p:nvGrpSpPr>
          <p:grpSpPr>
            <a:xfrm>
              <a:off x="452437" y="800100"/>
              <a:ext cx="4129402" cy="1000627"/>
              <a:chOff x="0" y="0"/>
              <a:chExt cx="10725743" cy="3697173"/>
            </a:xfrm>
          </p:grpSpPr>
          <p:sp>
            <p:nvSpPr>
              <p:cNvPr id="18" name="Freeform 20">
                <a:extLst>
                  <a:ext uri="{FF2B5EF4-FFF2-40B4-BE49-F238E27FC236}">
                    <a16:creationId xmlns:a16="http://schemas.microsoft.com/office/drawing/2014/main" id="{D4B7C66F-A148-2281-D0E4-9CD841F4B077}"/>
                  </a:ext>
                </a:extLst>
              </p:cNvPr>
              <p:cNvSpPr/>
              <p:nvPr/>
            </p:nvSpPr>
            <p:spPr>
              <a:xfrm>
                <a:off x="72390" y="72390"/>
                <a:ext cx="10580963" cy="3552394"/>
              </a:xfrm>
              <a:custGeom>
                <a:avLst/>
                <a:gdLst/>
                <a:ahLst/>
                <a:cxnLst/>
                <a:rect l="l" t="t" r="r" b="b"/>
                <a:pathLst>
                  <a:path w="10580963" h="3552394">
                    <a:moveTo>
                      <a:pt x="0" y="0"/>
                    </a:moveTo>
                    <a:lnTo>
                      <a:pt x="10580963" y="0"/>
                    </a:lnTo>
                    <a:lnTo>
                      <a:pt x="10580963" y="3552394"/>
                    </a:lnTo>
                    <a:lnTo>
                      <a:pt x="0" y="3552394"/>
                    </a:lnTo>
                    <a:lnTo>
                      <a:pt x="0" y="0"/>
                    </a:lnTo>
                  </a:path>
                </a:pathLst>
              </a:custGeom>
              <a:solidFill>
                <a:srgbClr val="000000"/>
              </a:solidFill>
            </p:spPr>
            <p:txBody>
              <a:bodyPr/>
              <a:lstStyle/>
              <a:p>
                <a:endParaRPr lang="en-US" sz="2400">
                  <a:latin typeface="UTM Avo" panose="02040603050506020204" pitchFamily="18" charset="0"/>
                </a:endParaRPr>
              </a:p>
            </p:txBody>
          </p:sp>
          <p:sp>
            <p:nvSpPr>
              <p:cNvPr id="19" name="Freeform 21">
                <a:extLst>
                  <a:ext uri="{FF2B5EF4-FFF2-40B4-BE49-F238E27FC236}">
                    <a16:creationId xmlns:a16="http://schemas.microsoft.com/office/drawing/2014/main" id="{083529B7-1F39-DD81-77B1-6FE4135390B2}"/>
                  </a:ext>
                </a:extLst>
              </p:cNvPr>
              <p:cNvSpPr/>
              <p:nvPr/>
            </p:nvSpPr>
            <p:spPr>
              <a:xfrm>
                <a:off x="0" y="0"/>
                <a:ext cx="10725743" cy="3697174"/>
              </a:xfrm>
              <a:custGeom>
                <a:avLst/>
                <a:gdLst/>
                <a:ahLst/>
                <a:cxnLst/>
                <a:rect l="l" t="t" r="r" b="b"/>
                <a:pathLst>
                  <a:path w="10725743" h="3697174">
                    <a:moveTo>
                      <a:pt x="10580963" y="3552394"/>
                    </a:moveTo>
                    <a:lnTo>
                      <a:pt x="10725743" y="3552394"/>
                    </a:lnTo>
                    <a:lnTo>
                      <a:pt x="10725743" y="3697174"/>
                    </a:lnTo>
                    <a:lnTo>
                      <a:pt x="10580963" y="3697174"/>
                    </a:lnTo>
                    <a:lnTo>
                      <a:pt x="10580963" y="3552394"/>
                    </a:lnTo>
                    <a:moveTo>
                      <a:pt x="0" y="144780"/>
                    </a:moveTo>
                    <a:lnTo>
                      <a:pt x="144780" y="144780"/>
                    </a:lnTo>
                    <a:lnTo>
                      <a:pt x="144780" y="3552394"/>
                    </a:lnTo>
                    <a:lnTo>
                      <a:pt x="0" y="3552394"/>
                    </a:lnTo>
                    <a:lnTo>
                      <a:pt x="0" y="144780"/>
                    </a:lnTo>
                    <a:moveTo>
                      <a:pt x="0" y="3552394"/>
                    </a:moveTo>
                    <a:lnTo>
                      <a:pt x="144780" y="3552394"/>
                    </a:lnTo>
                    <a:lnTo>
                      <a:pt x="144780" y="3697174"/>
                    </a:lnTo>
                    <a:lnTo>
                      <a:pt x="0" y="3697174"/>
                    </a:lnTo>
                    <a:lnTo>
                      <a:pt x="0" y="3552394"/>
                    </a:lnTo>
                    <a:moveTo>
                      <a:pt x="10580963" y="144780"/>
                    </a:moveTo>
                    <a:lnTo>
                      <a:pt x="10725743" y="144780"/>
                    </a:lnTo>
                    <a:lnTo>
                      <a:pt x="10725743" y="3552394"/>
                    </a:lnTo>
                    <a:lnTo>
                      <a:pt x="10580963" y="3552394"/>
                    </a:lnTo>
                    <a:lnTo>
                      <a:pt x="10580963" y="144780"/>
                    </a:lnTo>
                    <a:moveTo>
                      <a:pt x="144780" y="3552394"/>
                    </a:moveTo>
                    <a:lnTo>
                      <a:pt x="10580963" y="3552394"/>
                    </a:lnTo>
                    <a:lnTo>
                      <a:pt x="10580963" y="3697174"/>
                    </a:lnTo>
                    <a:lnTo>
                      <a:pt x="144780" y="3697174"/>
                    </a:lnTo>
                    <a:lnTo>
                      <a:pt x="144780" y="3552394"/>
                    </a:lnTo>
                    <a:moveTo>
                      <a:pt x="10580963" y="0"/>
                    </a:moveTo>
                    <a:lnTo>
                      <a:pt x="10725743" y="0"/>
                    </a:lnTo>
                    <a:lnTo>
                      <a:pt x="10725743" y="144780"/>
                    </a:lnTo>
                    <a:lnTo>
                      <a:pt x="10580963" y="144780"/>
                    </a:lnTo>
                    <a:lnTo>
                      <a:pt x="10580963" y="0"/>
                    </a:lnTo>
                    <a:moveTo>
                      <a:pt x="0" y="0"/>
                    </a:moveTo>
                    <a:lnTo>
                      <a:pt x="144780" y="0"/>
                    </a:lnTo>
                    <a:lnTo>
                      <a:pt x="144780" y="144780"/>
                    </a:lnTo>
                    <a:lnTo>
                      <a:pt x="0" y="144780"/>
                    </a:lnTo>
                    <a:lnTo>
                      <a:pt x="0" y="0"/>
                    </a:lnTo>
                    <a:moveTo>
                      <a:pt x="144780" y="0"/>
                    </a:moveTo>
                    <a:lnTo>
                      <a:pt x="10580963" y="0"/>
                    </a:lnTo>
                    <a:lnTo>
                      <a:pt x="10580963" y="144780"/>
                    </a:lnTo>
                    <a:lnTo>
                      <a:pt x="144780" y="144780"/>
                    </a:lnTo>
                    <a:lnTo>
                      <a:pt x="144780" y="0"/>
                    </a:lnTo>
                  </a:path>
                </a:pathLst>
              </a:custGeom>
              <a:solidFill>
                <a:srgbClr val="000000"/>
              </a:solidFill>
            </p:spPr>
            <p:txBody>
              <a:bodyPr/>
              <a:lstStyle/>
              <a:p>
                <a:endParaRPr lang="en-US" sz="2400">
                  <a:latin typeface="UTM Avo" panose="02040603050506020204" pitchFamily="18" charset="0"/>
                </a:endParaRPr>
              </a:p>
            </p:txBody>
          </p:sp>
        </p:grpSp>
        <p:sp>
          <p:nvSpPr>
            <p:cNvPr id="16" name="TextBox 36">
              <a:extLst>
                <a:ext uri="{FF2B5EF4-FFF2-40B4-BE49-F238E27FC236}">
                  <a16:creationId xmlns:a16="http://schemas.microsoft.com/office/drawing/2014/main" id="{05308897-8B3C-DB03-5E04-BDA35E6DC2C5}"/>
                </a:ext>
              </a:extLst>
            </p:cNvPr>
            <p:cNvSpPr txBox="1"/>
            <p:nvPr/>
          </p:nvSpPr>
          <p:spPr>
            <a:xfrm>
              <a:off x="1354002" y="923154"/>
              <a:ext cx="2326269" cy="619208"/>
            </a:xfrm>
            <a:prstGeom prst="rect">
              <a:avLst/>
            </a:prstGeom>
          </p:spPr>
          <p:txBody>
            <a:bodyPr wrap="square" lIns="0" tIns="0" rIns="0" bIns="0" rtlCol="0" anchor="t">
              <a:spAutoFit/>
            </a:bodyPr>
            <a:lstStyle/>
            <a:p>
              <a:pPr algn="ctr">
                <a:lnSpc>
                  <a:spcPts val="3640"/>
                </a:lnSpc>
              </a:pPr>
              <a:r>
                <a:rPr lang="en-US" sz="2400" b="1">
                  <a:solidFill>
                    <a:srgbClr val="FFFFFF"/>
                  </a:solidFill>
                  <a:latin typeface="UTM Avo" panose="02040603050506020204" pitchFamily="18" charset="0"/>
                  <a:ea typeface="Cascadia Mono" panose="020B0609020000020004" pitchFamily="49" charset="0"/>
                  <a:cs typeface="Courier New" panose="02070309020205020404" pitchFamily="49" charset="0"/>
                </a:rPr>
                <a:t>Lưu ý </a:t>
              </a:r>
            </a:p>
          </p:txBody>
        </p:sp>
      </p:grpSp>
      <p:sp>
        <p:nvSpPr>
          <p:cNvPr id="22" name="Freeform 4">
            <a:extLst>
              <a:ext uri="{FF2B5EF4-FFF2-40B4-BE49-F238E27FC236}">
                <a16:creationId xmlns:a16="http://schemas.microsoft.com/office/drawing/2014/main" id="{BF970FD1-9C5C-EEFF-CA26-7152436C391E}"/>
              </a:ext>
            </a:extLst>
          </p:cNvPr>
          <p:cNvSpPr/>
          <p:nvPr/>
        </p:nvSpPr>
        <p:spPr>
          <a:xfrm>
            <a:off x="4830972" y="1593471"/>
            <a:ext cx="2647363" cy="5242304"/>
          </a:xfrm>
          <a:custGeom>
            <a:avLst/>
            <a:gdLst/>
            <a:ahLst/>
            <a:cxnLst/>
            <a:rect l="l" t="t" r="r" b="b"/>
            <a:pathLst>
              <a:path w="3971045" h="7863456">
                <a:moveTo>
                  <a:pt x="0" y="0"/>
                </a:moveTo>
                <a:lnTo>
                  <a:pt x="3971045" y="0"/>
                </a:lnTo>
                <a:lnTo>
                  <a:pt x="3971045" y="7863456"/>
                </a:lnTo>
                <a:lnTo>
                  <a:pt x="0" y="7863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grpSp>
        <p:nvGrpSpPr>
          <p:cNvPr id="23" name="Group 22">
            <a:extLst>
              <a:ext uri="{FF2B5EF4-FFF2-40B4-BE49-F238E27FC236}">
                <a16:creationId xmlns:a16="http://schemas.microsoft.com/office/drawing/2014/main" id="{AA0DCC29-C98E-8500-E392-CF2A28A6AAE7}"/>
              </a:ext>
            </a:extLst>
          </p:cNvPr>
          <p:cNvGrpSpPr/>
          <p:nvPr/>
        </p:nvGrpSpPr>
        <p:grpSpPr>
          <a:xfrm>
            <a:off x="581888" y="2057400"/>
            <a:ext cx="4034989" cy="3759200"/>
            <a:chOff x="1186516" y="3086100"/>
            <a:chExt cx="6052484" cy="5638800"/>
          </a:xfrm>
        </p:grpSpPr>
        <p:sp>
          <p:nvSpPr>
            <p:cNvPr id="24" name="Rectangle 23">
              <a:extLst>
                <a:ext uri="{FF2B5EF4-FFF2-40B4-BE49-F238E27FC236}">
                  <a16:creationId xmlns:a16="http://schemas.microsoft.com/office/drawing/2014/main" id="{155602B3-4BE5-2DAF-1FB1-ABF4BD42B131}"/>
                </a:ext>
              </a:extLst>
            </p:cNvPr>
            <p:cNvSpPr/>
            <p:nvPr/>
          </p:nvSpPr>
          <p:spPr>
            <a:xfrm>
              <a:off x="1186516" y="3086100"/>
              <a:ext cx="6052484" cy="56388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cxnSp>
          <p:nvCxnSpPr>
            <p:cNvPr id="25" name="Straight Connector 24">
              <a:extLst>
                <a:ext uri="{FF2B5EF4-FFF2-40B4-BE49-F238E27FC236}">
                  <a16:creationId xmlns:a16="http://schemas.microsoft.com/office/drawing/2014/main" id="{840B2DB0-8033-6F7E-9E44-AA0793123A00}"/>
                </a:ext>
              </a:extLst>
            </p:cNvPr>
            <p:cNvCxnSpPr>
              <a:cxnSpLocks/>
            </p:cNvCxnSpPr>
            <p:nvPr/>
          </p:nvCxnSpPr>
          <p:spPr>
            <a:xfrm>
              <a:off x="1186516" y="4152900"/>
              <a:ext cx="6052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22">
              <a:extLst>
                <a:ext uri="{FF2B5EF4-FFF2-40B4-BE49-F238E27FC236}">
                  <a16:creationId xmlns:a16="http://schemas.microsoft.com/office/drawing/2014/main" id="{3D0B8A0B-FC7E-E3B4-9A17-9CA681B4ABD8}"/>
                </a:ext>
              </a:extLst>
            </p:cNvPr>
            <p:cNvSpPr/>
            <p:nvPr/>
          </p:nvSpPr>
          <p:spPr>
            <a:xfrm>
              <a:off x="6096000" y="3262818"/>
              <a:ext cx="713364" cy="713364"/>
            </a:xfrm>
            <a:custGeom>
              <a:avLst/>
              <a:gdLst/>
              <a:ahLst/>
              <a:cxnLst/>
              <a:rect l="l" t="t" r="r" b="b"/>
              <a:pathLst>
                <a:path w="579003" h="579003">
                  <a:moveTo>
                    <a:pt x="0" y="0"/>
                  </a:moveTo>
                  <a:lnTo>
                    <a:pt x="579003" y="0"/>
                  </a:lnTo>
                  <a:lnTo>
                    <a:pt x="579003" y="579003"/>
                  </a:lnTo>
                  <a:lnTo>
                    <a:pt x="0" y="5790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charset="0"/>
              </a:endParaRPr>
            </a:p>
          </p:txBody>
        </p:sp>
        <p:sp>
          <p:nvSpPr>
            <p:cNvPr id="27" name="TextBox 26">
              <a:extLst>
                <a:ext uri="{FF2B5EF4-FFF2-40B4-BE49-F238E27FC236}">
                  <a16:creationId xmlns:a16="http://schemas.microsoft.com/office/drawing/2014/main" id="{8D0ED6E5-EC6B-2A26-C078-DA74D80AD0BF}"/>
                </a:ext>
              </a:extLst>
            </p:cNvPr>
            <p:cNvSpPr txBox="1"/>
            <p:nvPr/>
          </p:nvSpPr>
          <p:spPr>
            <a:xfrm>
              <a:off x="1469559" y="4759973"/>
              <a:ext cx="5486400" cy="2513765"/>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Không thể thấy tệp, thư mục ở vị trí cũ khi đã di chuyển. </a:t>
              </a:r>
            </a:p>
          </p:txBody>
        </p:sp>
      </p:grpSp>
      <p:grpSp>
        <p:nvGrpSpPr>
          <p:cNvPr id="28" name="Group 27">
            <a:extLst>
              <a:ext uri="{FF2B5EF4-FFF2-40B4-BE49-F238E27FC236}">
                <a16:creationId xmlns:a16="http://schemas.microsoft.com/office/drawing/2014/main" id="{DE6ADFF2-A247-A2A7-B65D-7292694C3E65}"/>
              </a:ext>
            </a:extLst>
          </p:cNvPr>
          <p:cNvGrpSpPr/>
          <p:nvPr/>
        </p:nvGrpSpPr>
        <p:grpSpPr>
          <a:xfrm>
            <a:off x="7701172" y="2057400"/>
            <a:ext cx="4034989" cy="3759200"/>
            <a:chOff x="1186516" y="3086100"/>
            <a:chExt cx="6052484" cy="5638800"/>
          </a:xfrm>
        </p:grpSpPr>
        <p:sp>
          <p:nvSpPr>
            <p:cNvPr id="29" name="Rectangle 28">
              <a:extLst>
                <a:ext uri="{FF2B5EF4-FFF2-40B4-BE49-F238E27FC236}">
                  <a16:creationId xmlns:a16="http://schemas.microsoft.com/office/drawing/2014/main" id="{6981CB04-299F-B7C5-4C51-DB0E94549865}"/>
                </a:ext>
              </a:extLst>
            </p:cNvPr>
            <p:cNvSpPr/>
            <p:nvPr/>
          </p:nvSpPr>
          <p:spPr>
            <a:xfrm>
              <a:off x="1186516" y="3086100"/>
              <a:ext cx="6052484" cy="56388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cxnSp>
          <p:nvCxnSpPr>
            <p:cNvPr id="30" name="Straight Connector 29">
              <a:extLst>
                <a:ext uri="{FF2B5EF4-FFF2-40B4-BE49-F238E27FC236}">
                  <a16:creationId xmlns:a16="http://schemas.microsoft.com/office/drawing/2014/main" id="{C96BE12D-20A2-A5D6-AFD0-ACE64051AE50}"/>
                </a:ext>
              </a:extLst>
            </p:cNvPr>
            <p:cNvCxnSpPr>
              <a:cxnSpLocks/>
            </p:cNvCxnSpPr>
            <p:nvPr/>
          </p:nvCxnSpPr>
          <p:spPr>
            <a:xfrm>
              <a:off x="1186516" y="4152900"/>
              <a:ext cx="6052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reeform 22">
              <a:extLst>
                <a:ext uri="{FF2B5EF4-FFF2-40B4-BE49-F238E27FC236}">
                  <a16:creationId xmlns:a16="http://schemas.microsoft.com/office/drawing/2014/main" id="{7C39E4A0-E6D1-6032-6A6C-234D52F43341}"/>
                </a:ext>
              </a:extLst>
            </p:cNvPr>
            <p:cNvSpPr/>
            <p:nvPr/>
          </p:nvSpPr>
          <p:spPr>
            <a:xfrm>
              <a:off x="6096000" y="3262818"/>
              <a:ext cx="713364" cy="713364"/>
            </a:xfrm>
            <a:custGeom>
              <a:avLst/>
              <a:gdLst/>
              <a:ahLst/>
              <a:cxnLst/>
              <a:rect l="l" t="t" r="r" b="b"/>
              <a:pathLst>
                <a:path w="579003" h="579003">
                  <a:moveTo>
                    <a:pt x="0" y="0"/>
                  </a:moveTo>
                  <a:lnTo>
                    <a:pt x="579003" y="0"/>
                  </a:lnTo>
                  <a:lnTo>
                    <a:pt x="579003" y="579003"/>
                  </a:lnTo>
                  <a:lnTo>
                    <a:pt x="0" y="5790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charset="0"/>
              </a:endParaRPr>
            </a:p>
          </p:txBody>
        </p:sp>
        <p:sp>
          <p:nvSpPr>
            <p:cNvPr id="32" name="TextBox 31">
              <a:extLst>
                <a:ext uri="{FF2B5EF4-FFF2-40B4-BE49-F238E27FC236}">
                  <a16:creationId xmlns:a16="http://schemas.microsoft.com/office/drawing/2014/main" id="{4AD4823B-3F7D-B357-F86F-508CFA06176A}"/>
                </a:ext>
              </a:extLst>
            </p:cNvPr>
            <p:cNvSpPr txBox="1"/>
            <p:nvPr/>
          </p:nvSpPr>
          <p:spPr>
            <a:xfrm>
              <a:off x="1469559" y="4495667"/>
              <a:ext cx="5486400" cy="3344762"/>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Vì vậy, nên cẩn thận khi thực hiện di chuyển các tệp, thư mục trong máy tính. </a:t>
              </a:r>
            </a:p>
          </p:txBody>
        </p:sp>
      </p:grpSp>
      <p:pic>
        <p:nvPicPr>
          <p:cNvPr id="33" name="Picture 9">
            <a:extLst>
              <a:ext uri="{FF2B5EF4-FFF2-40B4-BE49-F238E27FC236}">
                <a16:creationId xmlns:a16="http://schemas.microsoft.com/office/drawing/2014/main" id="{6824C54F-25F0-4014-9C89-F2BC36C44838}"/>
              </a:ext>
            </a:extLst>
          </p:cNvPr>
          <p:cNvPicPr>
            <a:picLocks noChangeAspect="1"/>
          </p:cNvPicPr>
          <p:nvPr/>
        </p:nvPicPr>
        <p:blipFill>
          <a:blip r:embed="rId9"/>
          <a:srcRect/>
          <a:stretch>
            <a:fillRect/>
          </a:stretch>
        </p:blipFill>
        <p:spPr>
          <a:xfrm flipH="1">
            <a:off x="10540437" y="396490"/>
            <a:ext cx="1069676" cy="1035337"/>
          </a:xfrm>
          <a:prstGeom prst="rect">
            <a:avLst/>
          </a:prstGeom>
        </p:spPr>
      </p:pic>
      <p:pic>
        <p:nvPicPr>
          <p:cNvPr id="34" name="Picture 9">
            <a:extLst>
              <a:ext uri="{FF2B5EF4-FFF2-40B4-BE49-F238E27FC236}">
                <a16:creationId xmlns:a16="http://schemas.microsoft.com/office/drawing/2014/main" id="{A8EC43E9-9F76-92A9-C65B-E19332FB2673}"/>
              </a:ext>
            </a:extLst>
          </p:cNvPr>
          <p:cNvPicPr>
            <a:picLocks noChangeAspect="1"/>
          </p:cNvPicPr>
          <p:nvPr/>
        </p:nvPicPr>
        <p:blipFill>
          <a:blip r:embed="rId9"/>
          <a:srcRect/>
          <a:stretch>
            <a:fillRect/>
          </a:stretch>
        </p:blipFill>
        <p:spPr>
          <a:xfrm flipH="1">
            <a:off x="3893344" y="5186822"/>
            <a:ext cx="1069676" cy="1035337"/>
          </a:xfrm>
          <a:prstGeom prst="rect">
            <a:avLst/>
          </a:prstGeom>
        </p:spPr>
      </p:pic>
    </p:spTree>
    <p:custDataLst>
      <p:tags r:id="rId1"/>
    </p:custDataLst>
    <p:extLst>
      <p:ext uri="{BB962C8B-B14F-4D97-AF65-F5344CB8AC3E}">
        <p14:creationId xmlns:p14="http://schemas.microsoft.com/office/powerpoint/2010/main" val="4226048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97AE2A14-D0DF-DC33-4D4C-40C84F1040A9}"/>
              </a:ext>
            </a:extLst>
          </p:cNvPr>
          <p:cNvGrpSpPr/>
          <p:nvPr/>
        </p:nvGrpSpPr>
        <p:grpSpPr>
          <a:xfrm>
            <a:off x="3544431" y="928675"/>
            <a:ext cx="5156200" cy="757292"/>
            <a:chOff x="-1752600" y="730962"/>
            <a:chExt cx="7734300" cy="1135938"/>
          </a:xfrm>
          <a:noFill/>
        </p:grpSpPr>
        <p:sp>
          <p:nvSpPr>
            <p:cNvPr id="3" name="Freeform 5">
              <a:extLst>
                <a:ext uri="{FF2B5EF4-FFF2-40B4-BE49-F238E27FC236}">
                  <a16:creationId xmlns:a16="http://schemas.microsoft.com/office/drawing/2014/main" id="{52C13BDA-17DE-1A55-E165-EE14CEFF0938}"/>
                </a:ext>
              </a:extLst>
            </p:cNvPr>
            <p:cNvSpPr/>
            <p:nvPr/>
          </p:nvSpPr>
          <p:spPr>
            <a:xfrm rot="-10800000">
              <a:off x="-1752600" y="730962"/>
              <a:ext cx="7467600" cy="1135938"/>
            </a:xfrm>
            <a:custGeom>
              <a:avLst/>
              <a:gdLst/>
              <a:ahLst/>
              <a:cxnLst/>
              <a:rect l="l" t="t" r="r" b="b"/>
              <a:pathLst>
                <a:path w="9958945" h="1593138">
                  <a:moveTo>
                    <a:pt x="0" y="0"/>
                  </a:moveTo>
                  <a:lnTo>
                    <a:pt x="9958945" y="0"/>
                  </a:lnTo>
                  <a:lnTo>
                    <a:pt x="9958945" y="1593138"/>
                  </a:lnTo>
                  <a:lnTo>
                    <a:pt x="0" y="1593138"/>
                  </a:lnTo>
                  <a:lnTo>
                    <a:pt x="0" y="0"/>
                  </a:lnTo>
                  <a:close/>
                </a:path>
              </a:pathLst>
            </a:custGeom>
            <a:grpFill/>
          </p:spPr>
          <p:txBody>
            <a:bodyPr/>
            <a:lstStyle/>
            <a:p>
              <a:endParaRPr lang="en-US" sz="2600">
                <a:latin typeface="UTM Avo" panose="02040603050506020204" pitchFamily="18" charset="0"/>
              </a:endParaRPr>
            </a:p>
          </p:txBody>
        </p:sp>
        <p:sp>
          <p:nvSpPr>
            <p:cNvPr id="4" name="TextBox 3">
              <a:extLst>
                <a:ext uri="{FF2B5EF4-FFF2-40B4-BE49-F238E27FC236}">
                  <a16:creationId xmlns:a16="http://schemas.microsoft.com/office/drawing/2014/main" id="{ABA40007-52DB-7EEE-15CA-1695289E9D66}"/>
                </a:ext>
              </a:extLst>
            </p:cNvPr>
            <p:cNvSpPr txBox="1"/>
            <p:nvPr/>
          </p:nvSpPr>
          <p:spPr>
            <a:xfrm>
              <a:off x="-152400" y="944988"/>
              <a:ext cx="6134100" cy="738665"/>
            </a:xfrm>
            <a:prstGeom prst="rect">
              <a:avLst/>
            </a:prstGeom>
            <a:grpFill/>
          </p:spPr>
          <p:txBody>
            <a:bodyPr wrap="square" rtlCol="0">
              <a:spAutoFit/>
            </a:bodyPr>
            <a:lstStyle/>
            <a:p>
              <a:r>
                <a:rPr lang="en-US" sz="2600" b="1">
                  <a:solidFill>
                    <a:srgbClr val="002060"/>
                  </a:solidFill>
                  <a:latin typeface="UTM Avo" panose="02040603050506020204" pitchFamily="18" charset="0"/>
                  <a:cs typeface="Arial" panose="020B0604020202020204" pitchFamily="34" charset="0"/>
                </a:rPr>
                <a:t>Hoạt động 1</a:t>
              </a:r>
            </a:p>
          </p:txBody>
        </p:sp>
      </p:grpSp>
      <p:sp>
        <p:nvSpPr>
          <p:cNvPr id="5" name="TextBox 4">
            <a:extLst>
              <a:ext uri="{FF2B5EF4-FFF2-40B4-BE49-F238E27FC236}">
                <a16:creationId xmlns:a16="http://schemas.microsoft.com/office/drawing/2014/main" id="{E536CB95-E366-B63D-D94F-F51129056BAD}"/>
              </a:ext>
            </a:extLst>
          </p:cNvPr>
          <p:cNvSpPr txBox="1"/>
          <p:nvPr/>
        </p:nvSpPr>
        <p:spPr>
          <a:xfrm>
            <a:off x="638629" y="1861457"/>
            <a:ext cx="5588000" cy="461665"/>
          </a:xfrm>
          <a:prstGeom prst="rect">
            <a:avLst/>
          </a:prstGeom>
          <a:noFill/>
        </p:spPr>
        <p:txBody>
          <a:bodyPr wrap="square" rtlCol="0">
            <a:spAutoFit/>
          </a:bodyPr>
          <a:lstStyle/>
          <a:p>
            <a:r>
              <a:rPr lang="en-US" sz="2400">
                <a:solidFill>
                  <a:sysClr val="windowText" lastClr="000000"/>
                </a:solidFill>
                <a:latin typeface="UTM Avo" panose="02040603050506020204" pitchFamily="18" charset="0"/>
                <a:cs typeface="Arial" panose="020B0604020202020204" pitchFamily="34" charset="0"/>
              </a:rPr>
              <a:t>2. Em hãy trả lời các câu hỏi: </a:t>
            </a:r>
          </a:p>
        </p:txBody>
      </p:sp>
      <p:grpSp>
        <p:nvGrpSpPr>
          <p:cNvPr id="6" name="Group 5">
            <a:extLst>
              <a:ext uri="{FF2B5EF4-FFF2-40B4-BE49-F238E27FC236}">
                <a16:creationId xmlns:a16="http://schemas.microsoft.com/office/drawing/2014/main" id="{2E222B28-D6A7-44B4-1811-2867BFD24AD7}"/>
              </a:ext>
            </a:extLst>
          </p:cNvPr>
          <p:cNvGrpSpPr/>
          <p:nvPr/>
        </p:nvGrpSpPr>
        <p:grpSpPr>
          <a:xfrm>
            <a:off x="641128" y="2750591"/>
            <a:ext cx="9762771" cy="711200"/>
            <a:chOff x="918148" y="3581601"/>
            <a:chExt cx="14644157" cy="1066800"/>
          </a:xfrm>
        </p:grpSpPr>
        <p:sp>
          <p:nvSpPr>
            <p:cNvPr id="7" name="Flowchart: Connector 6">
              <a:extLst>
                <a:ext uri="{FF2B5EF4-FFF2-40B4-BE49-F238E27FC236}">
                  <a16:creationId xmlns:a16="http://schemas.microsoft.com/office/drawing/2014/main" id="{70FCCF64-B502-D91A-29A2-D70710CEC564}"/>
                </a:ext>
              </a:extLst>
            </p:cNvPr>
            <p:cNvSpPr/>
            <p:nvPr/>
          </p:nvSpPr>
          <p:spPr>
            <a:xfrm>
              <a:off x="918148" y="3581601"/>
              <a:ext cx="1066800" cy="1066800"/>
            </a:xfrm>
            <a:prstGeom prst="flowChartConnector">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charset="0"/>
                  <a:cs typeface="Arial" panose="020B0604020202020204" pitchFamily="34" charset="0"/>
                </a:rPr>
                <a:t>a</a:t>
              </a:r>
            </a:p>
          </p:txBody>
        </p:sp>
        <p:sp>
          <p:nvSpPr>
            <p:cNvPr id="8" name="TextBox 7">
              <a:extLst>
                <a:ext uri="{FF2B5EF4-FFF2-40B4-BE49-F238E27FC236}">
                  <a16:creationId xmlns:a16="http://schemas.microsoft.com/office/drawing/2014/main" id="{0FDF349F-6E35-1873-C585-A8E3935DC6CA}"/>
                </a:ext>
              </a:extLst>
            </p:cNvPr>
            <p:cNvSpPr txBox="1"/>
            <p:nvPr/>
          </p:nvSpPr>
          <p:spPr>
            <a:xfrm>
              <a:off x="2725695" y="3664204"/>
              <a:ext cx="12836610" cy="851772"/>
            </a:xfrm>
            <a:prstGeom prst="rect">
              <a:avLst/>
            </a:prstGeom>
            <a:noFill/>
          </p:spPr>
          <p:txBody>
            <a:bodyPr wrap="square" rtlCol="0">
              <a:spAutoFit/>
            </a:bodyPr>
            <a:lstStyle/>
            <a:p>
              <a:pPr>
                <a:lnSpc>
                  <a:spcPct val="150000"/>
                </a:lnSpc>
              </a:pPr>
              <a:r>
                <a:rPr lang="en-US" sz="2400">
                  <a:latin typeface="UTM Avo" panose="02040603050506020204" pitchFamily="18" charset="0"/>
                  <a:cs typeface="Arial" panose="020B0604020202020204" pitchFamily="34" charset="0"/>
                </a:rPr>
                <a:t>Trong thư mục Lop4 còn có tệp GioiThieuTo1 không? </a:t>
              </a:r>
            </a:p>
          </p:txBody>
        </p:sp>
      </p:grpSp>
      <p:grpSp>
        <p:nvGrpSpPr>
          <p:cNvPr id="9" name="Group 8">
            <a:extLst>
              <a:ext uri="{FF2B5EF4-FFF2-40B4-BE49-F238E27FC236}">
                <a16:creationId xmlns:a16="http://schemas.microsoft.com/office/drawing/2014/main" id="{E18B8A96-3770-B1BF-0AE0-91BE20E6DE56}"/>
              </a:ext>
            </a:extLst>
          </p:cNvPr>
          <p:cNvGrpSpPr/>
          <p:nvPr/>
        </p:nvGrpSpPr>
        <p:grpSpPr>
          <a:xfrm>
            <a:off x="638629" y="3869628"/>
            <a:ext cx="10820401" cy="1121846"/>
            <a:chOff x="918148" y="3202539"/>
            <a:chExt cx="16230601" cy="1682769"/>
          </a:xfrm>
        </p:grpSpPr>
        <p:sp>
          <p:nvSpPr>
            <p:cNvPr id="10" name="Flowchart: Connector 9">
              <a:extLst>
                <a:ext uri="{FF2B5EF4-FFF2-40B4-BE49-F238E27FC236}">
                  <a16:creationId xmlns:a16="http://schemas.microsoft.com/office/drawing/2014/main" id="{AC791180-72EA-1E2B-D9EC-F2B7B0ABBE7F}"/>
                </a:ext>
              </a:extLst>
            </p:cNvPr>
            <p:cNvSpPr/>
            <p:nvPr/>
          </p:nvSpPr>
          <p:spPr>
            <a:xfrm>
              <a:off x="918148" y="3581601"/>
              <a:ext cx="1066800" cy="1066800"/>
            </a:xfrm>
            <a:prstGeom prst="flowChartConnector">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charset="0"/>
                  <a:cs typeface="Arial" panose="020B0604020202020204" pitchFamily="34" charset="0"/>
                </a:rPr>
                <a:t>b</a:t>
              </a:r>
            </a:p>
          </p:txBody>
        </p:sp>
        <p:sp>
          <p:nvSpPr>
            <p:cNvPr id="11" name="TextBox 10">
              <a:extLst>
                <a:ext uri="{FF2B5EF4-FFF2-40B4-BE49-F238E27FC236}">
                  <a16:creationId xmlns:a16="http://schemas.microsoft.com/office/drawing/2014/main" id="{B35654EC-6624-9829-12A7-7024EAE0D294}"/>
                </a:ext>
              </a:extLst>
            </p:cNvPr>
            <p:cNvSpPr txBox="1"/>
            <p:nvPr/>
          </p:nvSpPr>
          <p:spPr>
            <a:xfrm>
              <a:off x="2725694" y="3202539"/>
              <a:ext cx="14423055" cy="1682769"/>
            </a:xfrm>
            <a:prstGeom prst="rect">
              <a:avLst/>
            </a:prstGeom>
            <a:noFill/>
          </p:spPr>
          <p:txBody>
            <a:bodyPr wrap="square" rtlCol="0">
              <a:spAutoFit/>
            </a:bodyPr>
            <a:lstStyle/>
            <a:p>
              <a:pPr>
                <a:lnSpc>
                  <a:spcPct val="150000"/>
                </a:lnSpc>
              </a:pPr>
              <a:r>
                <a:rPr lang="en-US" sz="2400">
                  <a:latin typeface="UTM Avo" panose="02040603050506020204" pitchFamily="18" charset="0"/>
                  <a:cs typeface="Arial" panose="020B0604020202020204" pitchFamily="34" charset="0"/>
                </a:rPr>
                <a:t>Tệp GioiThieuTo1 là bài trình chiếu của To1. Theo em, có nên di chuyển tệp này vào thư mục To2 không? </a:t>
              </a:r>
            </a:p>
          </p:txBody>
        </p:sp>
      </p:grpSp>
      <p:grpSp>
        <p:nvGrpSpPr>
          <p:cNvPr id="12" name="Group 11">
            <a:extLst>
              <a:ext uri="{FF2B5EF4-FFF2-40B4-BE49-F238E27FC236}">
                <a16:creationId xmlns:a16="http://schemas.microsoft.com/office/drawing/2014/main" id="{43832AC3-15E8-7169-0025-6EF5BCD6D26A}"/>
              </a:ext>
            </a:extLst>
          </p:cNvPr>
          <p:cNvGrpSpPr/>
          <p:nvPr/>
        </p:nvGrpSpPr>
        <p:grpSpPr>
          <a:xfrm>
            <a:off x="638630" y="5449627"/>
            <a:ext cx="9762771" cy="711200"/>
            <a:chOff x="918148" y="3581601"/>
            <a:chExt cx="14644157" cy="1066800"/>
          </a:xfrm>
        </p:grpSpPr>
        <p:sp>
          <p:nvSpPr>
            <p:cNvPr id="13" name="Flowchart: Connector 12">
              <a:extLst>
                <a:ext uri="{FF2B5EF4-FFF2-40B4-BE49-F238E27FC236}">
                  <a16:creationId xmlns:a16="http://schemas.microsoft.com/office/drawing/2014/main" id="{6EB09165-E25D-8EE1-EEC3-3EF44D694941}"/>
                </a:ext>
              </a:extLst>
            </p:cNvPr>
            <p:cNvSpPr/>
            <p:nvPr/>
          </p:nvSpPr>
          <p:spPr>
            <a:xfrm>
              <a:off x="918148" y="3581601"/>
              <a:ext cx="1066800" cy="1066800"/>
            </a:xfrm>
            <a:prstGeom prst="flowChartConnector">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UTM Avo" panose="02040603050506020204" pitchFamily="18" charset="0"/>
                  <a:cs typeface="Arial" panose="020B0604020202020204" pitchFamily="34" charset="0"/>
                </a:rPr>
                <a:t>c</a:t>
              </a:r>
            </a:p>
          </p:txBody>
        </p:sp>
        <p:sp>
          <p:nvSpPr>
            <p:cNvPr id="14" name="TextBox 13">
              <a:extLst>
                <a:ext uri="{FF2B5EF4-FFF2-40B4-BE49-F238E27FC236}">
                  <a16:creationId xmlns:a16="http://schemas.microsoft.com/office/drawing/2014/main" id="{C5123204-9241-7813-1D5D-8D9E6BF4ABA9}"/>
                </a:ext>
              </a:extLst>
            </p:cNvPr>
            <p:cNvSpPr txBox="1"/>
            <p:nvPr/>
          </p:nvSpPr>
          <p:spPr>
            <a:xfrm>
              <a:off x="2725695" y="3609546"/>
              <a:ext cx="12836610" cy="851772"/>
            </a:xfrm>
            <a:prstGeom prst="rect">
              <a:avLst/>
            </a:prstGeom>
            <a:noFill/>
          </p:spPr>
          <p:txBody>
            <a:bodyPr wrap="square" rtlCol="0">
              <a:spAutoFit/>
            </a:bodyPr>
            <a:lstStyle/>
            <a:p>
              <a:pPr>
                <a:lnSpc>
                  <a:spcPct val="150000"/>
                </a:lnSpc>
              </a:pPr>
              <a:r>
                <a:rPr lang="en-US" sz="2400">
                  <a:latin typeface="UTM Avo" panose="02040603050506020204" pitchFamily="18" charset="0"/>
                  <a:cs typeface="Arial" panose="020B0604020202020204" pitchFamily="34" charset="0"/>
                </a:rPr>
                <a:t>Để di chuyển thư mục, em có thể dung lệnh gì? </a:t>
              </a:r>
            </a:p>
          </p:txBody>
        </p:sp>
      </p:grpSp>
      <p:sp>
        <p:nvSpPr>
          <p:cNvPr id="15" name="Freeform 4">
            <a:extLst>
              <a:ext uri="{FF2B5EF4-FFF2-40B4-BE49-F238E27FC236}">
                <a16:creationId xmlns:a16="http://schemas.microsoft.com/office/drawing/2014/main" id="{5B2E125B-1D21-F3F5-F514-62E0CF1D8787}"/>
              </a:ext>
            </a:extLst>
          </p:cNvPr>
          <p:cNvSpPr/>
          <p:nvPr/>
        </p:nvSpPr>
        <p:spPr>
          <a:xfrm>
            <a:off x="10798629" y="768027"/>
            <a:ext cx="914400" cy="963449"/>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sp>
        <p:nvSpPr>
          <p:cNvPr id="16" name="Freeform 2">
            <a:extLst>
              <a:ext uri="{FF2B5EF4-FFF2-40B4-BE49-F238E27FC236}">
                <a16:creationId xmlns:a16="http://schemas.microsoft.com/office/drawing/2014/main" id="{2C15935C-E32F-9C47-E3A0-3264FE0284E9}"/>
              </a:ext>
            </a:extLst>
          </p:cNvPr>
          <p:cNvSpPr/>
          <p:nvPr/>
        </p:nvSpPr>
        <p:spPr>
          <a:xfrm>
            <a:off x="152860" y="6281027"/>
            <a:ext cx="971539" cy="914461"/>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3688005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2AA5D51-F5DF-45B9-85CB-A3343AAD2FBE}" vid="{9B1DE658-2924-404A-A174-7BDA43D244E6}"/>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2AA5D51-F5DF-45B9-85CB-A3343AAD2FBE}" vid="{30EA5958-A0B2-4C75-B226-8D2AD7526D43}"/>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59</TotalTime>
  <Words>687</Words>
  <Application>Microsoft Office PowerPoint</Application>
  <PresentationFormat>Widescreen</PresentationFormat>
  <Paragraphs>66</Paragraphs>
  <Slides>23</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UTM Avo</vt:lpstr>
      <vt:lpstr>Calibri</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Thuynt</cp:lastModifiedBy>
  <cp:revision>2</cp:revision>
  <dcterms:created xsi:type="dcterms:W3CDTF">2023-10-24T03:27:29Z</dcterms:created>
  <dcterms:modified xsi:type="dcterms:W3CDTF">2023-10-25T01:49:27Z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