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7" r:id="rId2"/>
    <p:sldId id="432" r:id="rId3"/>
    <p:sldId id="444" r:id="rId4"/>
    <p:sldId id="442" r:id="rId5"/>
    <p:sldId id="445" r:id="rId6"/>
    <p:sldId id="447" r:id="rId7"/>
    <p:sldId id="446" r:id="rId8"/>
    <p:sldId id="439" r:id="rId9"/>
    <p:sldId id="448" r:id="rId10"/>
    <p:sldId id="431" r:id="rId11"/>
  </p:sldIdLst>
  <p:sldSz cx="16276638" cy="9144000"/>
  <p:notesSz cx="6858000" cy="9144000"/>
  <p:custDataLst>
    <p:tags r:id="rId1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717550" indent="-260350" algn="l" rtl="0" fontAlgn="base">
      <a:spcBef>
        <a:spcPct val="0"/>
      </a:spcBef>
      <a:spcAft>
        <a:spcPct val="0"/>
      </a:spcAft>
      <a:defRPr kern="1200">
        <a:solidFill>
          <a:schemeClr val="tx1"/>
        </a:solidFill>
        <a:latin typeface="Arial" charset="0"/>
        <a:ea typeface="+mn-ea"/>
        <a:cs typeface="Arial" charset="0"/>
      </a:defRPr>
    </a:lvl2pPr>
    <a:lvl3pPr marL="1436688" indent="-522288" algn="l" rtl="0" fontAlgn="base">
      <a:spcBef>
        <a:spcPct val="0"/>
      </a:spcBef>
      <a:spcAft>
        <a:spcPct val="0"/>
      </a:spcAft>
      <a:defRPr kern="1200">
        <a:solidFill>
          <a:schemeClr val="tx1"/>
        </a:solidFill>
        <a:latin typeface="Arial" charset="0"/>
        <a:ea typeface="+mn-ea"/>
        <a:cs typeface="Arial" charset="0"/>
      </a:defRPr>
    </a:lvl3pPr>
    <a:lvl4pPr marL="2154238" indent="-782638" algn="l" rtl="0" fontAlgn="base">
      <a:spcBef>
        <a:spcPct val="0"/>
      </a:spcBef>
      <a:spcAft>
        <a:spcPct val="0"/>
      </a:spcAft>
      <a:defRPr kern="1200">
        <a:solidFill>
          <a:schemeClr val="tx1"/>
        </a:solidFill>
        <a:latin typeface="Arial" charset="0"/>
        <a:ea typeface="+mn-ea"/>
        <a:cs typeface="Arial" charset="0"/>
      </a:defRPr>
    </a:lvl4pPr>
    <a:lvl5pPr marL="2873375" indent="-1044575"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F92"/>
    <a:srgbClr val="0000CC"/>
    <a:srgbClr val="FDE4CB"/>
    <a:srgbClr val="CCE7F0"/>
    <a:srgbClr val="0000FF"/>
    <a:srgbClr val="4A4438"/>
    <a:srgbClr val="FBF2D3"/>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55" d="100"/>
          <a:sy n="55" d="100"/>
        </p:scale>
        <p:origin x="-504" y="-10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EB23D3E2-EAB5-431E-907D-589FC802F19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1B1B8E-31C7-4462-A960-400A0CC0CD81}"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3DE74-7D8A-4A71-A441-0EBED73601B5}"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BEFAEA-EFBB-4DE2-96C0-7F34DAA1B79F}"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F45FDD-D984-4EA4-A610-3C5BB8DDBA0C}"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F49D1-89A9-4AF6-ABAA-DC3A6814C0B1}"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7F657F-C22F-49F6-A88C-85EFB0A32287}"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11125BC-562B-4A08-968A-A29608EF979C}"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D058D8-F2D6-4188-9CB3-35BBAA3BE093}"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CACCB80-1D73-4938-8B45-C2B31FEB7070}"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9FD0B7-F6A5-4627-BA52-B93CD9EB7C3D}"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BA9799-ABAC-4E4E-9D06-25343D4A4AA1}"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4388" y="366713"/>
            <a:ext cx="14647862" cy="1524000"/>
          </a:xfrm>
          <a:prstGeom prst="rect">
            <a:avLst/>
          </a:prstGeom>
          <a:noFill/>
          <a:ln w="9525">
            <a:noFill/>
            <a:miter lim="800000"/>
            <a:headEnd/>
            <a:tailEnd/>
          </a:ln>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4388" y="2133600"/>
            <a:ext cx="14647862" cy="6034088"/>
          </a:xfrm>
          <a:prstGeom prst="rect">
            <a:avLst/>
          </a:prstGeom>
          <a:noFill/>
          <a:ln w="9525">
            <a:noFill/>
            <a:miter lim="800000"/>
            <a:headEnd/>
            <a:tailEnd/>
          </a:ln>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4388"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eaLnBrk="1" hangingPunct="1">
              <a:defRPr sz="22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5561013" y="8326438"/>
            <a:ext cx="5154612"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11664950"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r" eaLnBrk="1" hangingPunct="1">
              <a:defRPr sz="2200">
                <a:cs typeface="+mn-cs"/>
              </a:defRPr>
            </a:lvl1pPr>
          </a:lstStyle>
          <a:p>
            <a:pPr>
              <a:defRPr/>
            </a:pPr>
            <a:fld id="{CE95BF5C-3336-418F-8A9F-85F8E2AB954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 name="Text Box 14"/>
          <p:cNvSpPr txBox="1">
            <a:spLocks noChangeArrowheads="1"/>
          </p:cNvSpPr>
          <p:nvPr/>
        </p:nvSpPr>
        <p:spPr bwMode="auto">
          <a:xfrm>
            <a:off x="519113" y="4014788"/>
            <a:ext cx="13868400" cy="1433512"/>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marL="457200" indent="-457200" algn="ctr">
              <a:lnSpc>
                <a:spcPct val="120000"/>
              </a:lnSpc>
              <a:defRPr/>
            </a:pPr>
            <a:r>
              <a:rPr lang="nl-NL" sz="4000" b="1">
                <a:solidFill>
                  <a:srgbClr val="FF0000"/>
                </a:solidFill>
                <a:effectLst>
                  <a:outerShdw blurRad="38100" dist="38100" dir="2700000" algn="tl">
                    <a:srgbClr val="000000">
                      <a:alpha val="43137"/>
                    </a:srgbClr>
                  </a:outerShdw>
                </a:effectLst>
                <a:latin typeface="Times New Roman" panose="02020603050405020304" pitchFamily="18" charset="0"/>
                <a:cs typeface="+mn-cs"/>
              </a:rPr>
              <a:t>ÔN TẬP CHỦ ĐỀ TRƯỜNG HỌC </a:t>
            </a:r>
            <a:r>
              <a:rPr lang="en-US" sz="3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(T2)</a:t>
            </a:r>
          </a:p>
        </p:txBody>
      </p:sp>
      <p:sp>
        <p:nvSpPr>
          <p:cNvPr id="14342" name="Text Box 18"/>
          <p:cNvSpPr txBox="1">
            <a:spLocks noChangeArrowheads="1"/>
          </p:cNvSpPr>
          <p:nvPr/>
        </p:nvSpPr>
        <p:spPr bwMode="auto">
          <a:xfrm>
            <a:off x="4084638" y="8107363"/>
            <a:ext cx="7100887" cy="1006475"/>
          </a:xfrm>
          <a:prstGeom prst="rect">
            <a:avLst/>
          </a:prstGeom>
          <a:noFill/>
          <a:ln w="9525">
            <a:noFill/>
            <a:miter lim="800000"/>
            <a:headEnd/>
            <a:tailEnd/>
          </a:ln>
        </p:spPr>
        <p:txBody>
          <a:bodyPr lIns="143689" tIns="71844" rIns="143689" bIns="71844">
            <a:spAutoFit/>
          </a:bodyPr>
          <a:lstStyle/>
          <a:p>
            <a:r>
              <a:rPr lang="en-US" altLang="en-US" sz="2800" b="1" i="1">
                <a:solidFill>
                  <a:srgbClr val="0000CC"/>
                </a:solidFill>
                <a:latin typeface="Times New Roman" pitchFamily="18" charset="0"/>
              </a:rPr>
              <a:t>Giáo viên:……………………………………</a:t>
            </a:r>
          </a:p>
          <a:p>
            <a:r>
              <a:rPr lang="en-US" altLang="en-US" sz="2800" b="1" i="1">
                <a:solidFill>
                  <a:srgbClr val="0000CC"/>
                </a:solidFill>
                <a:latin typeface="Times New Roman" pitchFamily="18" charset="0"/>
              </a:rPr>
              <a:t>Lớp:  3</a:t>
            </a:r>
          </a:p>
        </p:txBody>
      </p:sp>
      <p:pic>
        <p:nvPicPr>
          <p:cNvPr id="14343" name="Picture 22" descr="bd21315_"/>
          <p:cNvPicPr>
            <a:picLocks noChangeAspect="1" noChangeArrowheads="1"/>
          </p:cNvPicPr>
          <p:nvPr/>
        </p:nvPicPr>
        <p:blipFill>
          <a:blip r:embed="rId3"/>
          <a:srcRect/>
          <a:stretch>
            <a:fillRect/>
          </a:stretch>
        </p:blipFill>
        <p:spPr bwMode="auto">
          <a:xfrm>
            <a:off x="5014913" y="5426075"/>
            <a:ext cx="5614987" cy="204788"/>
          </a:xfrm>
          <a:prstGeom prst="rect">
            <a:avLst/>
          </a:prstGeom>
          <a:noFill/>
          <a:ln w="9525">
            <a:noFill/>
            <a:miter lim="800000"/>
            <a:headEnd/>
            <a:tailEnd/>
          </a:ln>
        </p:spPr>
      </p:pic>
      <p:sp>
        <p:nvSpPr>
          <p:cNvPr id="31" name="Text Box 17"/>
          <p:cNvSpPr txBox="1">
            <a:spLocks noChangeArrowheads="1"/>
          </p:cNvSpPr>
          <p:nvPr/>
        </p:nvSpPr>
        <p:spPr bwMode="auto">
          <a:xfrm>
            <a:off x="1890713" y="1703388"/>
            <a:ext cx="12145962" cy="1992312"/>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cs typeface="+mn-cs"/>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cs typeface="+mn-cs"/>
              </a:rPr>
              <a:t>VỀ DỰ GIỜ THĂM LỚP</a:t>
            </a:r>
          </a:p>
        </p:txBody>
      </p:sp>
      <p:pic>
        <p:nvPicPr>
          <p:cNvPr id="14345" name="Picture 7" descr="BƯỚM 58"/>
          <p:cNvPicPr>
            <a:picLocks noChangeAspect="1" noChangeArrowheads="1" noCrop="1"/>
          </p:cNvPicPr>
          <p:nvPr/>
        </p:nvPicPr>
        <p:blipFill>
          <a:blip r:embed="rId4"/>
          <a:srcRect/>
          <a:stretch>
            <a:fillRect/>
          </a:stretch>
        </p:blipFill>
        <p:spPr bwMode="auto">
          <a:xfrm rot="9961410">
            <a:off x="13947775" y="388938"/>
            <a:ext cx="1196975" cy="1560512"/>
          </a:xfrm>
          <a:prstGeom prst="rect">
            <a:avLst/>
          </a:prstGeom>
          <a:noFill/>
          <a:ln w="9525">
            <a:noFill/>
            <a:miter lim="800000"/>
            <a:headEnd/>
            <a:tailEnd/>
          </a:ln>
        </p:spPr>
      </p:pic>
      <p:pic>
        <p:nvPicPr>
          <p:cNvPr id="14346" name="Picture 8" descr="animal-14[1]"/>
          <p:cNvPicPr>
            <a:picLocks noChangeAspect="1" noChangeArrowheads="1" noCrop="1"/>
          </p:cNvPicPr>
          <p:nvPr/>
        </p:nvPicPr>
        <p:blipFill>
          <a:blip r:embed="rId5"/>
          <a:srcRect/>
          <a:stretch>
            <a:fillRect/>
          </a:stretch>
        </p:blipFill>
        <p:spPr bwMode="auto">
          <a:xfrm rot="417220" flipH="1">
            <a:off x="2328863" y="6921500"/>
            <a:ext cx="1111250" cy="808038"/>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4578" name="Picture 2" descr="Anh dep 10"/>
          <p:cNvPicPr>
            <a:picLocks noChangeAspect="1" noChangeArrowheads="1"/>
          </p:cNvPicPr>
          <p:nvPr/>
        </p:nvPicPr>
        <p:blipFill>
          <a:blip r:embed="rId3"/>
          <a:srcRect/>
          <a:stretch>
            <a:fillRect/>
          </a:stretch>
        </p:blipFill>
        <p:spPr bwMode="auto">
          <a:xfrm>
            <a:off x="677863" y="388938"/>
            <a:ext cx="14920912" cy="8755062"/>
          </a:xfrm>
          <a:prstGeom prst="rect">
            <a:avLst/>
          </a:prstGeom>
          <a:noFill/>
          <a:ln w="9525">
            <a:noFill/>
            <a:miter lim="800000"/>
            <a:headEnd/>
            <a:tailEnd/>
          </a:ln>
        </p:spPr>
      </p:pic>
      <p:sp>
        <p:nvSpPr>
          <p:cNvPr id="3" name="WordArt 3"/>
          <p:cNvSpPr>
            <a:spLocks noChangeArrowheads="1" noChangeShapeType="1" noTextEdit="1"/>
          </p:cNvSpPr>
          <p:nvPr/>
        </p:nvSpPr>
        <p:spPr bwMode="auto">
          <a:xfrm>
            <a:off x="3643313"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6386" name="Group 25"/>
          <p:cNvGrpSpPr>
            <a:grpSpLocks/>
          </p:cNvGrpSpPr>
          <p:nvPr/>
        </p:nvGrpSpPr>
        <p:grpSpPr bwMode="auto">
          <a:xfrm>
            <a:off x="5211763" y="103188"/>
            <a:ext cx="4919662" cy="995362"/>
            <a:chOff x="5063633" y="164812"/>
            <a:chExt cx="4836715" cy="994830"/>
          </a:xfrm>
        </p:grpSpPr>
        <p:grpSp>
          <p:nvGrpSpPr>
            <p:cNvPr id="16392" name="Group 26"/>
            <p:cNvGrpSpPr>
              <a:grpSpLocks/>
            </p:cNvGrpSpPr>
            <p:nvPr/>
          </p:nvGrpSpPr>
          <p:grpSpPr bwMode="auto">
            <a:xfrm>
              <a:off x="5063633" y="164812"/>
              <a:ext cx="4836715" cy="994830"/>
              <a:chOff x="5063633" y="164812"/>
              <a:chExt cx="4836715" cy="994830"/>
            </a:xfrm>
          </p:grpSpPr>
          <p:sp>
            <p:nvSpPr>
              <p:cNvPr id="16394" name="TextBox 28"/>
              <p:cNvSpPr txBox="1">
                <a:spLocks noChangeArrowheads="1"/>
              </p:cNvSpPr>
              <p:nvPr/>
            </p:nvSpPr>
            <p:spPr bwMode="auto">
              <a:xfrm>
                <a:off x="5063633"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16395" name="TextBox 29"/>
              <p:cNvSpPr txBox="1">
                <a:spLocks noChangeArrowheads="1"/>
              </p:cNvSpPr>
              <p:nvPr/>
            </p:nvSpPr>
            <p:spPr bwMode="auto">
              <a:xfrm>
                <a:off x="5993302"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61" y="1135843"/>
              <a:ext cx="359593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387" name="Rectangle 9"/>
          <p:cNvSpPr>
            <a:spLocks noChangeArrowheads="1"/>
          </p:cNvSpPr>
          <p:nvPr/>
        </p:nvSpPr>
        <p:spPr bwMode="auto">
          <a:xfrm>
            <a:off x="1465263" y="2020888"/>
            <a:ext cx="14031912" cy="646112"/>
          </a:xfrm>
          <a:prstGeom prst="rect">
            <a:avLst/>
          </a:prstGeom>
          <a:noFill/>
          <a:ln w="9525">
            <a:noFill/>
            <a:miter lim="800000"/>
            <a:headEnd/>
            <a:tailEnd/>
          </a:ln>
        </p:spPr>
        <p:txBody>
          <a:bodyPr>
            <a:spAutoFit/>
          </a:bodyPr>
          <a:lstStyle/>
          <a:p>
            <a:pPr eaLnBrk="0" hangingPunct="0"/>
            <a:r>
              <a:rPr lang="en-US" sz="3600" b="1" u="sng">
                <a:solidFill>
                  <a:srgbClr val="FF0000"/>
                </a:solidFill>
                <a:latin typeface="Times New Roman" pitchFamily="18" charset="0"/>
                <a:cs typeface="Times New Roman" pitchFamily="18" charset="0"/>
              </a:rPr>
              <a:t>2. Xây dựng cam kết giữ vệ sinh trường học</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2347913" y="1139825"/>
            <a:ext cx="10591800" cy="57626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p>
            <a:pPr algn="ctr">
              <a:defRPr/>
            </a:pPr>
            <a:r>
              <a:rPr lang="nl-NL" sz="2800" b="1">
                <a:solidFill>
                  <a:srgbClr val="0000CC"/>
                </a:solidFill>
                <a:effectLst>
                  <a:outerShdw blurRad="38100" dist="38100" dir="2700000" algn="tl">
                    <a:srgbClr val="C0C0C0"/>
                  </a:outerShdw>
                </a:effectLst>
                <a:latin typeface="Times New Roman" pitchFamily="18" charset="0"/>
                <a:cs typeface="Times New Roman" pitchFamily="18" charset="0"/>
              </a:rPr>
              <a:t>ÔN TẬP CHỦ ĐỀ TRƯỜNG HỌC (T2)</a:t>
            </a:r>
            <a:endParaRPr lang="en-US" sz="2800" b="1">
              <a:solidFill>
                <a:srgbClr val="0000CC"/>
              </a:solidFill>
              <a:effectLst>
                <a:outerShdw blurRad="38100" dist="38100" dir="2700000" algn="tl">
                  <a:srgbClr val="C0C0C0"/>
                </a:outerShdw>
              </a:effectLst>
              <a:latin typeface="Times New Roman" pitchFamily="18" charset="0"/>
            </a:endParaRPr>
          </a:p>
        </p:txBody>
      </p:sp>
      <p:sp>
        <p:nvSpPr>
          <p:cNvPr id="2" name="TextBox 1"/>
          <p:cNvSpPr txBox="1">
            <a:spLocks noChangeArrowheads="1"/>
          </p:cNvSpPr>
          <p:nvPr/>
        </p:nvSpPr>
        <p:spPr bwMode="auto">
          <a:xfrm>
            <a:off x="1465263" y="2640013"/>
            <a:ext cx="11703050" cy="646112"/>
          </a:xfrm>
          <a:prstGeom prst="rect">
            <a:avLst/>
          </a:prstGeom>
          <a:noFill/>
          <a:ln w="9525">
            <a:noFill/>
            <a:miter lim="800000"/>
            <a:headEnd/>
            <a:tailEnd/>
          </a:ln>
        </p:spPr>
        <p:txBody>
          <a:bodyPr>
            <a:spAutoFit/>
          </a:bodyPr>
          <a:lstStyle/>
          <a:p>
            <a:pPr eaLnBrk="0" hangingPunct="0"/>
            <a:r>
              <a:rPr lang="en-US" sz="3600" b="1">
                <a:solidFill>
                  <a:srgbClr val="FF0000"/>
                </a:solidFill>
                <a:latin typeface="Times New Roman" pitchFamily="18" charset="0"/>
                <a:cs typeface="Times New Roman" pitchFamily="18" charset="0"/>
              </a:rPr>
              <a:t>1. </a:t>
            </a:r>
            <a:r>
              <a:rPr lang="nl-NL" sz="3600" b="1">
                <a:solidFill>
                  <a:srgbClr val="FF0000"/>
                </a:solidFill>
                <a:latin typeface="Times New Roman" pitchFamily="18" charset="0"/>
                <a:cs typeface="Times New Roman" pitchFamily="18" charset="0"/>
              </a:rPr>
              <a:t>Xây dựng cam kết giữ vệ sinh trường hoc. </a:t>
            </a:r>
            <a:endParaRPr lang="en-US" sz="3600" b="1">
              <a:solidFill>
                <a:srgbClr val="FF0000"/>
              </a:solidFill>
              <a:latin typeface="Times New Roman" pitchFamily="18" charset="0"/>
              <a:cs typeface="Times New Roman" pitchFamily="18" charset="0"/>
            </a:endParaRPr>
          </a:p>
        </p:txBody>
      </p:sp>
      <p:sp>
        <p:nvSpPr>
          <p:cNvPr id="7" name="Cloud 6">
            <a:extLst>
              <a:ext uri="{FF2B5EF4-FFF2-40B4-BE49-F238E27FC236}"/>
            </a:extLst>
          </p:cNvPr>
          <p:cNvSpPr/>
          <p:nvPr/>
        </p:nvSpPr>
        <p:spPr>
          <a:xfrm>
            <a:off x="11972925" y="2503488"/>
            <a:ext cx="4329113" cy="413702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3600" b="1">
                <a:solidFill>
                  <a:srgbClr val="00B050"/>
                </a:solidFill>
                <a:latin typeface="Times New Roman" panose="02020603050405020304" pitchFamily="18" charset="0"/>
                <a:cs typeface="Times New Roman" panose="02020603050405020304" pitchFamily="18" charset="0"/>
              </a:rPr>
              <a:t>Học sinh trao đổi với các bạn trong cả lớp về kết quả khảo sát.</a:t>
            </a:r>
          </a:p>
        </p:txBody>
      </p:sp>
      <p:pic>
        <p:nvPicPr>
          <p:cNvPr id="16391" name="Picture 4"/>
          <p:cNvPicPr>
            <a:picLocks noChangeAspect="1"/>
          </p:cNvPicPr>
          <p:nvPr/>
        </p:nvPicPr>
        <p:blipFill>
          <a:blip r:embed="rId3"/>
          <a:srcRect l="8827" t="12466" r="7771"/>
          <a:stretch>
            <a:fillRect/>
          </a:stretch>
        </p:blipFill>
        <p:spPr bwMode="auto">
          <a:xfrm>
            <a:off x="2500313" y="3290888"/>
            <a:ext cx="9220200" cy="5672137"/>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7410" name="Group 25"/>
          <p:cNvGrpSpPr>
            <a:grpSpLocks/>
          </p:cNvGrpSpPr>
          <p:nvPr/>
        </p:nvGrpSpPr>
        <p:grpSpPr bwMode="auto">
          <a:xfrm>
            <a:off x="5211763" y="103188"/>
            <a:ext cx="4919662" cy="995362"/>
            <a:chOff x="5063633" y="164812"/>
            <a:chExt cx="4836715" cy="994830"/>
          </a:xfrm>
        </p:grpSpPr>
        <p:grpSp>
          <p:nvGrpSpPr>
            <p:cNvPr id="17417" name="Group 26"/>
            <p:cNvGrpSpPr>
              <a:grpSpLocks/>
            </p:cNvGrpSpPr>
            <p:nvPr/>
          </p:nvGrpSpPr>
          <p:grpSpPr bwMode="auto">
            <a:xfrm>
              <a:off x="5063633" y="164812"/>
              <a:ext cx="4836715" cy="994830"/>
              <a:chOff x="5063633" y="164812"/>
              <a:chExt cx="4836715" cy="994830"/>
            </a:xfrm>
          </p:grpSpPr>
          <p:sp>
            <p:nvSpPr>
              <p:cNvPr id="17419" name="TextBox 28"/>
              <p:cNvSpPr txBox="1">
                <a:spLocks noChangeArrowheads="1"/>
              </p:cNvSpPr>
              <p:nvPr/>
            </p:nvSpPr>
            <p:spPr bwMode="auto">
              <a:xfrm>
                <a:off x="5063633"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17420" name="TextBox 29"/>
              <p:cNvSpPr txBox="1">
                <a:spLocks noChangeArrowheads="1"/>
              </p:cNvSpPr>
              <p:nvPr/>
            </p:nvSpPr>
            <p:spPr bwMode="auto">
              <a:xfrm>
                <a:off x="5993302"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61" y="1135843"/>
              <a:ext cx="359593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7411" name="Rectangle 9"/>
          <p:cNvSpPr>
            <a:spLocks noChangeArrowheads="1"/>
          </p:cNvSpPr>
          <p:nvPr/>
        </p:nvSpPr>
        <p:spPr bwMode="auto">
          <a:xfrm>
            <a:off x="1465263" y="2020888"/>
            <a:ext cx="14031912" cy="646112"/>
          </a:xfrm>
          <a:prstGeom prst="rect">
            <a:avLst/>
          </a:prstGeom>
          <a:noFill/>
          <a:ln w="9525">
            <a:noFill/>
            <a:miter lim="800000"/>
            <a:headEnd/>
            <a:tailEnd/>
          </a:ln>
        </p:spPr>
        <p:txBody>
          <a:bodyPr>
            <a:spAutoFit/>
          </a:bodyPr>
          <a:lstStyle/>
          <a:p>
            <a:pPr eaLnBrk="0" hangingPunct="0"/>
            <a:r>
              <a:rPr lang="en-US" sz="3600" b="1" u="sng">
                <a:solidFill>
                  <a:srgbClr val="FF0000"/>
                </a:solidFill>
                <a:latin typeface="Times New Roman" pitchFamily="18" charset="0"/>
                <a:cs typeface="Times New Roman" pitchFamily="18" charset="0"/>
              </a:rPr>
              <a:t>2. Xây dựng cam kết giữ vệ sinh trường học</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2347913" y="1139825"/>
            <a:ext cx="10591800" cy="57626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p>
            <a:pPr algn="ctr">
              <a:defRPr/>
            </a:pPr>
            <a:r>
              <a:rPr lang="nl-NL" sz="2800" b="1">
                <a:solidFill>
                  <a:srgbClr val="0000CC"/>
                </a:solidFill>
                <a:effectLst>
                  <a:outerShdw blurRad="38100" dist="38100" dir="2700000" algn="tl">
                    <a:srgbClr val="C0C0C0"/>
                  </a:outerShdw>
                </a:effectLst>
                <a:latin typeface="Times New Roman" pitchFamily="18" charset="0"/>
                <a:cs typeface="Times New Roman" pitchFamily="18" charset="0"/>
              </a:rPr>
              <a:t>ÔN TẬP CHỦ ĐỀ TRƯỜNG HỌC (T2)</a:t>
            </a:r>
            <a:endParaRPr lang="en-US" sz="2800" b="1">
              <a:solidFill>
                <a:srgbClr val="0000CC"/>
              </a:solidFill>
              <a:effectLst>
                <a:outerShdw blurRad="38100" dist="38100" dir="2700000" algn="tl">
                  <a:srgbClr val="C0C0C0"/>
                </a:outerShdw>
              </a:effectLst>
              <a:latin typeface="Times New Roman" pitchFamily="18" charset="0"/>
            </a:endParaRPr>
          </a:p>
        </p:txBody>
      </p:sp>
      <p:pic>
        <p:nvPicPr>
          <p:cNvPr id="5" name="Picture 4"/>
          <p:cNvPicPr>
            <a:picLocks noChangeAspect="1"/>
          </p:cNvPicPr>
          <p:nvPr/>
        </p:nvPicPr>
        <p:blipFill>
          <a:blip r:embed="rId3"/>
          <a:srcRect l="8827" t="14584" r="7771" b="-2"/>
          <a:stretch>
            <a:fillRect/>
          </a:stretch>
        </p:blipFill>
        <p:spPr bwMode="auto">
          <a:xfrm>
            <a:off x="1890713" y="2667000"/>
            <a:ext cx="12649200" cy="6145213"/>
          </a:xfrm>
          <a:prstGeom prst="rect">
            <a:avLst/>
          </a:prstGeom>
          <a:noFill/>
          <a:ln w="9525">
            <a:noFill/>
            <a:miter lim="800000"/>
            <a:headEnd/>
            <a:tailEnd/>
          </a:ln>
        </p:spPr>
      </p:pic>
      <p:sp>
        <p:nvSpPr>
          <p:cNvPr id="17414" name="TextBox 7"/>
          <p:cNvSpPr txBox="1">
            <a:spLocks noChangeArrowheads="1"/>
          </p:cNvSpPr>
          <p:nvPr/>
        </p:nvSpPr>
        <p:spPr bwMode="auto">
          <a:xfrm>
            <a:off x="2881313" y="6400800"/>
            <a:ext cx="5257800" cy="1824038"/>
          </a:xfrm>
          <a:prstGeom prst="rect">
            <a:avLst/>
          </a:prstGeom>
          <a:solidFill>
            <a:srgbClr val="CCE7F0"/>
          </a:solidFill>
          <a:ln w="9525">
            <a:noFill/>
            <a:miter lim="800000"/>
            <a:headEnd/>
            <a:tailEnd/>
          </a:ln>
        </p:spPr>
        <p:txBody>
          <a:bodyPr>
            <a:spAutoFit/>
          </a:bodyPr>
          <a:lstStyle/>
          <a:p>
            <a:pPr algn="just" eaLnBrk="0" hangingPunct="0">
              <a:lnSpc>
                <a:spcPct val="120000"/>
              </a:lnSpc>
            </a:pPr>
            <a:r>
              <a:rPr lang="nl-NL" sz="2400">
                <a:cs typeface="Times New Roman" pitchFamily="18" charset="0"/>
              </a:rPr>
              <a:t>* Vứt rác đúng nơi quy định.</a:t>
            </a:r>
            <a:endParaRPr lang="en-US" sz="2400">
              <a:ea typeface="Calibri" pitchFamily="34" charset="0"/>
              <a:cs typeface="Times New Roman" pitchFamily="18" charset="0"/>
            </a:endParaRPr>
          </a:p>
          <a:p>
            <a:pPr algn="just" eaLnBrk="0" hangingPunct="0">
              <a:lnSpc>
                <a:spcPct val="120000"/>
              </a:lnSpc>
            </a:pPr>
            <a:r>
              <a:rPr lang="nl-NL" sz="2400">
                <a:cs typeface="Times New Roman" pitchFamily="18" charset="0"/>
              </a:rPr>
              <a:t>* Quét dọn sân trường.</a:t>
            </a:r>
            <a:endParaRPr lang="en-US" sz="2400">
              <a:cs typeface="Calibri" pitchFamily="34" charset="0"/>
            </a:endParaRPr>
          </a:p>
          <a:p>
            <a:pPr algn="just" eaLnBrk="0" hangingPunct="0">
              <a:lnSpc>
                <a:spcPct val="120000"/>
              </a:lnSpc>
            </a:pPr>
            <a:r>
              <a:rPr lang="nl-NL" sz="2400">
                <a:cs typeface="Times New Roman" pitchFamily="18" charset="0"/>
              </a:rPr>
              <a:t>* Lau bàn ghế và bảng học trước mỗi buổi học.</a:t>
            </a:r>
            <a:endParaRPr lang="en-US" sz="2400">
              <a:cs typeface="Calibri" pitchFamily="34" charset="0"/>
            </a:endParaRPr>
          </a:p>
        </p:txBody>
      </p:sp>
      <p:sp>
        <p:nvSpPr>
          <p:cNvPr id="17415" name="TextBox 10"/>
          <p:cNvSpPr txBox="1">
            <a:spLocks noChangeArrowheads="1"/>
          </p:cNvSpPr>
          <p:nvPr/>
        </p:nvSpPr>
        <p:spPr bwMode="auto">
          <a:xfrm>
            <a:off x="8713788" y="6519863"/>
            <a:ext cx="4646612" cy="1585912"/>
          </a:xfrm>
          <a:prstGeom prst="rect">
            <a:avLst/>
          </a:prstGeom>
          <a:solidFill>
            <a:srgbClr val="FDE4CB"/>
          </a:solidFill>
          <a:ln w="9525">
            <a:noFill/>
            <a:miter lim="800000"/>
            <a:headEnd/>
            <a:tailEnd/>
          </a:ln>
        </p:spPr>
        <p:txBody>
          <a:bodyPr>
            <a:spAutoFit/>
          </a:bodyPr>
          <a:lstStyle/>
          <a:p>
            <a:pPr algn="just" eaLnBrk="0" hangingPunct="0">
              <a:lnSpc>
                <a:spcPct val="120000"/>
              </a:lnSpc>
              <a:spcAft>
                <a:spcPts val="800"/>
              </a:spcAft>
            </a:pPr>
            <a:r>
              <a:rPr lang="nl-NL" sz="2400">
                <a:cs typeface="Times New Roman" pitchFamily="18" charset="0"/>
              </a:rPr>
              <a:t>* Vứt rác vào gốc cây.</a:t>
            </a:r>
            <a:endParaRPr lang="en-US" sz="2400">
              <a:ea typeface="Calibri" pitchFamily="34" charset="0"/>
              <a:cs typeface="Times New Roman" pitchFamily="18" charset="0"/>
            </a:endParaRPr>
          </a:p>
          <a:p>
            <a:pPr algn="just" eaLnBrk="0" hangingPunct="0">
              <a:lnSpc>
                <a:spcPct val="120000"/>
              </a:lnSpc>
              <a:spcAft>
                <a:spcPts val="800"/>
              </a:spcAft>
            </a:pPr>
            <a:r>
              <a:rPr lang="nl-NL" sz="2400">
                <a:cs typeface="Times New Roman" pitchFamily="18" charset="0"/>
              </a:rPr>
              <a:t>* Khắc tên lên thân cây.</a:t>
            </a:r>
            <a:endParaRPr lang="en-US" sz="2400">
              <a:cs typeface="Calibri" pitchFamily="34" charset="0"/>
            </a:endParaRPr>
          </a:p>
          <a:p>
            <a:pPr algn="just" eaLnBrk="0" hangingPunct="0">
              <a:lnSpc>
                <a:spcPct val="120000"/>
              </a:lnSpc>
              <a:spcAft>
                <a:spcPts val="800"/>
              </a:spcAft>
            </a:pPr>
            <a:r>
              <a:rPr lang="nl-NL" sz="2400">
                <a:cs typeface="Times New Roman" pitchFamily="18" charset="0"/>
              </a:rPr>
              <a:t>* Vẽ viết ra bàn học.</a:t>
            </a:r>
            <a:endParaRPr lang="en-US" sz="2400">
              <a:cs typeface="Calibri" pitchFamily="34" charset="0"/>
            </a:endParaRPr>
          </a:p>
        </p:txBody>
      </p:sp>
      <p:sp>
        <p:nvSpPr>
          <p:cNvPr id="17416" name="TextBox 11"/>
          <p:cNvSpPr txBox="1">
            <a:spLocks noChangeArrowheads="1"/>
          </p:cNvSpPr>
          <p:nvPr/>
        </p:nvSpPr>
        <p:spPr bwMode="auto">
          <a:xfrm>
            <a:off x="5929313" y="4572000"/>
            <a:ext cx="1828800" cy="461963"/>
          </a:xfrm>
          <a:prstGeom prst="rect">
            <a:avLst/>
          </a:prstGeom>
          <a:solidFill>
            <a:srgbClr val="FCDF92"/>
          </a:solidFill>
          <a:ln w="9525">
            <a:noFill/>
            <a:miter lim="800000"/>
            <a:headEnd/>
            <a:tailEnd/>
          </a:ln>
        </p:spPr>
        <p:txBody>
          <a:bodyPr>
            <a:spAutoFit/>
          </a:bodyPr>
          <a:lstStyle/>
          <a:p>
            <a:pPr eaLnBrk="0" hangingPunct="0"/>
            <a:r>
              <a:rPr lang="en-US" sz="2400"/>
              <a:t>Hà Thị Mai</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8434" name="Group 25"/>
          <p:cNvGrpSpPr>
            <a:grpSpLocks/>
          </p:cNvGrpSpPr>
          <p:nvPr/>
        </p:nvGrpSpPr>
        <p:grpSpPr bwMode="auto">
          <a:xfrm>
            <a:off x="5211763" y="103188"/>
            <a:ext cx="4919662" cy="995362"/>
            <a:chOff x="5063633" y="164812"/>
            <a:chExt cx="4836715" cy="994830"/>
          </a:xfrm>
        </p:grpSpPr>
        <p:grpSp>
          <p:nvGrpSpPr>
            <p:cNvPr id="18440" name="Group 26"/>
            <p:cNvGrpSpPr>
              <a:grpSpLocks/>
            </p:cNvGrpSpPr>
            <p:nvPr/>
          </p:nvGrpSpPr>
          <p:grpSpPr bwMode="auto">
            <a:xfrm>
              <a:off x="5063633" y="164812"/>
              <a:ext cx="4836715" cy="994830"/>
              <a:chOff x="5063633" y="164812"/>
              <a:chExt cx="4836715" cy="994830"/>
            </a:xfrm>
          </p:grpSpPr>
          <p:sp>
            <p:nvSpPr>
              <p:cNvPr id="18442" name="TextBox 28"/>
              <p:cNvSpPr txBox="1">
                <a:spLocks noChangeArrowheads="1"/>
              </p:cNvSpPr>
              <p:nvPr/>
            </p:nvSpPr>
            <p:spPr bwMode="auto">
              <a:xfrm>
                <a:off x="5063633"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18443" name="TextBox 29"/>
              <p:cNvSpPr txBox="1">
                <a:spLocks noChangeArrowheads="1"/>
              </p:cNvSpPr>
              <p:nvPr/>
            </p:nvSpPr>
            <p:spPr bwMode="auto">
              <a:xfrm>
                <a:off x="5993302"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61" y="1135843"/>
              <a:ext cx="359593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5" name="Text Box 14"/>
          <p:cNvSpPr txBox="1">
            <a:spLocks noChangeArrowheads="1"/>
          </p:cNvSpPr>
          <p:nvPr/>
        </p:nvSpPr>
        <p:spPr bwMode="auto">
          <a:xfrm>
            <a:off x="2347913" y="1139825"/>
            <a:ext cx="10591800" cy="57626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p>
            <a:pPr algn="ctr">
              <a:defRPr/>
            </a:pPr>
            <a:r>
              <a:rPr lang="nl-NL" sz="2800" b="1">
                <a:solidFill>
                  <a:srgbClr val="0000CC"/>
                </a:solidFill>
                <a:effectLst>
                  <a:outerShdw blurRad="38100" dist="38100" dir="2700000" algn="tl">
                    <a:srgbClr val="C0C0C0"/>
                  </a:outerShdw>
                </a:effectLst>
                <a:latin typeface="Times New Roman" pitchFamily="18" charset="0"/>
                <a:cs typeface="Times New Roman" pitchFamily="18" charset="0"/>
              </a:rPr>
              <a:t>ÔN TẬP CHỦ ĐỀ TRƯỜNG HỌC (T2)</a:t>
            </a:r>
            <a:endParaRPr lang="en-US" sz="2800" b="1">
              <a:solidFill>
                <a:srgbClr val="0000CC"/>
              </a:solidFill>
              <a:effectLst>
                <a:outerShdw blurRad="38100" dist="38100" dir="2700000" algn="tl">
                  <a:srgbClr val="C0C0C0"/>
                </a:outerShdw>
              </a:effectLst>
              <a:latin typeface="Times New Roman" pitchFamily="18" charset="0"/>
            </a:endParaRPr>
          </a:p>
        </p:txBody>
      </p:sp>
      <p:sp>
        <p:nvSpPr>
          <p:cNvPr id="18436" name="Rectangle 2"/>
          <p:cNvSpPr>
            <a:spLocks noChangeArrowheads="1"/>
          </p:cNvSpPr>
          <p:nvPr/>
        </p:nvSpPr>
        <p:spPr bwMode="auto">
          <a:xfrm>
            <a:off x="1465263" y="2020888"/>
            <a:ext cx="14031912" cy="646112"/>
          </a:xfrm>
          <a:prstGeom prst="rect">
            <a:avLst/>
          </a:prstGeom>
          <a:noFill/>
          <a:ln w="9525">
            <a:noFill/>
            <a:miter lim="800000"/>
            <a:headEnd/>
            <a:tailEnd/>
          </a:ln>
        </p:spPr>
        <p:txBody>
          <a:bodyPr>
            <a:spAutoFit/>
          </a:bodyPr>
          <a:lstStyle/>
          <a:p>
            <a:pPr eaLnBrk="0" hangingPunct="0"/>
            <a:r>
              <a:rPr lang="en-US" sz="3600" b="1" u="sng">
                <a:solidFill>
                  <a:srgbClr val="FF0000"/>
                </a:solidFill>
                <a:latin typeface="Times New Roman" pitchFamily="18" charset="0"/>
                <a:cs typeface="Times New Roman" pitchFamily="18" charset="0"/>
              </a:rPr>
              <a:t>2. Xây dựng cam kết giữ vệ sinh trường học</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7" name="Rectangle 6"/>
          <p:cNvSpPr>
            <a:spLocks noChangeArrowheads="1"/>
          </p:cNvSpPr>
          <p:nvPr/>
        </p:nvSpPr>
        <p:spPr bwMode="auto">
          <a:xfrm>
            <a:off x="1509713" y="2700338"/>
            <a:ext cx="14031912" cy="646112"/>
          </a:xfrm>
          <a:prstGeom prst="rect">
            <a:avLst/>
          </a:prstGeom>
          <a:noFill/>
          <a:ln w="9525">
            <a:noFill/>
            <a:miter lim="800000"/>
            <a:headEnd/>
            <a:tailEnd/>
          </a:ln>
        </p:spPr>
        <p:txBody>
          <a:bodyPr>
            <a:spAutoFit/>
          </a:bodyPr>
          <a:lstStyle/>
          <a:p>
            <a:pPr eaLnBrk="0" hangingPunct="0"/>
            <a:r>
              <a:rPr lang="en-US" sz="3600" b="1">
                <a:solidFill>
                  <a:srgbClr val="FF0000"/>
                </a:solidFill>
                <a:latin typeface="Times New Roman" pitchFamily="18" charset="0"/>
                <a:cs typeface="Times New Roman" pitchFamily="18" charset="0"/>
              </a:rPr>
              <a:t>Em sẽ làm gì khi gặp các tình huống dưới đây? Vì sao</a:t>
            </a:r>
            <a:r>
              <a:rPr lang="nl-NL"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pic>
        <p:nvPicPr>
          <p:cNvPr id="9" name="Picture 8"/>
          <p:cNvPicPr>
            <a:picLocks noChangeAspect="1"/>
          </p:cNvPicPr>
          <p:nvPr/>
        </p:nvPicPr>
        <p:blipFill>
          <a:blip r:embed="rId3"/>
          <a:srcRect/>
          <a:stretch>
            <a:fillRect/>
          </a:stretch>
        </p:blipFill>
        <p:spPr bwMode="auto">
          <a:xfrm>
            <a:off x="1814513" y="3411538"/>
            <a:ext cx="6080125" cy="5556250"/>
          </a:xfrm>
          <a:prstGeom prst="rect">
            <a:avLst/>
          </a:prstGeom>
          <a:noFill/>
          <a:ln w="9525">
            <a:noFill/>
            <a:miter lim="800000"/>
            <a:headEnd/>
            <a:tailEnd/>
          </a:ln>
        </p:spPr>
      </p:pic>
      <p:pic>
        <p:nvPicPr>
          <p:cNvPr id="12" name="Picture 11"/>
          <p:cNvPicPr>
            <a:picLocks noChangeAspect="1"/>
          </p:cNvPicPr>
          <p:nvPr/>
        </p:nvPicPr>
        <p:blipFill>
          <a:blip r:embed="rId4"/>
          <a:srcRect/>
          <a:stretch>
            <a:fillRect/>
          </a:stretch>
        </p:blipFill>
        <p:spPr bwMode="auto">
          <a:xfrm>
            <a:off x="8610600" y="3335338"/>
            <a:ext cx="5851525" cy="55753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9458" name="Group 25"/>
          <p:cNvGrpSpPr>
            <a:grpSpLocks/>
          </p:cNvGrpSpPr>
          <p:nvPr/>
        </p:nvGrpSpPr>
        <p:grpSpPr bwMode="auto">
          <a:xfrm>
            <a:off x="5211763" y="103188"/>
            <a:ext cx="5878512" cy="995362"/>
            <a:chOff x="5063633" y="164812"/>
            <a:chExt cx="5779343" cy="994830"/>
          </a:xfrm>
        </p:grpSpPr>
        <p:grpSp>
          <p:nvGrpSpPr>
            <p:cNvPr id="19464" name="Group 26"/>
            <p:cNvGrpSpPr>
              <a:grpSpLocks/>
            </p:cNvGrpSpPr>
            <p:nvPr/>
          </p:nvGrpSpPr>
          <p:grpSpPr bwMode="auto">
            <a:xfrm>
              <a:off x="5063633" y="164812"/>
              <a:ext cx="5779343" cy="994830"/>
              <a:chOff x="5063633" y="164812"/>
              <a:chExt cx="5779343" cy="994830"/>
            </a:xfrm>
          </p:grpSpPr>
          <p:sp>
            <p:nvSpPr>
              <p:cNvPr id="19466" name="TextBox 28"/>
              <p:cNvSpPr txBox="1">
                <a:spLocks noChangeArrowheads="1"/>
              </p:cNvSpPr>
              <p:nvPr/>
            </p:nvSpPr>
            <p:spPr bwMode="auto">
              <a:xfrm>
                <a:off x="5063633" y="164812"/>
                <a:ext cx="5779343" cy="553998"/>
              </a:xfrm>
              <a:prstGeom prst="rect">
                <a:avLst/>
              </a:prstGeom>
              <a:noFill/>
              <a:ln w="9525">
                <a:noFill/>
                <a:miter lim="800000"/>
                <a:headEnd/>
                <a:tailEnd/>
              </a:ln>
            </p:spPr>
            <p:txBody>
              <a:bodyPr wrap="none">
                <a:spAutoFit/>
              </a:bodyPr>
              <a:lstStyle/>
              <a:p>
                <a:pPr eaLnBrk="0" hangingPunct="0"/>
                <a:r>
                  <a:rPr lang="en-US" sz="3000">
                    <a:solidFill>
                      <a:srgbClr val="0000CC"/>
                    </a:solidFill>
                    <a:latin typeface="Times New Roman" pitchFamily="18" charset="0"/>
                    <a:cs typeface="Times New Roman" pitchFamily="18" charset="0"/>
                  </a:rPr>
                  <a:t>Thứ……ngày…..tháng…..năm…….</a:t>
                </a:r>
              </a:p>
            </p:txBody>
          </p:sp>
          <p:sp>
            <p:nvSpPr>
              <p:cNvPr id="19467" name="TextBox 29"/>
              <p:cNvSpPr txBox="1">
                <a:spLocks noChangeArrowheads="1"/>
              </p:cNvSpPr>
              <p:nvPr/>
            </p:nvSpPr>
            <p:spPr bwMode="auto">
              <a:xfrm>
                <a:off x="5993302"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51" y="1135843"/>
              <a:ext cx="359589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5" name="Text Box 14"/>
          <p:cNvSpPr txBox="1">
            <a:spLocks noChangeArrowheads="1"/>
          </p:cNvSpPr>
          <p:nvPr/>
        </p:nvSpPr>
        <p:spPr bwMode="auto">
          <a:xfrm>
            <a:off x="2347913" y="1139825"/>
            <a:ext cx="10591800" cy="57626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p>
            <a:pPr algn="ctr">
              <a:defRPr/>
            </a:pPr>
            <a:r>
              <a:rPr lang="nl-NL" sz="2800" b="1">
                <a:solidFill>
                  <a:srgbClr val="0000CC"/>
                </a:solidFill>
                <a:effectLst>
                  <a:outerShdw blurRad="38100" dist="38100" dir="2700000" algn="tl">
                    <a:srgbClr val="C0C0C0"/>
                  </a:outerShdw>
                </a:effectLst>
                <a:latin typeface="Times New Roman" pitchFamily="18" charset="0"/>
                <a:cs typeface="Times New Roman" pitchFamily="18" charset="0"/>
              </a:rPr>
              <a:t>Bài 09: ÔN TẬP CHỦ ĐỀ TRƯỜNG HỌC (T1)</a:t>
            </a:r>
            <a:endParaRPr lang="en-US" sz="2800" b="1">
              <a:solidFill>
                <a:srgbClr val="0000CC"/>
              </a:solidFill>
              <a:effectLst>
                <a:outerShdw blurRad="38100" dist="38100" dir="2700000" algn="tl">
                  <a:srgbClr val="C0C0C0"/>
                </a:outerShdw>
              </a:effectLst>
              <a:latin typeface="Times New Roman" pitchFamily="18" charset="0"/>
            </a:endParaRPr>
          </a:p>
        </p:txBody>
      </p:sp>
      <p:sp>
        <p:nvSpPr>
          <p:cNvPr id="19460" name="Rectangle 2"/>
          <p:cNvSpPr>
            <a:spLocks noChangeArrowheads="1"/>
          </p:cNvSpPr>
          <p:nvPr/>
        </p:nvSpPr>
        <p:spPr bwMode="auto">
          <a:xfrm>
            <a:off x="1465263" y="2020888"/>
            <a:ext cx="14031912" cy="646112"/>
          </a:xfrm>
          <a:prstGeom prst="rect">
            <a:avLst/>
          </a:prstGeom>
          <a:noFill/>
          <a:ln w="9525">
            <a:noFill/>
            <a:miter lim="800000"/>
            <a:headEnd/>
            <a:tailEnd/>
          </a:ln>
        </p:spPr>
        <p:txBody>
          <a:bodyPr>
            <a:spAutoFit/>
          </a:bodyPr>
          <a:lstStyle/>
          <a:p>
            <a:pPr eaLnBrk="0" hangingPunct="0"/>
            <a:r>
              <a:rPr lang="en-US" sz="3600" b="1" u="sng">
                <a:solidFill>
                  <a:srgbClr val="FF0000"/>
                </a:solidFill>
                <a:latin typeface="Times New Roman" pitchFamily="18" charset="0"/>
                <a:cs typeface="Times New Roman" pitchFamily="18" charset="0"/>
              </a:rPr>
              <a:t>2. Xây dựng cam kết giữ vệ sinh trường học</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7" name="Rectangle 6"/>
          <p:cNvSpPr>
            <a:spLocks noChangeArrowheads="1"/>
          </p:cNvSpPr>
          <p:nvPr/>
        </p:nvSpPr>
        <p:spPr bwMode="auto">
          <a:xfrm>
            <a:off x="1509713" y="2700338"/>
            <a:ext cx="14031912" cy="646112"/>
          </a:xfrm>
          <a:prstGeom prst="rect">
            <a:avLst/>
          </a:prstGeom>
          <a:noFill/>
          <a:ln w="9525">
            <a:noFill/>
            <a:miter lim="800000"/>
            <a:headEnd/>
            <a:tailEnd/>
          </a:ln>
        </p:spPr>
        <p:txBody>
          <a:bodyPr>
            <a:spAutoFit/>
          </a:bodyPr>
          <a:lstStyle/>
          <a:p>
            <a:pPr eaLnBrk="0" hangingPunct="0"/>
            <a:r>
              <a:rPr lang="en-US" sz="3600" b="1">
                <a:solidFill>
                  <a:srgbClr val="FF0000"/>
                </a:solidFill>
                <a:latin typeface="Times New Roman" pitchFamily="18" charset="0"/>
                <a:cs typeface="Times New Roman" pitchFamily="18" charset="0"/>
              </a:rPr>
              <a:t>Em sẽ làm gì khi gặp các tình huống dưới đây? Vì sao</a:t>
            </a:r>
            <a:r>
              <a:rPr lang="nl-NL"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pic>
        <p:nvPicPr>
          <p:cNvPr id="9" name="Picture 8"/>
          <p:cNvPicPr>
            <a:picLocks noChangeAspect="1"/>
          </p:cNvPicPr>
          <p:nvPr/>
        </p:nvPicPr>
        <p:blipFill>
          <a:blip r:embed="rId3"/>
          <a:srcRect/>
          <a:stretch>
            <a:fillRect/>
          </a:stretch>
        </p:blipFill>
        <p:spPr bwMode="auto">
          <a:xfrm>
            <a:off x="9358313" y="3335338"/>
            <a:ext cx="6080125" cy="5556250"/>
          </a:xfrm>
          <a:prstGeom prst="rect">
            <a:avLst/>
          </a:prstGeom>
          <a:noFill/>
          <a:ln w="9525">
            <a:noFill/>
            <a:miter lim="800000"/>
            <a:headEnd/>
            <a:tailEnd/>
          </a:ln>
        </p:spPr>
      </p:pic>
      <p:sp>
        <p:nvSpPr>
          <p:cNvPr id="6" name="TextBox 5"/>
          <p:cNvSpPr txBox="1">
            <a:spLocks noChangeArrowheads="1"/>
          </p:cNvSpPr>
          <p:nvPr/>
        </p:nvSpPr>
        <p:spPr bwMode="auto">
          <a:xfrm>
            <a:off x="1270000" y="3810000"/>
            <a:ext cx="8088313" cy="3970338"/>
          </a:xfrm>
          <a:prstGeom prst="rect">
            <a:avLst/>
          </a:prstGeom>
          <a:noFill/>
          <a:ln w="9525">
            <a:noFill/>
            <a:miter lim="800000"/>
            <a:headEnd/>
            <a:tailEnd/>
          </a:ln>
        </p:spPr>
        <p:txBody>
          <a:bodyPr>
            <a:spAutoFit/>
          </a:bodyPr>
          <a:lstStyle/>
          <a:p>
            <a:pPr eaLnBrk="0" hangingPunct="0"/>
            <a:r>
              <a:rPr lang="vi-VN" sz="3600" b="1">
                <a:solidFill>
                  <a:srgbClr val="FF0000"/>
                </a:solidFill>
                <a:latin typeface="Times New Roman" pitchFamily="18" charset="0"/>
                <a:cs typeface="Times New Roman" pitchFamily="18" charset="0"/>
              </a:rPr>
              <a:t>Tình huống: </a:t>
            </a:r>
            <a:r>
              <a:rPr lang="vi-VN" sz="3600" b="1">
                <a:solidFill>
                  <a:srgbClr val="0000CC"/>
                </a:solidFill>
                <a:latin typeface="Times New Roman" pitchFamily="18" charset="0"/>
                <a:cs typeface="Times New Roman" pitchFamily="18" charset="0"/>
              </a:rPr>
              <a:t>Khi thấy tường và trần của lớp học có dấu hiệu bị nứt và bong tróc, em phải ngay lập tức báo cho thầy cô giáo hoặc bác bảo vệ để khắc phục ngay lập tức. Nếu không các mảng tường có thể sẽ gây nguy hiểm cho các bạn học sinh vì không được sửa chữa kịp thời.</a:t>
            </a:r>
            <a:endParaRPr lang="en-US" sz="3600" b="1">
              <a:solidFill>
                <a:srgbClr val="0000CC"/>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Diagonal Corners Snipped 1">
            <a:extLst>
              <a:ext uri="{FF2B5EF4-FFF2-40B4-BE49-F238E27FC236}"/>
            </a:extLst>
          </p:cNvPr>
          <p:cNvSpPr/>
          <p:nvPr/>
        </p:nvSpPr>
        <p:spPr>
          <a:xfrm>
            <a:off x="1662113" y="3001963"/>
            <a:ext cx="13684250" cy="4564062"/>
          </a:xfrm>
          <a:prstGeom prst="snip2DiagRect">
            <a:avLst>
              <a:gd name="adj1" fmla="val 14983"/>
              <a:gd name="adj2"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nvGrpSpPr>
          <p:cNvPr id="20483" name="Group 25"/>
          <p:cNvGrpSpPr>
            <a:grpSpLocks/>
          </p:cNvGrpSpPr>
          <p:nvPr/>
        </p:nvGrpSpPr>
        <p:grpSpPr bwMode="auto">
          <a:xfrm>
            <a:off x="5211763" y="103188"/>
            <a:ext cx="4919662" cy="995362"/>
            <a:chOff x="5063633" y="164812"/>
            <a:chExt cx="4836715" cy="994830"/>
          </a:xfrm>
        </p:grpSpPr>
        <p:grpSp>
          <p:nvGrpSpPr>
            <p:cNvPr id="20487" name="Group 26"/>
            <p:cNvGrpSpPr>
              <a:grpSpLocks/>
            </p:cNvGrpSpPr>
            <p:nvPr/>
          </p:nvGrpSpPr>
          <p:grpSpPr bwMode="auto">
            <a:xfrm>
              <a:off x="5063633" y="164812"/>
              <a:ext cx="4836715" cy="994830"/>
              <a:chOff x="5063633" y="164812"/>
              <a:chExt cx="4836715" cy="994830"/>
            </a:xfrm>
          </p:grpSpPr>
          <p:sp>
            <p:nvSpPr>
              <p:cNvPr id="20489" name="TextBox 28"/>
              <p:cNvSpPr txBox="1">
                <a:spLocks noChangeArrowheads="1"/>
              </p:cNvSpPr>
              <p:nvPr/>
            </p:nvSpPr>
            <p:spPr bwMode="auto">
              <a:xfrm>
                <a:off x="5063633"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20490" name="TextBox 29"/>
              <p:cNvSpPr txBox="1">
                <a:spLocks noChangeArrowheads="1"/>
              </p:cNvSpPr>
              <p:nvPr/>
            </p:nvSpPr>
            <p:spPr bwMode="auto">
              <a:xfrm>
                <a:off x="5993302"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61" y="1135843"/>
              <a:ext cx="359593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5" name="Text Box 14"/>
          <p:cNvSpPr txBox="1">
            <a:spLocks noChangeArrowheads="1"/>
          </p:cNvSpPr>
          <p:nvPr/>
        </p:nvSpPr>
        <p:spPr bwMode="auto">
          <a:xfrm>
            <a:off x="2347913" y="1139825"/>
            <a:ext cx="10591800" cy="57626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p>
            <a:pPr algn="ctr">
              <a:defRPr/>
            </a:pPr>
            <a:r>
              <a:rPr lang="nl-NL" sz="2800" b="1">
                <a:solidFill>
                  <a:srgbClr val="0000CC"/>
                </a:solidFill>
                <a:effectLst>
                  <a:outerShdw blurRad="38100" dist="38100" dir="2700000" algn="tl">
                    <a:srgbClr val="C0C0C0"/>
                  </a:outerShdw>
                </a:effectLst>
                <a:latin typeface="Times New Roman" pitchFamily="18" charset="0"/>
                <a:cs typeface="Times New Roman" pitchFamily="18" charset="0"/>
              </a:rPr>
              <a:t>ÔN TẬP CHỦ ĐỀ TRƯỜNG HỌC (T2)</a:t>
            </a:r>
            <a:endParaRPr lang="en-US" sz="2800" b="1">
              <a:solidFill>
                <a:srgbClr val="0000CC"/>
              </a:solidFill>
              <a:effectLst>
                <a:outerShdw blurRad="38100" dist="38100" dir="2700000" algn="tl">
                  <a:srgbClr val="C0C0C0"/>
                </a:outerShdw>
              </a:effectLst>
              <a:latin typeface="Times New Roman" pitchFamily="18" charset="0"/>
            </a:endParaRPr>
          </a:p>
        </p:txBody>
      </p:sp>
      <p:sp>
        <p:nvSpPr>
          <p:cNvPr id="20485" name="Rectangle 2"/>
          <p:cNvSpPr>
            <a:spLocks noChangeArrowheads="1"/>
          </p:cNvSpPr>
          <p:nvPr/>
        </p:nvSpPr>
        <p:spPr bwMode="auto">
          <a:xfrm>
            <a:off x="1465263" y="2020888"/>
            <a:ext cx="14031912" cy="676275"/>
          </a:xfrm>
          <a:prstGeom prst="rect">
            <a:avLst/>
          </a:prstGeom>
          <a:noFill/>
          <a:ln w="9525">
            <a:noFill/>
            <a:miter lim="800000"/>
            <a:headEnd/>
            <a:tailEnd/>
          </a:ln>
        </p:spPr>
        <p:txBody>
          <a:bodyPr>
            <a:spAutoFit/>
          </a:bodyPr>
          <a:lstStyle/>
          <a:p>
            <a:pPr eaLnBrk="0" hangingPunct="0"/>
            <a:r>
              <a:rPr lang="en-US" sz="3600" b="1" u="sng">
                <a:solidFill>
                  <a:srgbClr val="FF0000"/>
                </a:solidFill>
                <a:latin typeface="Times New Roman" pitchFamily="18" charset="0"/>
                <a:cs typeface="Times New Roman" pitchFamily="18" charset="0"/>
              </a:rPr>
              <a:t>2. Xây </a:t>
            </a:r>
            <a:r>
              <a:rPr lang="en-US" sz="3800" b="1" u="sng">
                <a:solidFill>
                  <a:srgbClr val="FF0000"/>
                </a:solidFill>
                <a:latin typeface="Times New Roman" pitchFamily="18" charset="0"/>
                <a:cs typeface="Times New Roman" pitchFamily="18" charset="0"/>
              </a:rPr>
              <a:t>dựng</a:t>
            </a:r>
            <a:r>
              <a:rPr lang="en-US" sz="3600" b="1" u="sng">
                <a:solidFill>
                  <a:srgbClr val="FF0000"/>
                </a:solidFill>
                <a:latin typeface="Times New Roman" pitchFamily="18" charset="0"/>
                <a:cs typeface="Times New Roman" pitchFamily="18" charset="0"/>
              </a:rPr>
              <a:t> cam kết giữ vệ sinh trường học</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4" name="TextBox 3"/>
          <p:cNvSpPr txBox="1">
            <a:spLocks noChangeArrowheads="1"/>
          </p:cNvSpPr>
          <p:nvPr/>
        </p:nvSpPr>
        <p:spPr bwMode="auto">
          <a:xfrm>
            <a:off x="1966913" y="3154363"/>
            <a:ext cx="13028612" cy="4084637"/>
          </a:xfrm>
          <a:prstGeom prst="rect">
            <a:avLst/>
          </a:prstGeom>
          <a:noFill/>
          <a:ln w="9525">
            <a:noFill/>
            <a:miter lim="800000"/>
            <a:headEnd/>
            <a:tailEnd/>
          </a:ln>
        </p:spPr>
        <p:txBody>
          <a:bodyPr>
            <a:spAutoFit/>
          </a:bodyPr>
          <a:lstStyle/>
          <a:p>
            <a:pPr eaLnBrk="0" hangingPunct="0">
              <a:lnSpc>
                <a:spcPct val="120000"/>
              </a:lnSpc>
            </a:pPr>
            <a:r>
              <a:rPr lang="en-US" sz="4400" b="1" i="1">
                <a:solidFill>
                  <a:srgbClr val="FF0000"/>
                </a:solidFill>
                <a:latin typeface="Times New Roman" pitchFamily="18" charset="0"/>
                <a:cs typeface="Times New Roman" pitchFamily="18" charset="0"/>
              </a:rPr>
              <a:t>Để giữ cho trường lớp của mình luôn xanh, sạch, đẹp chúng ta phải biết giữ vệ sinh chung không nên vứt rác bừa bãi . Trường học là ngôi nhà thứ hai của em giữ gìn vệ sinh bảo vệ cảnh quan chính là thể hiện tình yêu trường lớp của mình.</a:t>
            </a:r>
            <a:endParaRPr lang="vi-VN" sz="4400" b="1" i="1">
              <a:solidFill>
                <a:srgbClr val="FF0000"/>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1506" name="Group 25"/>
          <p:cNvGrpSpPr>
            <a:grpSpLocks/>
          </p:cNvGrpSpPr>
          <p:nvPr/>
        </p:nvGrpSpPr>
        <p:grpSpPr bwMode="auto">
          <a:xfrm>
            <a:off x="5211763" y="103188"/>
            <a:ext cx="4919662" cy="995362"/>
            <a:chOff x="5063633" y="164812"/>
            <a:chExt cx="4836715" cy="994830"/>
          </a:xfrm>
        </p:grpSpPr>
        <p:grpSp>
          <p:nvGrpSpPr>
            <p:cNvPr id="21512" name="Group 26"/>
            <p:cNvGrpSpPr>
              <a:grpSpLocks/>
            </p:cNvGrpSpPr>
            <p:nvPr/>
          </p:nvGrpSpPr>
          <p:grpSpPr bwMode="auto">
            <a:xfrm>
              <a:off x="5063633" y="164812"/>
              <a:ext cx="4836715" cy="994830"/>
              <a:chOff x="5063633" y="164812"/>
              <a:chExt cx="4836715" cy="994830"/>
            </a:xfrm>
          </p:grpSpPr>
          <p:sp>
            <p:nvSpPr>
              <p:cNvPr id="21514" name="TextBox 28"/>
              <p:cNvSpPr txBox="1">
                <a:spLocks noChangeArrowheads="1"/>
              </p:cNvSpPr>
              <p:nvPr/>
            </p:nvSpPr>
            <p:spPr bwMode="auto">
              <a:xfrm>
                <a:off x="5063633"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21515" name="TextBox 29"/>
              <p:cNvSpPr txBox="1">
                <a:spLocks noChangeArrowheads="1"/>
              </p:cNvSpPr>
              <p:nvPr/>
            </p:nvSpPr>
            <p:spPr bwMode="auto">
              <a:xfrm>
                <a:off x="5993302"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61" y="1135843"/>
              <a:ext cx="359593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5" name="Text Box 14"/>
          <p:cNvSpPr txBox="1">
            <a:spLocks noChangeArrowheads="1"/>
          </p:cNvSpPr>
          <p:nvPr/>
        </p:nvSpPr>
        <p:spPr bwMode="auto">
          <a:xfrm>
            <a:off x="2347913" y="1139825"/>
            <a:ext cx="10591800" cy="57626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p>
            <a:pPr algn="ctr">
              <a:defRPr/>
            </a:pPr>
            <a:r>
              <a:rPr lang="nl-NL" sz="2800" b="1">
                <a:solidFill>
                  <a:srgbClr val="0000CC"/>
                </a:solidFill>
                <a:effectLst>
                  <a:outerShdw blurRad="38100" dist="38100" dir="2700000" algn="tl">
                    <a:srgbClr val="C0C0C0"/>
                  </a:outerShdw>
                </a:effectLst>
                <a:latin typeface="Times New Roman" pitchFamily="18" charset="0"/>
                <a:cs typeface="Times New Roman" pitchFamily="18" charset="0"/>
              </a:rPr>
              <a:t>ÔN TẬP CHỦ ĐỀ TRƯỜNG HỌC (T2)</a:t>
            </a:r>
            <a:endParaRPr lang="en-US" sz="2800" b="1">
              <a:solidFill>
                <a:srgbClr val="0000CC"/>
              </a:solidFill>
              <a:effectLst>
                <a:outerShdw blurRad="38100" dist="38100" dir="2700000" algn="tl">
                  <a:srgbClr val="C0C0C0"/>
                </a:outerShdw>
              </a:effectLst>
              <a:latin typeface="Times New Roman" pitchFamily="18" charset="0"/>
            </a:endParaRPr>
          </a:p>
        </p:txBody>
      </p:sp>
      <p:sp>
        <p:nvSpPr>
          <p:cNvPr id="21508" name="Rectangle 2"/>
          <p:cNvSpPr>
            <a:spLocks noChangeArrowheads="1"/>
          </p:cNvSpPr>
          <p:nvPr/>
        </p:nvSpPr>
        <p:spPr bwMode="auto">
          <a:xfrm>
            <a:off x="1465263" y="2020888"/>
            <a:ext cx="14031912" cy="646112"/>
          </a:xfrm>
          <a:prstGeom prst="rect">
            <a:avLst/>
          </a:prstGeom>
          <a:noFill/>
          <a:ln w="9525">
            <a:noFill/>
            <a:miter lim="800000"/>
            <a:headEnd/>
            <a:tailEnd/>
          </a:ln>
        </p:spPr>
        <p:txBody>
          <a:bodyPr>
            <a:spAutoFit/>
          </a:bodyPr>
          <a:lstStyle/>
          <a:p>
            <a:pPr eaLnBrk="0" hangingPunct="0"/>
            <a:r>
              <a:rPr lang="en-US" sz="3600" b="1" u="sng">
                <a:solidFill>
                  <a:srgbClr val="FF0000"/>
                </a:solidFill>
                <a:latin typeface="Times New Roman" pitchFamily="18" charset="0"/>
                <a:cs typeface="Times New Roman" pitchFamily="18" charset="0"/>
              </a:rPr>
              <a:t>2. Xây dựng cam kết giữ vệ sinh trường học</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7" name="Rectangle 6"/>
          <p:cNvSpPr>
            <a:spLocks noChangeArrowheads="1"/>
          </p:cNvSpPr>
          <p:nvPr/>
        </p:nvSpPr>
        <p:spPr bwMode="auto">
          <a:xfrm>
            <a:off x="1509713" y="2700338"/>
            <a:ext cx="14031912" cy="646112"/>
          </a:xfrm>
          <a:prstGeom prst="rect">
            <a:avLst/>
          </a:prstGeom>
          <a:noFill/>
          <a:ln w="9525">
            <a:noFill/>
            <a:miter lim="800000"/>
            <a:headEnd/>
            <a:tailEnd/>
          </a:ln>
        </p:spPr>
        <p:txBody>
          <a:bodyPr>
            <a:spAutoFit/>
          </a:bodyPr>
          <a:lstStyle/>
          <a:p>
            <a:pPr eaLnBrk="0" hangingPunct="0"/>
            <a:r>
              <a:rPr lang="en-US" sz="3600" b="1">
                <a:solidFill>
                  <a:srgbClr val="FF0000"/>
                </a:solidFill>
                <a:latin typeface="Times New Roman" pitchFamily="18" charset="0"/>
                <a:cs typeface="Times New Roman" pitchFamily="18" charset="0"/>
              </a:rPr>
              <a:t>Em sẽ làm gì khi gặp các tình huống dưới đây? Vì sao</a:t>
            </a:r>
            <a:r>
              <a:rPr lang="nl-NL"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pic>
        <p:nvPicPr>
          <p:cNvPr id="12" name="Picture 11"/>
          <p:cNvPicPr>
            <a:picLocks noChangeAspect="1"/>
          </p:cNvPicPr>
          <p:nvPr/>
        </p:nvPicPr>
        <p:blipFill>
          <a:blip r:embed="rId3"/>
          <a:srcRect/>
          <a:stretch>
            <a:fillRect/>
          </a:stretch>
        </p:blipFill>
        <p:spPr bwMode="auto">
          <a:xfrm>
            <a:off x="8910638" y="3463925"/>
            <a:ext cx="5853112" cy="5576888"/>
          </a:xfrm>
          <a:prstGeom prst="rect">
            <a:avLst/>
          </a:prstGeom>
          <a:noFill/>
          <a:ln w="9525">
            <a:noFill/>
            <a:miter lim="800000"/>
            <a:headEnd/>
            <a:tailEnd/>
          </a:ln>
        </p:spPr>
      </p:pic>
      <p:sp>
        <p:nvSpPr>
          <p:cNvPr id="4" name="TextBox 3"/>
          <p:cNvSpPr txBox="1">
            <a:spLocks noChangeArrowheads="1"/>
          </p:cNvSpPr>
          <p:nvPr/>
        </p:nvSpPr>
        <p:spPr bwMode="auto">
          <a:xfrm>
            <a:off x="1512888" y="3544888"/>
            <a:ext cx="7235825" cy="4524375"/>
          </a:xfrm>
          <a:prstGeom prst="rect">
            <a:avLst/>
          </a:prstGeom>
          <a:noFill/>
          <a:ln w="9525">
            <a:noFill/>
            <a:miter lim="800000"/>
            <a:headEnd/>
            <a:tailEnd/>
          </a:ln>
        </p:spPr>
        <p:txBody>
          <a:bodyPr>
            <a:spAutoFit/>
          </a:bodyPr>
          <a:lstStyle/>
          <a:p>
            <a:pPr eaLnBrk="0" hangingPunct="0"/>
            <a:r>
              <a:rPr lang="vi-VN" sz="3600" b="1">
                <a:solidFill>
                  <a:srgbClr val="FF0000"/>
                </a:solidFill>
                <a:latin typeface="Times New Roman" pitchFamily="18" charset="0"/>
                <a:cs typeface="Times New Roman" pitchFamily="18" charset="0"/>
              </a:rPr>
              <a:t>Tình huống : </a:t>
            </a:r>
            <a:r>
              <a:rPr lang="vi-VN" sz="3600" b="1">
                <a:solidFill>
                  <a:srgbClr val="0000CC"/>
                </a:solidFill>
                <a:latin typeface="Times New Roman" pitchFamily="18" charset="0"/>
                <a:cs typeface="Times New Roman" pitchFamily="18" charset="0"/>
              </a:rPr>
              <a:t>Khi thấy 2 bạn nam vứt rác bừa bãi ra sân trường và gốc cây, em sẽ ra nhắc nhở các bạn làm thế là vi phạm nội quy của trường và làm mất mĩ quan trường học. Nếu hai bạn không nghe em có thể báo với thầy cô giáo để kịp thời nhắc nhở.</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2530" name="Group 25"/>
          <p:cNvGrpSpPr>
            <a:grpSpLocks/>
          </p:cNvGrpSpPr>
          <p:nvPr/>
        </p:nvGrpSpPr>
        <p:grpSpPr bwMode="auto">
          <a:xfrm>
            <a:off x="5211763" y="103188"/>
            <a:ext cx="4919662" cy="995362"/>
            <a:chOff x="5063633" y="164812"/>
            <a:chExt cx="4836715" cy="994830"/>
          </a:xfrm>
        </p:grpSpPr>
        <p:grpSp>
          <p:nvGrpSpPr>
            <p:cNvPr id="22536" name="Group 26"/>
            <p:cNvGrpSpPr>
              <a:grpSpLocks/>
            </p:cNvGrpSpPr>
            <p:nvPr/>
          </p:nvGrpSpPr>
          <p:grpSpPr bwMode="auto">
            <a:xfrm>
              <a:off x="5063633" y="164812"/>
              <a:ext cx="4836715" cy="994830"/>
              <a:chOff x="5063633" y="164812"/>
              <a:chExt cx="4836715" cy="994830"/>
            </a:xfrm>
          </p:grpSpPr>
          <p:sp>
            <p:nvSpPr>
              <p:cNvPr id="22538" name="TextBox 28"/>
              <p:cNvSpPr txBox="1">
                <a:spLocks noChangeArrowheads="1"/>
              </p:cNvSpPr>
              <p:nvPr/>
            </p:nvSpPr>
            <p:spPr bwMode="auto">
              <a:xfrm>
                <a:off x="5063633"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22539" name="TextBox 29"/>
              <p:cNvSpPr txBox="1">
                <a:spLocks noChangeArrowheads="1"/>
              </p:cNvSpPr>
              <p:nvPr/>
            </p:nvSpPr>
            <p:spPr bwMode="auto">
              <a:xfrm>
                <a:off x="5993302"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61" y="1135843"/>
              <a:ext cx="359593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2531" name="Picture 1"/>
          <p:cNvPicPr>
            <a:picLocks noChangeAspect="1"/>
          </p:cNvPicPr>
          <p:nvPr/>
        </p:nvPicPr>
        <p:blipFill>
          <a:blip r:embed="rId3"/>
          <a:srcRect/>
          <a:stretch>
            <a:fillRect/>
          </a:stretch>
        </p:blipFill>
        <p:spPr bwMode="auto">
          <a:xfrm>
            <a:off x="1881188" y="2225675"/>
            <a:ext cx="12658725" cy="6537325"/>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1881188" y="2193925"/>
            <a:ext cx="12726987" cy="6661150"/>
          </a:xfrm>
          <a:prstGeom prst="rect">
            <a:avLst/>
          </a:prstGeom>
          <a:noFill/>
          <a:ln w="9525">
            <a:noFill/>
            <a:miter lim="800000"/>
            <a:headEnd/>
            <a:tailEnd/>
          </a:ln>
        </p:spPr>
      </p:pic>
      <p:pic>
        <p:nvPicPr>
          <p:cNvPr id="6" name="Picture 5"/>
          <p:cNvPicPr>
            <a:picLocks noChangeAspect="1"/>
          </p:cNvPicPr>
          <p:nvPr/>
        </p:nvPicPr>
        <p:blipFill>
          <a:blip r:embed="rId5"/>
          <a:srcRect/>
          <a:stretch>
            <a:fillRect/>
          </a:stretch>
        </p:blipFill>
        <p:spPr bwMode="auto">
          <a:xfrm>
            <a:off x="1903413" y="2203450"/>
            <a:ext cx="12704762" cy="6610350"/>
          </a:xfrm>
          <a:prstGeom prst="rect">
            <a:avLst/>
          </a:prstGeom>
          <a:noFill/>
          <a:ln w="9525">
            <a:noFill/>
            <a:miter lim="800000"/>
            <a:headEnd/>
            <a:tailEnd/>
          </a:ln>
        </p:spPr>
      </p:pic>
      <p:pic>
        <p:nvPicPr>
          <p:cNvPr id="7" name="Picture 6"/>
          <p:cNvPicPr>
            <a:picLocks noChangeAspect="1"/>
          </p:cNvPicPr>
          <p:nvPr/>
        </p:nvPicPr>
        <p:blipFill>
          <a:blip r:embed="rId6"/>
          <a:srcRect/>
          <a:stretch>
            <a:fillRect/>
          </a:stretch>
        </p:blipFill>
        <p:spPr bwMode="auto">
          <a:xfrm>
            <a:off x="1738313" y="2165350"/>
            <a:ext cx="13182600" cy="6718300"/>
          </a:xfrm>
          <a:prstGeom prst="rect">
            <a:avLst/>
          </a:prstGeom>
          <a:noFill/>
          <a:ln w="9525">
            <a:noFill/>
            <a:miter lim="800000"/>
            <a:headEnd/>
            <a:tailEnd/>
          </a:ln>
        </p:spPr>
      </p:pic>
      <p:sp>
        <p:nvSpPr>
          <p:cNvPr id="8" name="Text Box 14">
            <a:extLst>
              <a:ext uri="{FF2B5EF4-FFF2-40B4-BE49-F238E27FC236}"/>
            </a:extLst>
          </p:cNvPr>
          <p:cNvSpPr txBox="1">
            <a:spLocks noChangeArrowheads="1"/>
          </p:cNvSpPr>
          <p:nvPr/>
        </p:nvSpPr>
        <p:spPr bwMode="auto">
          <a:xfrm>
            <a:off x="2347913" y="1139825"/>
            <a:ext cx="10591800" cy="57626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p>
            <a:pPr algn="ctr">
              <a:defRPr/>
            </a:pPr>
            <a:r>
              <a:rPr lang="nl-NL" sz="2800" b="1">
                <a:solidFill>
                  <a:srgbClr val="0000CC"/>
                </a:solidFill>
                <a:effectLst>
                  <a:outerShdw blurRad="38100" dist="38100" dir="2700000" algn="tl">
                    <a:srgbClr val="C0C0C0"/>
                  </a:outerShdw>
                </a:effectLst>
                <a:latin typeface="Times New Roman" pitchFamily="18" charset="0"/>
                <a:cs typeface="Times New Roman" pitchFamily="18" charset="0"/>
              </a:rPr>
              <a:t>ÔN TẬP CHỦ ĐỀ TRƯỜNG HỌC (T2)</a:t>
            </a:r>
            <a:endParaRPr lang="en-US" sz="2800" b="1">
              <a:solidFill>
                <a:srgbClr val="0000CC"/>
              </a:solidFill>
              <a:effectLst>
                <a:outerShdw blurRad="38100" dist="38100" dir="2700000" algn="tl">
                  <a:srgbClr val="C0C0C0"/>
                </a:outerShdw>
              </a:effectLst>
              <a:latin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11077</TotalTime>
  <Words>452</Words>
  <Application>Microsoft Office PowerPoint</Application>
  <PresentationFormat>Custom</PresentationFormat>
  <Paragraphs>42</Paragraphs>
  <Slides>10</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10</vt:i4>
      </vt:variant>
    </vt:vector>
  </HeadingPairs>
  <TitlesOfParts>
    <vt:vector size="14" baseType="lpstr">
      <vt:lpstr>Arial</vt:lpstr>
      <vt:lpstr>Times New Roman</vt:lpstr>
      <vt:lpstr>Calibri</vt:lpstr>
      <vt:lpstr>Default Design</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Sky123.Org</cp:lastModifiedBy>
  <cp:revision>1167</cp:revision>
  <dcterms:created xsi:type="dcterms:W3CDTF">2008-09-09T22:52:10Z</dcterms:created>
  <dcterms:modified xsi:type="dcterms:W3CDTF">2022-11-05T15:02:20Z</dcterms:modified>
</cp:coreProperties>
</file>