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427" r:id="rId2"/>
    <p:sldId id="432" r:id="rId3"/>
    <p:sldId id="442" r:id="rId4"/>
    <p:sldId id="443" r:id="rId5"/>
    <p:sldId id="439" r:id="rId6"/>
    <p:sldId id="431" r:id="rId7"/>
    <p:sldId id="444" r:id="rId8"/>
  </p:sldIdLst>
  <p:sldSz cx="16276638" cy="9144000"/>
  <p:notesSz cx="6858000" cy="9144000"/>
  <p:custDataLst>
    <p:tags r:id="rId10"/>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717550" indent="-260350" algn="l" rtl="0" fontAlgn="base">
      <a:spcBef>
        <a:spcPct val="0"/>
      </a:spcBef>
      <a:spcAft>
        <a:spcPct val="0"/>
      </a:spcAft>
      <a:defRPr kern="1200">
        <a:solidFill>
          <a:schemeClr val="tx1"/>
        </a:solidFill>
        <a:latin typeface="Arial" charset="0"/>
        <a:ea typeface="+mn-ea"/>
        <a:cs typeface="Arial" charset="0"/>
      </a:defRPr>
    </a:lvl2pPr>
    <a:lvl3pPr marL="1436688" indent="-522288" algn="l" rtl="0" fontAlgn="base">
      <a:spcBef>
        <a:spcPct val="0"/>
      </a:spcBef>
      <a:spcAft>
        <a:spcPct val="0"/>
      </a:spcAft>
      <a:defRPr kern="1200">
        <a:solidFill>
          <a:schemeClr val="tx1"/>
        </a:solidFill>
        <a:latin typeface="Arial" charset="0"/>
        <a:ea typeface="+mn-ea"/>
        <a:cs typeface="Arial" charset="0"/>
      </a:defRPr>
    </a:lvl3pPr>
    <a:lvl4pPr marL="2154238" indent="-782638" algn="l" rtl="0" fontAlgn="base">
      <a:spcBef>
        <a:spcPct val="0"/>
      </a:spcBef>
      <a:spcAft>
        <a:spcPct val="0"/>
      </a:spcAft>
      <a:defRPr kern="1200">
        <a:solidFill>
          <a:schemeClr val="tx1"/>
        </a:solidFill>
        <a:latin typeface="Arial" charset="0"/>
        <a:ea typeface="+mn-ea"/>
        <a:cs typeface="Arial" charset="0"/>
      </a:defRPr>
    </a:lvl4pPr>
    <a:lvl5pPr marL="2873375" indent="-1044575"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a:srgbClr val="4A4438"/>
    <a:srgbClr val="FBF2D3"/>
    <a:srgbClr val="FF0066"/>
    <a:srgbClr val="296EB6"/>
    <a:srgbClr val="FF7C8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55" d="100"/>
          <a:sy n="55" d="100"/>
        </p:scale>
        <p:origin x="-504" y="-10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F8A9C946-AC47-4E9F-9536-453413E8F8E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684004-154F-46D1-B827-A5FEE2C800D8}"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E549E0-8DA8-40E0-B458-FD963070EB51}"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43B94B-01E4-4E25-AAF8-1F17B883103D}"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7FC599-BB35-4C89-A519-3E95AF28A9F3}"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678D8D-BB38-4FD6-83B2-78752A796B3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44E550-4772-42EF-BC9E-F8F01DBC1852}"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6178C8A-7A40-4CE3-B733-7FA8058E151C}"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7D3DB30-E122-420E-9E55-F5A1579AD5A1}"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8BF28AA-56E1-4DEE-A79A-193FCF10E532}"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024569-B0FA-4B63-B632-46E991ACB115}"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12DEBD-05CF-4172-A5AD-C63211B961DD}"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4388" y="366713"/>
            <a:ext cx="14647862" cy="1524000"/>
          </a:xfrm>
          <a:prstGeom prst="rect">
            <a:avLst/>
          </a:prstGeom>
          <a:noFill/>
          <a:ln w="9525">
            <a:noFill/>
            <a:miter lim="800000"/>
            <a:headEnd/>
            <a:tailEnd/>
          </a:ln>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4388" y="2133600"/>
            <a:ext cx="14647862" cy="6034088"/>
          </a:xfrm>
          <a:prstGeom prst="rect">
            <a:avLst/>
          </a:prstGeom>
          <a:noFill/>
          <a:ln w="9525">
            <a:noFill/>
            <a:miter lim="800000"/>
            <a:headEnd/>
            <a:tailEnd/>
          </a:ln>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4388" y="8326438"/>
            <a:ext cx="3797300"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eaLnBrk="1" hangingPunct="1">
              <a:defRPr sz="22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5561013" y="8326438"/>
            <a:ext cx="5154612"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11664950" y="8326438"/>
            <a:ext cx="3797300"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algn="r" eaLnBrk="1" hangingPunct="1">
              <a:defRPr sz="2200">
                <a:cs typeface="+mn-cs"/>
              </a:defRPr>
            </a:lvl1pPr>
          </a:lstStyle>
          <a:p>
            <a:pPr>
              <a:defRPr/>
            </a:pPr>
            <a:fld id="{95DF55D2-B0C6-4DFB-A689-9D2F7743F62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 name="Text Box 14"/>
          <p:cNvSpPr txBox="1">
            <a:spLocks noChangeArrowheads="1"/>
          </p:cNvSpPr>
          <p:nvPr/>
        </p:nvSpPr>
        <p:spPr bwMode="auto">
          <a:xfrm>
            <a:off x="519113" y="4014788"/>
            <a:ext cx="13868400" cy="1433512"/>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Tự nhiên và Xã hội lớp 3</a:t>
            </a:r>
          </a:p>
          <a:p>
            <a:pPr marL="457200" indent="-457200" algn="ctr">
              <a:lnSpc>
                <a:spcPct val="120000"/>
              </a:lnSpc>
              <a:defRPr/>
            </a:pPr>
            <a:r>
              <a:rPr lang="nl-NL" sz="4000" b="1">
                <a:solidFill>
                  <a:srgbClr val="FF0000"/>
                </a:solidFill>
                <a:effectLst>
                  <a:outerShdw blurRad="38100" dist="38100" dir="2700000" algn="tl">
                    <a:srgbClr val="000000">
                      <a:alpha val="43137"/>
                    </a:srgbClr>
                  </a:outerShdw>
                </a:effectLst>
                <a:latin typeface="Times New Roman" panose="02020603050405020304" pitchFamily="18" charset="0"/>
                <a:cs typeface="+mn-cs"/>
              </a:rPr>
              <a:t>ÔN TẬP CHỦ ĐỀ TRƯỜNG HỌC </a:t>
            </a:r>
            <a:r>
              <a:rPr lang="en-US" sz="36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a:t>
            </a:r>
          </a:p>
        </p:txBody>
      </p:sp>
      <p:sp>
        <p:nvSpPr>
          <p:cNvPr id="14342" name="Text Box 18"/>
          <p:cNvSpPr txBox="1">
            <a:spLocks noChangeArrowheads="1"/>
          </p:cNvSpPr>
          <p:nvPr/>
        </p:nvSpPr>
        <p:spPr bwMode="auto">
          <a:xfrm>
            <a:off x="4084638" y="8107363"/>
            <a:ext cx="7100887" cy="1006475"/>
          </a:xfrm>
          <a:prstGeom prst="rect">
            <a:avLst/>
          </a:prstGeom>
          <a:noFill/>
          <a:ln w="9525">
            <a:noFill/>
            <a:miter lim="800000"/>
            <a:headEnd/>
            <a:tailEnd/>
          </a:ln>
        </p:spPr>
        <p:txBody>
          <a:bodyPr lIns="143689" tIns="71844" rIns="143689" bIns="71844">
            <a:spAutoFit/>
          </a:bodyPr>
          <a:lstStyle/>
          <a:p>
            <a:r>
              <a:rPr lang="en-US" altLang="en-US" sz="2800" b="1" i="1">
                <a:solidFill>
                  <a:srgbClr val="0000CC"/>
                </a:solidFill>
                <a:latin typeface="Times New Roman" pitchFamily="18" charset="0"/>
              </a:rPr>
              <a:t>Giáo viên:……………………………………</a:t>
            </a:r>
          </a:p>
          <a:p>
            <a:r>
              <a:rPr lang="en-US" altLang="en-US" sz="2800" b="1" i="1">
                <a:solidFill>
                  <a:srgbClr val="0000CC"/>
                </a:solidFill>
                <a:latin typeface="Times New Roman" pitchFamily="18" charset="0"/>
              </a:rPr>
              <a:t>Lớp:  3</a:t>
            </a:r>
          </a:p>
        </p:txBody>
      </p:sp>
      <p:pic>
        <p:nvPicPr>
          <p:cNvPr id="14343" name="Picture 22" descr="bd21315_"/>
          <p:cNvPicPr>
            <a:picLocks noChangeAspect="1" noChangeArrowheads="1"/>
          </p:cNvPicPr>
          <p:nvPr/>
        </p:nvPicPr>
        <p:blipFill>
          <a:blip r:embed="rId3"/>
          <a:srcRect/>
          <a:stretch>
            <a:fillRect/>
          </a:stretch>
        </p:blipFill>
        <p:spPr bwMode="auto">
          <a:xfrm>
            <a:off x="5014913" y="5426075"/>
            <a:ext cx="5614987" cy="204788"/>
          </a:xfrm>
          <a:prstGeom prst="rect">
            <a:avLst/>
          </a:prstGeom>
          <a:noFill/>
          <a:ln w="9525">
            <a:noFill/>
            <a:miter lim="800000"/>
            <a:headEnd/>
            <a:tailEnd/>
          </a:ln>
        </p:spPr>
      </p:pic>
      <p:sp>
        <p:nvSpPr>
          <p:cNvPr id="31" name="Text Box 17"/>
          <p:cNvSpPr txBox="1">
            <a:spLocks noChangeArrowheads="1"/>
          </p:cNvSpPr>
          <p:nvPr/>
        </p:nvSpPr>
        <p:spPr bwMode="auto">
          <a:xfrm>
            <a:off x="1890713" y="1703388"/>
            <a:ext cx="12145962" cy="1992312"/>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cs typeface="+mn-cs"/>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cs typeface="+mn-cs"/>
              </a:rPr>
              <a:t>VỀ DỰ GIỜ THĂM LỚP</a:t>
            </a:r>
          </a:p>
        </p:txBody>
      </p:sp>
      <p:pic>
        <p:nvPicPr>
          <p:cNvPr id="14345" name="Picture 7" descr="BƯỚM 58"/>
          <p:cNvPicPr>
            <a:picLocks noChangeAspect="1" noChangeArrowheads="1" noCrop="1"/>
          </p:cNvPicPr>
          <p:nvPr/>
        </p:nvPicPr>
        <p:blipFill>
          <a:blip r:embed="rId4"/>
          <a:srcRect/>
          <a:stretch>
            <a:fillRect/>
          </a:stretch>
        </p:blipFill>
        <p:spPr bwMode="auto">
          <a:xfrm rot="9961410">
            <a:off x="13947775" y="388938"/>
            <a:ext cx="1196975" cy="1560512"/>
          </a:xfrm>
          <a:prstGeom prst="rect">
            <a:avLst/>
          </a:prstGeom>
          <a:noFill/>
          <a:ln w="9525">
            <a:noFill/>
            <a:miter lim="800000"/>
            <a:headEnd/>
            <a:tailEnd/>
          </a:ln>
        </p:spPr>
      </p:pic>
      <p:pic>
        <p:nvPicPr>
          <p:cNvPr id="14346" name="Picture 8" descr="animal-14[1]"/>
          <p:cNvPicPr>
            <a:picLocks noChangeAspect="1" noChangeArrowheads="1" noCrop="1"/>
          </p:cNvPicPr>
          <p:nvPr/>
        </p:nvPicPr>
        <p:blipFill>
          <a:blip r:embed="rId5"/>
          <a:srcRect/>
          <a:stretch>
            <a:fillRect/>
          </a:stretch>
        </p:blipFill>
        <p:spPr bwMode="auto">
          <a:xfrm rot="417220" flipH="1">
            <a:off x="2328863" y="6921500"/>
            <a:ext cx="1111250" cy="808038"/>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6386" name="Group 25"/>
          <p:cNvGrpSpPr>
            <a:grpSpLocks/>
          </p:cNvGrpSpPr>
          <p:nvPr/>
        </p:nvGrpSpPr>
        <p:grpSpPr bwMode="auto">
          <a:xfrm>
            <a:off x="5211763" y="103188"/>
            <a:ext cx="4919662" cy="995362"/>
            <a:chOff x="5063633" y="164812"/>
            <a:chExt cx="4836715" cy="994830"/>
          </a:xfrm>
        </p:grpSpPr>
        <p:grpSp>
          <p:nvGrpSpPr>
            <p:cNvPr id="16392" name="Group 26"/>
            <p:cNvGrpSpPr>
              <a:grpSpLocks/>
            </p:cNvGrpSpPr>
            <p:nvPr/>
          </p:nvGrpSpPr>
          <p:grpSpPr bwMode="auto">
            <a:xfrm>
              <a:off x="5063633" y="164812"/>
              <a:ext cx="4836715" cy="994830"/>
              <a:chOff x="5063633" y="164812"/>
              <a:chExt cx="4836715" cy="994830"/>
            </a:xfrm>
          </p:grpSpPr>
          <p:sp>
            <p:nvSpPr>
              <p:cNvPr id="16394" name="TextBox 28"/>
              <p:cNvSpPr txBox="1">
                <a:spLocks noChangeArrowheads="1"/>
              </p:cNvSpPr>
              <p:nvPr/>
            </p:nvSpPr>
            <p:spPr bwMode="auto">
              <a:xfrm>
                <a:off x="5063633"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16395" name="TextBox 29"/>
              <p:cNvSpPr txBox="1">
                <a:spLocks noChangeArrowheads="1"/>
              </p:cNvSpPr>
              <p:nvPr/>
            </p:nvSpPr>
            <p:spPr bwMode="auto">
              <a:xfrm>
                <a:off x="5993302" y="636422"/>
                <a:ext cx="3907046"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661" y="1135843"/>
              <a:ext cx="359593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387" name="Rectangle 9"/>
          <p:cNvSpPr>
            <a:spLocks noChangeArrowheads="1"/>
          </p:cNvSpPr>
          <p:nvPr/>
        </p:nvSpPr>
        <p:spPr bwMode="auto">
          <a:xfrm>
            <a:off x="1465263" y="2020888"/>
            <a:ext cx="14031912" cy="646112"/>
          </a:xfrm>
          <a:prstGeom prst="rect">
            <a:avLst/>
          </a:prstGeom>
          <a:noFill/>
          <a:ln w="9525">
            <a:noFill/>
            <a:miter lim="800000"/>
            <a:headEnd/>
            <a:tailEnd/>
          </a:ln>
        </p:spPr>
        <p:txBody>
          <a:bodyPr>
            <a:spAutoFit/>
          </a:bodyPr>
          <a:lstStyle/>
          <a:p>
            <a:pPr eaLnBrk="0" hangingPunct="0"/>
            <a:r>
              <a:rPr lang="en-US" sz="3600" b="1" u="sng">
                <a:solidFill>
                  <a:srgbClr val="FF0000"/>
                </a:solidFill>
                <a:latin typeface="Times New Roman" pitchFamily="18" charset="0"/>
                <a:cs typeface="Times New Roman" pitchFamily="18" charset="0"/>
              </a:rPr>
              <a:t>1. Hoạt động kết nối xã hội của trường học</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15" name="Text Box 14"/>
          <p:cNvSpPr txBox="1">
            <a:spLocks noChangeArrowheads="1"/>
          </p:cNvSpPr>
          <p:nvPr/>
        </p:nvSpPr>
        <p:spPr bwMode="auto">
          <a:xfrm>
            <a:off x="2347913" y="1139825"/>
            <a:ext cx="10591800" cy="576263"/>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p>
            <a:pPr algn="ctr">
              <a:defRPr/>
            </a:pPr>
            <a:r>
              <a:rPr lang="nl-NL" sz="2800" b="1">
                <a:solidFill>
                  <a:srgbClr val="0000CC"/>
                </a:solidFill>
                <a:effectLst>
                  <a:outerShdw blurRad="38100" dist="38100" dir="2700000" algn="tl">
                    <a:srgbClr val="C0C0C0"/>
                  </a:outerShdw>
                </a:effectLst>
                <a:latin typeface="Times New Roman" pitchFamily="18" charset="0"/>
                <a:cs typeface="Times New Roman" pitchFamily="18" charset="0"/>
              </a:rPr>
              <a:t>ÔN TẬP CHỦ ĐỀ TRƯỜNG HỌC (T1)</a:t>
            </a:r>
            <a:endParaRPr lang="en-US" sz="2800" b="1">
              <a:solidFill>
                <a:srgbClr val="0000CC"/>
              </a:solidFill>
              <a:effectLst>
                <a:outerShdw blurRad="38100" dist="38100" dir="2700000" algn="tl">
                  <a:srgbClr val="C0C0C0"/>
                </a:outerShdw>
              </a:effectLst>
              <a:latin typeface="Times New Roman" pitchFamily="18" charset="0"/>
            </a:endParaRPr>
          </a:p>
        </p:txBody>
      </p:sp>
      <p:sp>
        <p:nvSpPr>
          <p:cNvPr id="2" name="TextBox 1"/>
          <p:cNvSpPr txBox="1">
            <a:spLocks noChangeArrowheads="1"/>
          </p:cNvSpPr>
          <p:nvPr/>
        </p:nvSpPr>
        <p:spPr bwMode="auto">
          <a:xfrm>
            <a:off x="1465263" y="2738438"/>
            <a:ext cx="11703050" cy="647700"/>
          </a:xfrm>
          <a:prstGeom prst="rect">
            <a:avLst/>
          </a:prstGeom>
          <a:noFill/>
          <a:ln w="9525">
            <a:noFill/>
            <a:miter lim="800000"/>
            <a:headEnd/>
            <a:tailEnd/>
          </a:ln>
        </p:spPr>
        <p:txBody>
          <a:bodyPr>
            <a:spAutoFit/>
          </a:bodyPr>
          <a:lstStyle/>
          <a:p>
            <a:pPr eaLnBrk="0" hangingPunct="0"/>
            <a:r>
              <a:rPr lang="en-US" sz="3600" b="1">
                <a:solidFill>
                  <a:srgbClr val="FF0000"/>
                </a:solidFill>
                <a:latin typeface="Times New Roman" pitchFamily="18" charset="0"/>
                <a:cs typeface="Times New Roman" pitchFamily="18" charset="0"/>
              </a:rPr>
              <a:t>1. </a:t>
            </a:r>
            <a:r>
              <a:rPr lang="nl-NL" sz="3600" b="1">
                <a:solidFill>
                  <a:srgbClr val="FF0000"/>
                </a:solidFill>
                <a:latin typeface="Times New Roman" pitchFamily="18" charset="0"/>
                <a:cs typeface="Times New Roman" pitchFamily="18" charset="0"/>
              </a:rPr>
              <a:t>Thi “Hái hoa dân chủ”</a:t>
            </a:r>
            <a:endParaRPr lang="en-US" sz="3600" b="1">
              <a:solidFill>
                <a:srgbClr val="FF0000"/>
              </a:solidFill>
              <a:latin typeface="Times New Roman" pitchFamily="18" charset="0"/>
              <a:cs typeface="Times New Roman" pitchFamily="18" charset="0"/>
            </a:endParaRPr>
          </a:p>
        </p:txBody>
      </p:sp>
      <p:sp>
        <p:nvSpPr>
          <p:cNvPr id="7" name="Cloud 6">
            <a:extLst>
              <a:ext uri="{FF2B5EF4-FFF2-40B4-BE49-F238E27FC236}"/>
            </a:extLst>
          </p:cNvPr>
          <p:cNvSpPr/>
          <p:nvPr/>
        </p:nvSpPr>
        <p:spPr>
          <a:xfrm>
            <a:off x="11491913" y="2503488"/>
            <a:ext cx="4327525" cy="413702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3600" b="1">
                <a:solidFill>
                  <a:srgbClr val="00B050"/>
                </a:solidFill>
                <a:latin typeface="Times New Roman" panose="02020603050405020304" pitchFamily="18" charset="0"/>
                <a:cs typeface="Times New Roman" panose="02020603050405020304" pitchFamily="18" charset="0"/>
              </a:rPr>
              <a:t>Học sinh trao đổi với các bạn trong nhóm về tên hoạt động.</a:t>
            </a:r>
          </a:p>
        </p:txBody>
      </p:sp>
      <p:pic>
        <p:nvPicPr>
          <p:cNvPr id="16391" name="Picture 3"/>
          <p:cNvPicPr>
            <a:picLocks noChangeAspect="1"/>
          </p:cNvPicPr>
          <p:nvPr/>
        </p:nvPicPr>
        <p:blipFill>
          <a:blip r:embed="rId3">
            <a:clrChange>
              <a:clrFrom>
                <a:srgbClr val="FFFFFF"/>
              </a:clrFrom>
              <a:clrTo>
                <a:srgbClr val="FFFFFF">
                  <a:alpha val="0"/>
                </a:srgbClr>
              </a:clrTo>
            </a:clrChange>
          </a:blip>
          <a:srcRect l="10367" t="3239" r="18440"/>
          <a:stretch>
            <a:fillRect/>
          </a:stretch>
        </p:blipFill>
        <p:spPr bwMode="auto">
          <a:xfrm>
            <a:off x="3719513" y="3325813"/>
            <a:ext cx="8039100" cy="57150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7410" name="Group 25"/>
          <p:cNvGrpSpPr>
            <a:grpSpLocks/>
          </p:cNvGrpSpPr>
          <p:nvPr/>
        </p:nvGrpSpPr>
        <p:grpSpPr bwMode="auto">
          <a:xfrm>
            <a:off x="5211763" y="103188"/>
            <a:ext cx="4919662" cy="995362"/>
            <a:chOff x="5063633" y="164812"/>
            <a:chExt cx="4836715" cy="994830"/>
          </a:xfrm>
        </p:grpSpPr>
        <p:grpSp>
          <p:nvGrpSpPr>
            <p:cNvPr id="17415" name="Group 26"/>
            <p:cNvGrpSpPr>
              <a:grpSpLocks/>
            </p:cNvGrpSpPr>
            <p:nvPr/>
          </p:nvGrpSpPr>
          <p:grpSpPr bwMode="auto">
            <a:xfrm>
              <a:off x="5063633" y="164812"/>
              <a:ext cx="4836715" cy="994830"/>
              <a:chOff x="5063633" y="164812"/>
              <a:chExt cx="4836715" cy="994830"/>
            </a:xfrm>
          </p:grpSpPr>
          <p:sp>
            <p:nvSpPr>
              <p:cNvPr id="17417" name="TextBox 28"/>
              <p:cNvSpPr txBox="1">
                <a:spLocks noChangeArrowheads="1"/>
              </p:cNvSpPr>
              <p:nvPr/>
            </p:nvSpPr>
            <p:spPr bwMode="auto">
              <a:xfrm>
                <a:off x="5063633"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17418" name="TextBox 29"/>
              <p:cNvSpPr txBox="1">
                <a:spLocks noChangeArrowheads="1"/>
              </p:cNvSpPr>
              <p:nvPr/>
            </p:nvSpPr>
            <p:spPr bwMode="auto">
              <a:xfrm>
                <a:off x="5993302" y="636422"/>
                <a:ext cx="3907046"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661" y="1135843"/>
              <a:ext cx="359593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7411" name="Rectangle 9"/>
          <p:cNvSpPr>
            <a:spLocks noChangeArrowheads="1"/>
          </p:cNvSpPr>
          <p:nvPr/>
        </p:nvSpPr>
        <p:spPr bwMode="auto">
          <a:xfrm>
            <a:off x="1465263" y="2020888"/>
            <a:ext cx="14031912" cy="584200"/>
          </a:xfrm>
          <a:prstGeom prst="rect">
            <a:avLst/>
          </a:prstGeom>
          <a:noFill/>
          <a:ln w="9525">
            <a:noFill/>
            <a:miter lim="800000"/>
            <a:headEnd/>
            <a:tailEnd/>
          </a:ln>
        </p:spPr>
        <p:txBody>
          <a:bodyPr>
            <a:spAutoFit/>
          </a:bodyPr>
          <a:lstStyle/>
          <a:p>
            <a:pPr eaLnBrk="0" hangingPunct="0"/>
            <a:r>
              <a:rPr lang="en-US" sz="3200" b="1" u="sng">
                <a:solidFill>
                  <a:srgbClr val="FF0000"/>
                </a:solidFill>
                <a:latin typeface="Times New Roman" pitchFamily="18" charset="0"/>
                <a:cs typeface="Times New Roman" pitchFamily="18" charset="0"/>
              </a:rPr>
              <a:t>1. Hoạt động kết nối xã hội của trường học</a:t>
            </a:r>
            <a:r>
              <a:rPr lang="nl-NL" sz="3200" b="1" u="sng">
                <a:solidFill>
                  <a:srgbClr val="FF0000"/>
                </a:solidFill>
                <a:latin typeface="Times New Roman" pitchFamily="18" charset="0"/>
                <a:cs typeface="Times New Roman" pitchFamily="18" charset="0"/>
              </a:rPr>
              <a:t>.</a:t>
            </a:r>
            <a:endParaRPr lang="en-US" sz="3200" b="1" u="sng">
              <a:solidFill>
                <a:srgbClr val="FF0000"/>
              </a:solidFill>
              <a:latin typeface="Times New Roman" pitchFamily="18" charset="0"/>
              <a:cs typeface="Times New Roman" pitchFamily="18" charset="0"/>
            </a:endParaRPr>
          </a:p>
        </p:txBody>
      </p:sp>
      <p:sp>
        <p:nvSpPr>
          <p:cNvPr id="15" name="Text Box 14"/>
          <p:cNvSpPr txBox="1">
            <a:spLocks noChangeArrowheads="1"/>
          </p:cNvSpPr>
          <p:nvPr/>
        </p:nvSpPr>
        <p:spPr bwMode="auto">
          <a:xfrm>
            <a:off x="2347913" y="1139825"/>
            <a:ext cx="10591800" cy="576263"/>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p>
            <a:pPr algn="ctr">
              <a:defRPr/>
            </a:pPr>
            <a:r>
              <a:rPr lang="nl-NL" sz="2800" b="1">
                <a:solidFill>
                  <a:srgbClr val="0000CC"/>
                </a:solidFill>
                <a:effectLst>
                  <a:outerShdw blurRad="38100" dist="38100" dir="2700000" algn="tl">
                    <a:srgbClr val="C0C0C0"/>
                  </a:outerShdw>
                </a:effectLst>
                <a:latin typeface="Times New Roman" pitchFamily="18" charset="0"/>
                <a:cs typeface="Times New Roman" pitchFamily="18" charset="0"/>
              </a:rPr>
              <a:t>ÔN TẬP CHỦ ĐỀ TRƯỜNG HỌC (T1)</a:t>
            </a:r>
            <a:endParaRPr lang="en-US" sz="2800" b="1">
              <a:solidFill>
                <a:srgbClr val="0000CC"/>
              </a:solidFill>
              <a:effectLst>
                <a:outerShdw blurRad="38100" dist="38100" dir="2700000" algn="tl">
                  <a:srgbClr val="C0C0C0"/>
                </a:outerShdw>
              </a:effectLst>
              <a:latin typeface="Times New Roman" pitchFamily="18" charset="0"/>
            </a:endParaRPr>
          </a:p>
        </p:txBody>
      </p:sp>
      <p:sp>
        <p:nvSpPr>
          <p:cNvPr id="2" name="TextBox 1"/>
          <p:cNvSpPr txBox="1">
            <a:spLocks noChangeArrowheads="1"/>
          </p:cNvSpPr>
          <p:nvPr/>
        </p:nvSpPr>
        <p:spPr bwMode="auto">
          <a:xfrm>
            <a:off x="1465263" y="2640013"/>
            <a:ext cx="11703050" cy="585787"/>
          </a:xfrm>
          <a:prstGeom prst="rect">
            <a:avLst/>
          </a:prstGeom>
          <a:noFill/>
          <a:ln w="9525">
            <a:noFill/>
            <a:miter lim="800000"/>
            <a:headEnd/>
            <a:tailEnd/>
          </a:ln>
        </p:spPr>
        <p:txBody>
          <a:bodyPr>
            <a:spAutoFit/>
          </a:bodyPr>
          <a:lstStyle/>
          <a:p>
            <a:pPr eaLnBrk="0" hangingPunct="0"/>
            <a:r>
              <a:rPr lang="en-US" sz="3200" b="1">
                <a:solidFill>
                  <a:srgbClr val="FF0000"/>
                </a:solidFill>
                <a:latin typeface="Times New Roman" pitchFamily="18" charset="0"/>
                <a:cs typeface="Times New Roman" pitchFamily="18" charset="0"/>
              </a:rPr>
              <a:t>1. </a:t>
            </a:r>
            <a:r>
              <a:rPr lang="nl-NL" sz="3200" b="1">
                <a:solidFill>
                  <a:srgbClr val="FF0000"/>
                </a:solidFill>
                <a:latin typeface="Times New Roman" pitchFamily="18" charset="0"/>
                <a:cs typeface="Times New Roman" pitchFamily="18" charset="0"/>
              </a:rPr>
              <a:t>Thi “Hái hoa dân chủ”</a:t>
            </a:r>
            <a:endParaRPr lang="en-US" sz="3200" b="1">
              <a:solidFill>
                <a:srgbClr val="FF0000"/>
              </a:solidFill>
              <a:latin typeface="Times New Roman" pitchFamily="18" charset="0"/>
              <a:cs typeface="Times New Roman" pitchFamily="18" charset="0"/>
            </a:endParaRPr>
          </a:p>
        </p:txBody>
      </p:sp>
      <p:sp>
        <p:nvSpPr>
          <p:cNvPr id="5" name="TextBox 4"/>
          <p:cNvSpPr txBox="1">
            <a:spLocks noChangeArrowheads="1"/>
          </p:cNvSpPr>
          <p:nvPr/>
        </p:nvSpPr>
        <p:spPr bwMode="auto">
          <a:xfrm>
            <a:off x="1465263" y="3429000"/>
            <a:ext cx="13784262" cy="5149850"/>
          </a:xfrm>
          <a:prstGeom prst="rect">
            <a:avLst/>
          </a:prstGeom>
          <a:noFill/>
          <a:ln w="9525">
            <a:noFill/>
            <a:miter lim="800000"/>
            <a:headEnd/>
            <a:tailEnd/>
          </a:ln>
        </p:spPr>
        <p:txBody>
          <a:bodyPr>
            <a:spAutoFit/>
          </a:bodyPr>
          <a:lstStyle/>
          <a:p>
            <a:pPr algn="just" eaLnBrk="0" hangingPunct="0">
              <a:lnSpc>
                <a:spcPct val="120000"/>
              </a:lnSpc>
              <a:spcAft>
                <a:spcPts val="800"/>
              </a:spcAft>
            </a:pPr>
            <a:r>
              <a:rPr lang="nl-NL" sz="3200" b="1">
                <a:solidFill>
                  <a:srgbClr val="FF0000"/>
                </a:solidFill>
                <a:latin typeface="Times New Roman" pitchFamily="18" charset="0"/>
                <a:cs typeface="Times New Roman" pitchFamily="18" charset="0"/>
              </a:rPr>
              <a:t>+ Tên: </a:t>
            </a:r>
            <a:r>
              <a:rPr lang="nl-NL" sz="3200" b="1">
                <a:solidFill>
                  <a:srgbClr val="0000CC"/>
                </a:solidFill>
                <a:latin typeface="Times New Roman" pitchFamily="18" charset="0"/>
                <a:cs typeface="Times New Roman" pitchFamily="18" charset="0"/>
              </a:rPr>
              <a:t>Cuộc thi“Lên tiếng vì thiên nhiên” để hưởng ứng Giờ Trái Đất</a:t>
            </a:r>
          </a:p>
          <a:p>
            <a:pPr algn="just" eaLnBrk="0" hangingPunct="0">
              <a:lnSpc>
                <a:spcPct val="120000"/>
              </a:lnSpc>
              <a:spcAft>
                <a:spcPts val="800"/>
              </a:spcAft>
            </a:pPr>
            <a:r>
              <a:rPr lang="nl-NL" sz="3600" b="1">
                <a:solidFill>
                  <a:srgbClr val="FF0000"/>
                </a:solidFill>
                <a:latin typeface="Times New Roman" pitchFamily="18" charset="0"/>
                <a:cs typeface="Times New Roman" pitchFamily="18" charset="0"/>
              </a:rPr>
              <a:t>+ </a:t>
            </a:r>
            <a:r>
              <a:rPr lang="en-US" sz="3600" b="1">
                <a:solidFill>
                  <a:srgbClr val="FF0000"/>
                </a:solidFill>
                <a:latin typeface="Times New Roman" pitchFamily="18" charset="0"/>
                <a:cs typeface="Times New Roman" pitchFamily="18" charset="0"/>
              </a:rPr>
              <a:t>Ý nghĩa: </a:t>
            </a:r>
            <a:r>
              <a:rPr lang="en-US" sz="3200" b="1">
                <a:solidFill>
                  <a:srgbClr val="0000CC"/>
                </a:solidFill>
                <a:latin typeface="Times New Roman" pitchFamily="18" charset="0"/>
                <a:cs typeface="Times New Roman" pitchFamily="18" charset="0"/>
              </a:rPr>
              <a:t>Nâng cao ý thức của con người đối với tiết kiệm năng lượng và bảo vệ môi trường.</a:t>
            </a:r>
            <a:endParaRPr lang="en-US" sz="3200" b="1">
              <a:solidFill>
                <a:srgbClr val="0000CC"/>
              </a:solidFill>
              <a:latin typeface="Times New Roman" pitchFamily="18" charset="0"/>
              <a:ea typeface="Calibri" pitchFamily="34" charset="0"/>
              <a:cs typeface="Times New Roman" pitchFamily="18" charset="0"/>
            </a:endParaRPr>
          </a:p>
          <a:p>
            <a:pPr algn="just" eaLnBrk="0" hangingPunct="0">
              <a:lnSpc>
                <a:spcPct val="120000"/>
              </a:lnSpc>
              <a:spcAft>
                <a:spcPts val="800"/>
              </a:spcAft>
            </a:pPr>
            <a:r>
              <a:rPr lang="en-US" sz="3200" b="1">
                <a:solidFill>
                  <a:srgbClr val="FF0000"/>
                </a:solidFill>
                <a:latin typeface="Times New Roman" pitchFamily="18" charset="0"/>
                <a:cs typeface="Times New Roman" pitchFamily="18" charset="0"/>
              </a:rPr>
              <a:t>+ Việc làm: </a:t>
            </a:r>
            <a:r>
              <a:rPr lang="en-US" sz="3200" b="1">
                <a:solidFill>
                  <a:srgbClr val="0000CC"/>
                </a:solidFill>
                <a:latin typeface="Times New Roman" pitchFamily="18" charset="0"/>
                <a:cs typeface="Times New Roman" pitchFamily="18" charset="0"/>
              </a:rPr>
              <a:t>Vẽ tranh về Giờ Trái Đất, hùng biện về các việc làm tiết kiệm năng lượng, bảo vệ môi trường, trình diễn thời trang làm từ các sản phẩm tái chế như chai nhựa, giấy báo, bìa carton,...</a:t>
            </a:r>
            <a:endParaRPr lang="en-US" sz="3200" b="1">
              <a:solidFill>
                <a:srgbClr val="0000CC"/>
              </a:solidFill>
              <a:latin typeface="Times New Roman" pitchFamily="18" charset="0"/>
              <a:cs typeface="Calibri" pitchFamily="34" charset="0"/>
            </a:endParaRPr>
          </a:p>
          <a:p>
            <a:pPr algn="just" eaLnBrk="0" hangingPunct="0">
              <a:lnSpc>
                <a:spcPct val="120000"/>
              </a:lnSpc>
              <a:spcAft>
                <a:spcPts val="800"/>
              </a:spcAft>
            </a:pPr>
            <a:r>
              <a:rPr lang="en-US" sz="3200" b="1">
                <a:solidFill>
                  <a:srgbClr val="0000CC"/>
                </a:solidFill>
                <a:latin typeface="Times New Roman" pitchFamily="18" charset="0"/>
                <a:cs typeface="Times New Roman" pitchFamily="18" charset="0"/>
              </a:rPr>
              <a:t>+ </a:t>
            </a:r>
            <a:r>
              <a:rPr lang="en-US" sz="3200" b="1">
                <a:solidFill>
                  <a:srgbClr val="FF0000"/>
                </a:solidFill>
                <a:latin typeface="Times New Roman" pitchFamily="18" charset="0"/>
                <a:cs typeface="Times New Roman" pitchFamily="18" charset="0"/>
              </a:rPr>
              <a:t>Đánh giá </a:t>
            </a:r>
            <a:r>
              <a:rPr lang="en-US" sz="3200" b="1">
                <a:solidFill>
                  <a:srgbClr val="0000CC"/>
                </a:solidFill>
                <a:latin typeface="Times New Roman" pitchFamily="18" charset="0"/>
                <a:cs typeface="Times New Roman" pitchFamily="18" charset="0"/>
              </a:rPr>
              <a:t>sự tham gia của em và các bạn: Các bạn rất thích thú, vui vẻ và sôi nổi tham gia hoạt động</a:t>
            </a:r>
            <a:r>
              <a:rPr lang="en-US" sz="3200">
                <a:solidFill>
                  <a:srgbClr val="0000CC"/>
                </a:solidFill>
                <a:latin typeface="Times New Roman" pitchFamily="18" charset="0"/>
                <a:cs typeface="Times New Roman" pitchFamily="18" charset="0"/>
              </a:rPr>
              <a:t>.</a:t>
            </a:r>
            <a:endParaRPr lang="en-US" sz="3200">
              <a:solidFill>
                <a:srgbClr val="0000CC"/>
              </a:solidFill>
              <a:latin typeface="Times New Roman" pitchFamily="18" charset="0"/>
              <a:cs typeface="Calibri"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8434" name="Group 25"/>
          <p:cNvGrpSpPr>
            <a:grpSpLocks/>
          </p:cNvGrpSpPr>
          <p:nvPr/>
        </p:nvGrpSpPr>
        <p:grpSpPr bwMode="auto">
          <a:xfrm>
            <a:off x="5211763" y="103188"/>
            <a:ext cx="4919662" cy="995362"/>
            <a:chOff x="5063633" y="164812"/>
            <a:chExt cx="4836715" cy="994830"/>
          </a:xfrm>
        </p:grpSpPr>
        <p:grpSp>
          <p:nvGrpSpPr>
            <p:cNvPr id="18440" name="Group 26"/>
            <p:cNvGrpSpPr>
              <a:grpSpLocks/>
            </p:cNvGrpSpPr>
            <p:nvPr/>
          </p:nvGrpSpPr>
          <p:grpSpPr bwMode="auto">
            <a:xfrm>
              <a:off x="5063633" y="164812"/>
              <a:ext cx="4836715" cy="994830"/>
              <a:chOff x="5063633" y="164812"/>
              <a:chExt cx="4836715" cy="994830"/>
            </a:xfrm>
          </p:grpSpPr>
          <p:sp>
            <p:nvSpPr>
              <p:cNvPr id="18442" name="TextBox 28"/>
              <p:cNvSpPr txBox="1">
                <a:spLocks noChangeArrowheads="1"/>
              </p:cNvSpPr>
              <p:nvPr/>
            </p:nvSpPr>
            <p:spPr bwMode="auto">
              <a:xfrm>
                <a:off x="5063633"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18443" name="TextBox 29"/>
              <p:cNvSpPr txBox="1">
                <a:spLocks noChangeArrowheads="1"/>
              </p:cNvSpPr>
              <p:nvPr/>
            </p:nvSpPr>
            <p:spPr bwMode="auto">
              <a:xfrm>
                <a:off x="5993302" y="636422"/>
                <a:ext cx="3907046"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661" y="1135843"/>
              <a:ext cx="359593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8435" name="Rectangle 9"/>
          <p:cNvSpPr>
            <a:spLocks noChangeArrowheads="1"/>
          </p:cNvSpPr>
          <p:nvPr/>
        </p:nvSpPr>
        <p:spPr bwMode="auto">
          <a:xfrm>
            <a:off x="1465263" y="2020888"/>
            <a:ext cx="14031912" cy="584200"/>
          </a:xfrm>
          <a:prstGeom prst="rect">
            <a:avLst/>
          </a:prstGeom>
          <a:noFill/>
          <a:ln w="9525">
            <a:noFill/>
            <a:miter lim="800000"/>
            <a:headEnd/>
            <a:tailEnd/>
          </a:ln>
        </p:spPr>
        <p:txBody>
          <a:bodyPr>
            <a:spAutoFit/>
          </a:bodyPr>
          <a:lstStyle/>
          <a:p>
            <a:pPr eaLnBrk="0" hangingPunct="0"/>
            <a:r>
              <a:rPr lang="en-US" sz="3200" b="1" u="sng">
                <a:solidFill>
                  <a:srgbClr val="FF0000"/>
                </a:solidFill>
                <a:latin typeface="Times New Roman" pitchFamily="18" charset="0"/>
                <a:cs typeface="Times New Roman" pitchFamily="18" charset="0"/>
              </a:rPr>
              <a:t>1. Hoạt động kết nối xã hội của trường học</a:t>
            </a:r>
            <a:r>
              <a:rPr lang="nl-NL" sz="3200" b="1" u="sng">
                <a:solidFill>
                  <a:srgbClr val="FF0000"/>
                </a:solidFill>
                <a:latin typeface="Times New Roman" pitchFamily="18" charset="0"/>
                <a:cs typeface="Times New Roman" pitchFamily="18" charset="0"/>
              </a:rPr>
              <a:t>.</a:t>
            </a:r>
            <a:endParaRPr lang="en-US" sz="3200" b="1" u="sng">
              <a:solidFill>
                <a:srgbClr val="FF0000"/>
              </a:solidFill>
              <a:latin typeface="Times New Roman" pitchFamily="18" charset="0"/>
              <a:cs typeface="Times New Roman" pitchFamily="18" charset="0"/>
            </a:endParaRPr>
          </a:p>
        </p:txBody>
      </p:sp>
      <p:sp>
        <p:nvSpPr>
          <p:cNvPr id="15" name="Text Box 14"/>
          <p:cNvSpPr txBox="1">
            <a:spLocks noChangeArrowheads="1"/>
          </p:cNvSpPr>
          <p:nvPr/>
        </p:nvSpPr>
        <p:spPr bwMode="auto">
          <a:xfrm>
            <a:off x="2347913" y="1098550"/>
            <a:ext cx="10591800" cy="576263"/>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p>
            <a:pPr algn="ctr">
              <a:defRPr/>
            </a:pPr>
            <a:r>
              <a:rPr lang="nl-NL" sz="2800" b="1">
                <a:solidFill>
                  <a:srgbClr val="0000CC"/>
                </a:solidFill>
                <a:effectLst>
                  <a:outerShdw blurRad="38100" dist="38100" dir="2700000" algn="tl">
                    <a:srgbClr val="C0C0C0"/>
                  </a:outerShdw>
                </a:effectLst>
                <a:latin typeface="Times New Roman" pitchFamily="18" charset="0"/>
                <a:cs typeface="Times New Roman" pitchFamily="18" charset="0"/>
              </a:rPr>
              <a:t>ÔN TẬP CHỦ ĐỀ TRƯỜNG HỌC (T1)</a:t>
            </a:r>
            <a:endParaRPr lang="en-US" sz="2800" b="1">
              <a:solidFill>
                <a:srgbClr val="0000CC"/>
              </a:solidFill>
              <a:effectLst>
                <a:outerShdw blurRad="38100" dist="38100" dir="2700000" algn="tl">
                  <a:srgbClr val="C0C0C0"/>
                </a:outerShdw>
              </a:effectLst>
              <a:latin typeface="Times New Roman" pitchFamily="18" charset="0"/>
            </a:endParaRPr>
          </a:p>
        </p:txBody>
      </p:sp>
      <p:sp>
        <p:nvSpPr>
          <p:cNvPr id="2" name="TextBox 1"/>
          <p:cNvSpPr txBox="1">
            <a:spLocks noChangeArrowheads="1"/>
          </p:cNvSpPr>
          <p:nvPr/>
        </p:nvSpPr>
        <p:spPr bwMode="auto">
          <a:xfrm>
            <a:off x="1465263" y="2782888"/>
            <a:ext cx="11703050" cy="584200"/>
          </a:xfrm>
          <a:prstGeom prst="rect">
            <a:avLst/>
          </a:prstGeom>
          <a:noFill/>
          <a:ln w="9525">
            <a:noFill/>
            <a:miter lim="800000"/>
            <a:headEnd/>
            <a:tailEnd/>
          </a:ln>
        </p:spPr>
        <p:txBody>
          <a:bodyPr>
            <a:spAutoFit/>
          </a:bodyPr>
          <a:lstStyle/>
          <a:p>
            <a:pPr eaLnBrk="0" hangingPunct="0"/>
            <a:r>
              <a:rPr lang="en-US" sz="3200" b="1">
                <a:solidFill>
                  <a:srgbClr val="FF0000"/>
                </a:solidFill>
                <a:latin typeface="Times New Roman" pitchFamily="18" charset="0"/>
                <a:cs typeface="Times New Roman" pitchFamily="18" charset="0"/>
              </a:rPr>
              <a:t>2. </a:t>
            </a:r>
            <a:r>
              <a:rPr lang="nl-NL" sz="3200" b="1">
                <a:solidFill>
                  <a:srgbClr val="FF0000"/>
                </a:solidFill>
                <a:latin typeface="Times New Roman" pitchFamily="18" charset="0"/>
                <a:cs typeface="Times New Roman" pitchFamily="18" charset="0"/>
              </a:rPr>
              <a:t>Thi “Giới thiệu về truyền thống nhà trường”</a:t>
            </a:r>
            <a:endParaRPr lang="en-US" sz="3200" b="1">
              <a:solidFill>
                <a:srgbClr val="FF0000"/>
              </a:solidFill>
              <a:latin typeface="Times New Roman" pitchFamily="18" charset="0"/>
              <a:cs typeface="Times New Roman" pitchFamily="18" charset="0"/>
            </a:endParaRPr>
          </a:p>
        </p:txBody>
      </p:sp>
      <p:sp>
        <p:nvSpPr>
          <p:cNvPr id="5" name="TextBox 4"/>
          <p:cNvSpPr txBox="1">
            <a:spLocks noChangeArrowheads="1"/>
          </p:cNvSpPr>
          <p:nvPr/>
        </p:nvSpPr>
        <p:spPr bwMode="auto">
          <a:xfrm>
            <a:off x="1357313" y="3397250"/>
            <a:ext cx="13782675" cy="1222375"/>
          </a:xfrm>
          <a:prstGeom prst="rect">
            <a:avLst/>
          </a:prstGeom>
          <a:noFill/>
          <a:ln w="9525">
            <a:noFill/>
            <a:miter lim="800000"/>
            <a:headEnd/>
            <a:tailEnd/>
          </a:ln>
        </p:spPr>
        <p:txBody>
          <a:bodyPr>
            <a:spAutoFit/>
          </a:bodyPr>
          <a:lstStyle/>
          <a:p>
            <a:pPr algn="just" eaLnBrk="0" hangingPunct="0">
              <a:lnSpc>
                <a:spcPct val="120000"/>
              </a:lnSpc>
              <a:spcAft>
                <a:spcPts val="800"/>
              </a:spcAft>
            </a:pPr>
            <a:r>
              <a:rPr lang="nl-NL" sz="3200" b="1">
                <a:solidFill>
                  <a:srgbClr val="FF0000"/>
                </a:solidFill>
                <a:latin typeface="Times New Roman" pitchFamily="18" charset="0"/>
                <a:cs typeface="Times New Roman" pitchFamily="18" charset="0"/>
              </a:rPr>
              <a:t>+ Trường em có những truyền thống nào?Em sẽ làm gì để giữ gìn và phát huy những truyền thống đó?</a:t>
            </a:r>
            <a:endParaRPr lang="en-US" sz="3200" b="1">
              <a:solidFill>
                <a:srgbClr val="FF0000"/>
              </a:solidFill>
              <a:latin typeface="Times New Roman" pitchFamily="18" charset="0"/>
              <a:ea typeface="Calibri" pitchFamily="34" charset="0"/>
              <a:cs typeface="Times New Roman" pitchFamily="18" charset="0"/>
            </a:endParaRPr>
          </a:p>
        </p:txBody>
      </p:sp>
      <p:sp>
        <p:nvSpPr>
          <p:cNvPr id="6" name="TextBox 5"/>
          <p:cNvSpPr txBox="1">
            <a:spLocks noChangeArrowheads="1"/>
          </p:cNvSpPr>
          <p:nvPr/>
        </p:nvSpPr>
        <p:spPr bwMode="auto">
          <a:xfrm>
            <a:off x="1465263" y="4672013"/>
            <a:ext cx="13074650" cy="3997325"/>
          </a:xfrm>
          <a:prstGeom prst="rect">
            <a:avLst/>
          </a:prstGeom>
          <a:noFill/>
          <a:ln w="9525">
            <a:noFill/>
            <a:miter lim="800000"/>
            <a:headEnd/>
            <a:tailEnd/>
          </a:ln>
        </p:spPr>
        <p:txBody>
          <a:bodyPr>
            <a:spAutoFit/>
          </a:bodyPr>
          <a:lstStyle/>
          <a:p>
            <a:pPr algn="just" eaLnBrk="0" hangingPunct="0">
              <a:lnSpc>
                <a:spcPct val="120000"/>
              </a:lnSpc>
              <a:spcAft>
                <a:spcPts val="800"/>
              </a:spcAft>
            </a:pPr>
            <a:r>
              <a:rPr lang="en-US" sz="3200" b="1">
                <a:solidFill>
                  <a:srgbClr val="0000FF"/>
                </a:solidFill>
                <a:latin typeface="Times New Roman" pitchFamily="18" charset="0"/>
                <a:ea typeface="Calibri" pitchFamily="34" charset="0"/>
                <a:cs typeface="Times New Roman" pitchFamily="18" charset="0"/>
              </a:rPr>
              <a:t>+ Trường em có truyền thống đoàn kết, tôn sư trọng đạo,...</a:t>
            </a:r>
          </a:p>
          <a:p>
            <a:pPr algn="just" eaLnBrk="0" hangingPunct="0">
              <a:lnSpc>
                <a:spcPct val="120000"/>
              </a:lnSpc>
              <a:spcAft>
                <a:spcPts val="800"/>
              </a:spcAft>
            </a:pPr>
            <a:r>
              <a:rPr lang="en-US" sz="3200" b="1">
                <a:solidFill>
                  <a:srgbClr val="0000FF"/>
                </a:solidFill>
                <a:latin typeface="Times New Roman" pitchFamily="18" charset="0"/>
                <a:ea typeface="Calibri" pitchFamily="34" charset="0"/>
                <a:cs typeface="Times New Roman" pitchFamily="18" charset="0"/>
              </a:rPr>
              <a:t>+ Để giữ gìn và phát huy truyền thống đó, em phải:</a:t>
            </a:r>
          </a:p>
          <a:p>
            <a:pPr algn="just" eaLnBrk="0" hangingPunct="0">
              <a:lnSpc>
                <a:spcPct val="120000"/>
              </a:lnSpc>
              <a:spcAft>
                <a:spcPts val="800"/>
              </a:spcAft>
            </a:pPr>
            <a:r>
              <a:rPr lang="en-US" sz="3200" b="1">
                <a:solidFill>
                  <a:srgbClr val="0000FF"/>
                </a:solidFill>
                <a:latin typeface="Times New Roman" pitchFamily="18" charset="0"/>
                <a:ea typeface="Calibri" pitchFamily="34" charset="0"/>
                <a:cs typeface="Times New Roman" pitchFamily="18" charset="0"/>
              </a:rPr>
              <a:t>* Chăm chỉ học tập, học thật tốt để xứng đáng là một học trò chăm ngoan học giỏi.</a:t>
            </a:r>
          </a:p>
          <a:p>
            <a:pPr algn="just" eaLnBrk="0" hangingPunct="0">
              <a:lnSpc>
                <a:spcPct val="120000"/>
              </a:lnSpc>
              <a:spcAft>
                <a:spcPts val="800"/>
              </a:spcAft>
            </a:pPr>
            <a:r>
              <a:rPr lang="en-US" sz="3200" b="1">
                <a:solidFill>
                  <a:srgbClr val="0000FF"/>
                </a:solidFill>
                <a:latin typeface="Times New Roman" pitchFamily="18" charset="0"/>
                <a:ea typeface="Calibri" pitchFamily="34" charset="0"/>
                <a:cs typeface="Times New Roman" pitchFamily="18" charset="0"/>
              </a:rPr>
              <a:t>* Phải đoàn kết, hòa đồng với bạn bè và mọi người xung quanh mình.</a:t>
            </a:r>
          </a:p>
          <a:p>
            <a:pPr algn="just" eaLnBrk="0" hangingPunct="0">
              <a:lnSpc>
                <a:spcPct val="120000"/>
              </a:lnSpc>
              <a:spcAft>
                <a:spcPts val="800"/>
              </a:spcAft>
            </a:pPr>
            <a:r>
              <a:rPr lang="en-US" sz="3200" b="1">
                <a:solidFill>
                  <a:srgbClr val="0000FF"/>
                </a:solidFill>
                <a:latin typeface="Times New Roman" pitchFamily="18" charset="0"/>
                <a:ea typeface="Calibri" pitchFamily="34" charset="0"/>
                <a:cs typeface="Times New Roman" pitchFamily="18" charset="0"/>
              </a:rPr>
              <a:t>* Biết ơn thầy cô giáo.</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9458" name="Group 25"/>
          <p:cNvGrpSpPr>
            <a:grpSpLocks/>
          </p:cNvGrpSpPr>
          <p:nvPr/>
        </p:nvGrpSpPr>
        <p:grpSpPr bwMode="auto">
          <a:xfrm>
            <a:off x="5243513" y="0"/>
            <a:ext cx="4889500" cy="990600"/>
            <a:chOff x="5063633" y="164812"/>
            <a:chExt cx="4807015" cy="990070"/>
          </a:xfrm>
        </p:grpSpPr>
        <p:grpSp>
          <p:nvGrpSpPr>
            <p:cNvPr id="19462" name="Group 26"/>
            <p:cNvGrpSpPr>
              <a:grpSpLocks/>
            </p:cNvGrpSpPr>
            <p:nvPr/>
          </p:nvGrpSpPr>
          <p:grpSpPr bwMode="auto">
            <a:xfrm>
              <a:off x="5063633" y="164812"/>
              <a:ext cx="4807015" cy="990070"/>
              <a:chOff x="5063633" y="164812"/>
              <a:chExt cx="4807015" cy="990070"/>
            </a:xfrm>
          </p:grpSpPr>
          <p:sp>
            <p:nvSpPr>
              <p:cNvPr id="19464" name="TextBox 28"/>
              <p:cNvSpPr txBox="1">
                <a:spLocks noChangeArrowheads="1"/>
              </p:cNvSpPr>
              <p:nvPr/>
            </p:nvSpPr>
            <p:spPr bwMode="auto">
              <a:xfrm>
                <a:off x="5063633"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19465" name="TextBox 29"/>
              <p:cNvSpPr txBox="1">
                <a:spLocks noChangeArrowheads="1"/>
              </p:cNvSpPr>
              <p:nvPr/>
            </p:nvSpPr>
            <p:spPr bwMode="auto">
              <a:xfrm>
                <a:off x="5993822" y="636047"/>
                <a:ext cx="3876826" cy="518835"/>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651" y="1135842"/>
              <a:ext cx="359589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Text Box 14">
            <a:extLst>
              <a:ext uri="{FF2B5EF4-FFF2-40B4-BE49-F238E27FC236}"/>
            </a:extLst>
          </p:cNvPr>
          <p:cNvSpPr txBox="1">
            <a:spLocks noChangeArrowheads="1"/>
          </p:cNvSpPr>
          <p:nvPr/>
        </p:nvSpPr>
        <p:spPr bwMode="auto">
          <a:xfrm>
            <a:off x="2347913" y="1139825"/>
            <a:ext cx="10591800" cy="576263"/>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p>
            <a:pPr algn="ctr">
              <a:defRPr/>
            </a:pPr>
            <a:r>
              <a:rPr lang="nl-NL" sz="2800" b="1">
                <a:solidFill>
                  <a:srgbClr val="0000CC"/>
                </a:solidFill>
                <a:effectLst>
                  <a:outerShdw blurRad="38100" dist="38100" dir="2700000" algn="tl">
                    <a:srgbClr val="C0C0C0"/>
                  </a:outerShdw>
                </a:effectLst>
                <a:latin typeface="Times New Roman" pitchFamily="18" charset="0"/>
                <a:cs typeface="Times New Roman" pitchFamily="18" charset="0"/>
              </a:rPr>
              <a:t>ÔN TẬP CHỦ ĐỀ TRƯỜNG HỌC (T1)</a:t>
            </a:r>
            <a:endParaRPr lang="en-US" sz="2800" b="1">
              <a:solidFill>
                <a:srgbClr val="0000CC"/>
              </a:solidFill>
              <a:effectLst>
                <a:outerShdw blurRad="38100" dist="38100" dir="2700000" algn="tl">
                  <a:srgbClr val="C0C0C0"/>
                </a:outerShdw>
              </a:effectLst>
              <a:latin typeface="Times New Roman" pitchFamily="18" charset="0"/>
            </a:endParaRPr>
          </a:p>
        </p:txBody>
      </p:sp>
      <p:pic>
        <p:nvPicPr>
          <p:cNvPr id="14" name="Shape">
            <a:hlinkClick r:id="" action="ppaction://media"/>
          </p:cNvPr>
          <p:cNvPicPr>
            <a:picLocks noRot="1" noChangeAspect="1"/>
          </p:cNvPicPr>
          <p:nvPr>
            <a:videoFile r:link="rId1"/>
          </p:nvPr>
        </p:nvPicPr>
        <p:blipFill>
          <a:blip r:embed="rId4"/>
          <a:srcRect/>
          <a:stretch>
            <a:fillRect/>
          </a:stretch>
        </p:blipFill>
        <p:spPr bwMode="auto">
          <a:xfrm>
            <a:off x="2195513" y="2362200"/>
            <a:ext cx="11506200" cy="6400800"/>
          </a:xfrm>
          <a:prstGeom prst="rect">
            <a:avLst/>
          </a:prstGeom>
          <a:noFill/>
          <a:ln w="9525">
            <a:noFill/>
            <a:miter lim="800000"/>
            <a:headEnd/>
            <a:tailEnd/>
          </a:ln>
        </p:spPr>
      </p:pic>
      <p:sp>
        <p:nvSpPr>
          <p:cNvPr id="19461" name="TextBox 14"/>
          <p:cNvSpPr txBox="1">
            <a:spLocks noChangeArrowheads="1"/>
          </p:cNvSpPr>
          <p:nvPr/>
        </p:nvSpPr>
        <p:spPr bwMode="auto">
          <a:xfrm>
            <a:off x="6462713" y="1757363"/>
            <a:ext cx="3886200" cy="646112"/>
          </a:xfrm>
          <a:prstGeom prst="rect">
            <a:avLst/>
          </a:prstGeom>
          <a:noFill/>
          <a:ln w="9525">
            <a:noFill/>
            <a:miter lim="800000"/>
            <a:headEnd/>
            <a:tailEnd/>
          </a:ln>
        </p:spPr>
        <p:txBody>
          <a:bodyPr>
            <a:spAutoFit/>
          </a:bodyPr>
          <a:lstStyle/>
          <a:p>
            <a:pPr eaLnBrk="0" hangingPunct="0"/>
            <a:r>
              <a:rPr lang="en-US" sz="3600" b="1">
                <a:solidFill>
                  <a:srgbClr val="FF0000"/>
                </a:solidFill>
                <a:latin typeface="Times New Roman" pitchFamily="18" charset="0"/>
                <a:cs typeface="Times New Roman" pitchFamily="18" charset="0"/>
              </a:rPr>
              <a:t>GIỜ TRÁI ĐẤT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013"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482" name="Picture 2" descr="Anh dep 10"/>
          <p:cNvPicPr>
            <a:picLocks noChangeAspect="1" noChangeArrowheads="1"/>
          </p:cNvPicPr>
          <p:nvPr/>
        </p:nvPicPr>
        <p:blipFill>
          <a:blip r:embed="rId3"/>
          <a:srcRect/>
          <a:stretch>
            <a:fillRect/>
          </a:stretch>
        </p:blipFill>
        <p:spPr bwMode="auto">
          <a:xfrm>
            <a:off x="677863" y="388938"/>
            <a:ext cx="14920912" cy="8755062"/>
          </a:xfrm>
          <a:prstGeom prst="rect">
            <a:avLst/>
          </a:prstGeom>
          <a:noFill/>
          <a:ln w="9525">
            <a:noFill/>
            <a:miter lim="800000"/>
            <a:headEnd/>
            <a:tailEnd/>
          </a:ln>
        </p:spPr>
      </p:pic>
      <p:sp>
        <p:nvSpPr>
          <p:cNvPr id="3" name="WordArt 3"/>
          <p:cNvSpPr>
            <a:spLocks noChangeArrowheads="1" noChangeShapeType="1" noTextEdit="1"/>
          </p:cNvSpPr>
          <p:nvPr/>
        </p:nvSpPr>
        <p:spPr bwMode="auto">
          <a:xfrm>
            <a:off x="3643313"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1506" name="Group 25"/>
          <p:cNvGrpSpPr>
            <a:grpSpLocks/>
          </p:cNvGrpSpPr>
          <p:nvPr/>
        </p:nvGrpSpPr>
        <p:grpSpPr bwMode="auto">
          <a:xfrm>
            <a:off x="5211763" y="103188"/>
            <a:ext cx="4919662" cy="995362"/>
            <a:chOff x="5063633" y="164812"/>
            <a:chExt cx="4836715" cy="994830"/>
          </a:xfrm>
        </p:grpSpPr>
        <p:grpSp>
          <p:nvGrpSpPr>
            <p:cNvPr id="21512" name="Group 26"/>
            <p:cNvGrpSpPr>
              <a:grpSpLocks/>
            </p:cNvGrpSpPr>
            <p:nvPr/>
          </p:nvGrpSpPr>
          <p:grpSpPr bwMode="auto">
            <a:xfrm>
              <a:off x="5063633" y="164812"/>
              <a:ext cx="4836715" cy="994830"/>
              <a:chOff x="5063633" y="164812"/>
              <a:chExt cx="4836715" cy="994830"/>
            </a:xfrm>
          </p:grpSpPr>
          <p:sp>
            <p:nvSpPr>
              <p:cNvPr id="21514" name="TextBox 28"/>
              <p:cNvSpPr txBox="1">
                <a:spLocks noChangeArrowheads="1"/>
              </p:cNvSpPr>
              <p:nvPr/>
            </p:nvSpPr>
            <p:spPr bwMode="auto">
              <a:xfrm>
                <a:off x="5063633"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21515" name="TextBox 29"/>
              <p:cNvSpPr txBox="1">
                <a:spLocks noChangeArrowheads="1"/>
              </p:cNvSpPr>
              <p:nvPr/>
            </p:nvSpPr>
            <p:spPr bwMode="auto">
              <a:xfrm>
                <a:off x="5993302" y="636422"/>
                <a:ext cx="3907046"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661" y="1135843"/>
              <a:ext cx="359593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507" name="Text Box 14"/>
          <p:cNvSpPr txBox="1">
            <a:spLocks noChangeArrowheads="1"/>
          </p:cNvSpPr>
          <p:nvPr/>
        </p:nvSpPr>
        <p:spPr bwMode="auto">
          <a:xfrm>
            <a:off x="3033713" y="1158875"/>
            <a:ext cx="10591800" cy="1006475"/>
          </a:xfrm>
          <a:prstGeom prst="rect">
            <a:avLst/>
          </a:prstGeom>
          <a:noFill/>
          <a:ln w="9525">
            <a:noFill/>
            <a:miter lim="800000"/>
            <a:headEnd/>
            <a:tailEnd/>
          </a:ln>
        </p:spPr>
        <p:txBody>
          <a:bodyPr lIns="143689" tIns="71844" rIns="143689" bIns="71844">
            <a:spAutoFit/>
          </a:bodyPr>
          <a:lstStyle/>
          <a:p>
            <a:pPr algn="ctr"/>
            <a:r>
              <a:rPr lang="en-US" sz="2800" b="1">
                <a:solidFill>
                  <a:srgbClr val="0000CC"/>
                </a:solidFill>
                <a:latin typeface="Times New Roman" pitchFamily="18" charset="0"/>
              </a:rPr>
              <a:t>Bài 7: </a:t>
            </a:r>
            <a:r>
              <a:rPr lang="nl-NL" sz="2800" b="1">
                <a:solidFill>
                  <a:srgbClr val="0000CC"/>
                </a:solidFill>
                <a:latin typeface="Times New Roman" pitchFamily="18" charset="0"/>
              </a:rPr>
              <a:t>THỰC HÀNH: KHẢO SÁT VỀ SỰ AN TOÀN CỦA TRƯNG HỌC </a:t>
            </a:r>
            <a:r>
              <a:rPr lang="en-US" sz="2800" b="1">
                <a:solidFill>
                  <a:srgbClr val="0000CC"/>
                </a:solidFill>
                <a:latin typeface="Times New Roman" pitchFamily="18" charset="0"/>
              </a:rPr>
              <a:t>(T2)</a:t>
            </a:r>
          </a:p>
        </p:txBody>
      </p:sp>
      <p:pic>
        <p:nvPicPr>
          <p:cNvPr id="21508" name="Picture 2"/>
          <p:cNvPicPr>
            <a:picLocks noChangeAspect="1"/>
          </p:cNvPicPr>
          <p:nvPr/>
        </p:nvPicPr>
        <p:blipFill>
          <a:blip r:embed="rId3"/>
          <a:srcRect/>
          <a:stretch>
            <a:fillRect/>
          </a:stretch>
        </p:blipFill>
        <p:spPr bwMode="auto">
          <a:xfrm>
            <a:off x="2347913" y="2165350"/>
            <a:ext cx="11658600" cy="6653213"/>
          </a:xfrm>
          <a:prstGeom prst="rect">
            <a:avLst/>
          </a:prstGeom>
          <a:noFill/>
          <a:ln w="9525">
            <a:noFill/>
            <a:miter lim="800000"/>
            <a:headEnd/>
            <a:tailEnd/>
          </a:ln>
        </p:spPr>
      </p:pic>
      <p:pic>
        <p:nvPicPr>
          <p:cNvPr id="6" name="Picture 5"/>
          <p:cNvPicPr>
            <a:picLocks noChangeAspect="1"/>
          </p:cNvPicPr>
          <p:nvPr/>
        </p:nvPicPr>
        <p:blipFill>
          <a:blip r:embed="rId4"/>
          <a:srcRect/>
          <a:stretch>
            <a:fillRect/>
          </a:stretch>
        </p:blipFill>
        <p:spPr bwMode="auto">
          <a:xfrm>
            <a:off x="2325688" y="2170113"/>
            <a:ext cx="11658600" cy="6648450"/>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2292350" y="2165350"/>
            <a:ext cx="11691938" cy="6653213"/>
          </a:xfrm>
          <a:prstGeom prst="rect">
            <a:avLst/>
          </a:prstGeom>
          <a:noFill/>
          <a:ln w="9525">
            <a:noFill/>
            <a:miter lim="800000"/>
            <a:headEnd/>
            <a:tailEnd/>
          </a:ln>
        </p:spPr>
      </p:pic>
      <p:pic>
        <p:nvPicPr>
          <p:cNvPr id="8" name="Picture 7"/>
          <p:cNvPicPr>
            <a:picLocks noChangeAspect="1"/>
          </p:cNvPicPr>
          <p:nvPr/>
        </p:nvPicPr>
        <p:blipFill>
          <a:blip r:embed="rId6"/>
          <a:srcRect/>
          <a:stretch>
            <a:fillRect/>
          </a:stretch>
        </p:blipFill>
        <p:spPr bwMode="auto">
          <a:xfrm>
            <a:off x="2347913" y="2165350"/>
            <a:ext cx="11603037" cy="6646863"/>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10256</TotalTime>
  <Words>339</Words>
  <Application>Microsoft Office PowerPoint</Application>
  <PresentationFormat>Custom</PresentationFormat>
  <Paragraphs>34</Paragraphs>
  <Slides>7</Slides>
  <Notes>0</Notes>
  <HiddenSlides>0</HiddenSlides>
  <MMClips>1</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7</vt:i4>
      </vt:variant>
    </vt:vector>
  </HeadingPairs>
  <TitlesOfParts>
    <vt:vector size="11" baseType="lpstr">
      <vt:lpstr>Arial</vt:lpstr>
      <vt:lpstr>Times New Roman</vt:lpstr>
      <vt:lpstr>Calibri</vt:lpstr>
      <vt:lpstr>Default Design</vt:lpstr>
      <vt:lpstr>Slide 1</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Sky123.Org</cp:lastModifiedBy>
  <cp:revision>1167</cp:revision>
  <dcterms:created xsi:type="dcterms:W3CDTF">2008-09-09T22:52:10Z</dcterms:created>
  <dcterms:modified xsi:type="dcterms:W3CDTF">2022-11-05T15:02:02Z</dcterms:modified>
</cp:coreProperties>
</file>