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583" r:id="rId2"/>
    <p:sldId id="584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585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294" r:id="rId19"/>
    <p:sldId id="270" r:id="rId20"/>
  </p:sldIdLst>
  <p:sldSz cx="12192000" cy="6858000"/>
  <p:notesSz cx="6858000" cy="9144000"/>
  <p:embeddedFontLst>
    <p:embeddedFont>
      <p:font typeface="Arial Rounded MT Bold" pitchFamily="34" charset="0"/>
      <p:regular r:id="rId22"/>
    </p:embeddedFont>
    <p:embeddedFont>
      <p:font typeface="Cambria Math" pitchFamily="18" charset="0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SimSun" pitchFamily="2" charset="-122"/>
      <p:regular r:id="rId28"/>
    </p:embeddedFont>
    <p:embeddedFont>
      <p:font typeface="Yu Gothic" pitchFamily="34" charset="-128"/>
      <p:regular r:id="rId29"/>
      <p:bold r:id="rId30"/>
    </p:embeddedFont>
    <p:embeddedFont>
      <p:font typeface="Tahoma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32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21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60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0285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0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2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36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12;p7">
            <a:extLst>
              <a:ext uri="{FF2B5EF4-FFF2-40B4-BE49-F238E27FC236}">
                <a16:creationId xmlns:a16="http://schemas.microsoft.com/office/drawing/2014/main" xmlns="" id="{4AA5DE85-2471-2A47-E7FC-7841FEB0EAE7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CF9988F8-97D7-DC58-B94B-ABA3621DA177}"/>
              </a:ext>
            </a:extLst>
          </p:cNvPr>
          <p:cNvSpPr/>
          <p:nvPr userDrawn="1"/>
        </p:nvSpPr>
        <p:spPr>
          <a:xfrm>
            <a:off x="10933724" y="13311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xmlns="" id="{ECF3F740-0636-98B8-F25E-90DEC073C869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xmlns="" id="{455EE133-AA48-4565-6057-8E6E4046278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6" name="Google Shape;27;p9">
            <a:extLst>
              <a:ext uri="{FF2B5EF4-FFF2-40B4-BE49-F238E27FC236}">
                <a16:creationId xmlns:a16="http://schemas.microsoft.com/office/drawing/2014/main" xmlns="" id="{9681E5D2-7378-2852-EB79-9B47D3E27A1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2" r:id="rId8"/>
    <p:sldLayoutId id="2147483655" r:id="rId9"/>
    <p:sldLayoutId id="2147483661" r:id="rId1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microsoft.com/office/2007/relationships/hdphoto" Target="../media/hdphoto4.wdp"/><Relationship Id="rId5" Type="http://schemas.openxmlformats.org/officeDocument/2006/relationships/image" Target="../media/image52.jpeg"/><Relationship Id="rId10" Type="http://schemas.openxmlformats.org/officeDocument/2006/relationships/image" Target="../media/image5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jpeg"/><Relationship Id="rId7" Type="http://schemas.microsoft.com/office/2007/relationships/hdphoto" Target="../media/hdphoto6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63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emf"/><Relationship Id="rId3" Type="http://schemas.microsoft.com/office/2007/relationships/media" Target="../media/media3.mp3"/><Relationship Id="rId21" Type="http://schemas.openxmlformats.org/officeDocument/2006/relationships/image" Target="../media/image17.png"/><Relationship Id="rId7" Type="http://schemas.openxmlformats.org/officeDocument/2006/relationships/audio" Target="../media/audio1.wav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7.png"/><Relationship Id="rId10" Type="http://schemas.openxmlformats.org/officeDocument/2006/relationships/image" Target="../media/image11.png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4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12" Type="http://schemas.openxmlformats.org/officeDocument/2006/relationships/image" Target="../media/image33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31.png"/><Relationship Id="rId20" Type="http://schemas.openxmlformats.org/officeDocument/2006/relationships/image" Target="../media/image20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0.emf"/><Relationship Id="rId10" Type="http://schemas.openxmlformats.org/officeDocument/2006/relationships/image" Target="../media/image23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5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31.png"/><Relationship Id="rId20" Type="http://schemas.openxmlformats.org/officeDocument/2006/relationships/image" Target="../media/image20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0.emf"/><Relationship Id="rId10" Type="http://schemas.openxmlformats.org/officeDocument/2006/relationships/image" Target="../media/image23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12" Type="http://schemas.openxmlformats.org/officeDocument/2006/relationships/image" Target="../media/image33.png"/><Relationship Id="rId17" Type="http://schemas.openxmlformats.org/officeDocument/2006/relationships/image" Target="../media/image31.png"/><Relationship Id="rId2" Type="http://schemas.openxmlformats.org/officeDocument/2006/relationships/audio" Target="../media/media2.wav"/><Relationship Id="rId16" Type="http://schemas.openxmlformats.org/officeDocument/2006/relationships/image" Target="../media/image30.emf"/><Relationship Id="rId20" Type="http://schemas.openxmlformats.org/officeDocument/2006/relationships/image" Target="../media/image20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8.png"/><Relationship Id="rId10" Type="http://schemas.openxmlformats.org/officeDocument/2006/relationships/image" Target="../media/image34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182136" y="2676659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9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21: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vi 10  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)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" b="-170"/>
          <a:stretch/>
        </p:blipFill>
        <p:spPr>
          <a:xfrm>
            <a:off x="8392344" y="426851"/>
            <a:ext cx="3306171" cy="6692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9270" y="814705"/>
            <a:ext cx="1737360" cy="104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2820" y="1931035"/>
            <a:ext cx="1875155" cy="1141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0655" y="3542030"/>
            <a:ext cx="1896745" cy="1226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9150" y="4960620"/>
            <a:ext cx="1881505" cy="982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896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1329E-6 2.59259E-6 L 0.39034 0.2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1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38852E-7 -3.33333E-6 L 0.54991 0.185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89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88 -0.00672 L 0.3975 0.09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25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9954E-6 2.59259E-6 L 0.56931 -0.513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65" y="-2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9" b="784"/>
          <a:stretch/>
        </p:blipFill>
        <p:spPr>
          <a:xfrm>
            <a:off x="358140" y="338999"/>
            <a:ext cx="3601920" cy="6758487"/>
          </a:xfrm>
          <a:prstGeom prst="rect">
            <a:avLst/>
          </a:prstGeom>
        </p:spPr>
      </p:pic>
      <p:pic>
        <p:nvPicPr>
          <p:cNvPr id="6144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745" y="4552315"/>
            <a:ext cx="1663700" cy="1203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480" y="320675"/>
            <a:ext cx="1518920" cy="11055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455" y="1764030"/>
            <a:ext cx="1635125" cy="898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5605" y="2987675"/>
            <a:ext cx="1962150" cy="9055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5 0.0625 L -0.42305 0.4122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15" y="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45 0.05787 L -0.60286 0.34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27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19 0.05 L -0.41302 -0.2444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48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2813 0.00814815 L -0.651615 -0.368519 " pathEditMode="relative" rAng="0" ptsTypes="">
                                      <p:cBhvr>
                                        <p:cTn id="32" dur="20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00" y="-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" name="Content Placeholder 3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2000" cy="68580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196715" y="365125"/>
            <a:ext cx="3798570" cy="1616710"/>
          </a:xfrm>
          <a:prstGeom prst="wedgeEllipseCallout">
            <a:avLst>
              <a:gd name="adj1" fmla="val -25927"/>
              <a:gd name="adj2" fmla="val 75176"/>
            </a:avLst>
          </a:prstGeom>
          <a:ln w="666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UTM Avo" panose="02040603050506020204" pitchFamily="18" charset="0"/>
                <a:cs typeface="Arial Rounded MT Bold" panose="020F0704030504030204" charset="0"/>
              </a:rPr>
              <a:t>Các bạn thật là giỏi</a:t>
            </a:r>
            <a:endParaRPr lang="vi-VN" altLang="en-US" sz="3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74F4E5-4AEE-43B4-9B6D-A9F025F82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0" y="344490"/>
            <a:ext cx="3853732" cy="5302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" y="5796280"/>
            <a:ext cx="7086600" cy="10820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  <p:sp>
        <p:nvSpPr>
          <p:cNvPr id="4" name="Cloud 3"/>
          <p:cNvSpPr/>
          <p:nvPr/>
        </p:nvSpPr>
        <p:spPr>
          <a:xfrm>
            <a:off x="4513580" y="525145"/>
            <a:ext cx="6877050" cy="2822575"/>
          </a:xfrm>
          <a:prstGeom prst="cloud">
            <a:avLst/>
          </a:prstGeom>
          <a:ln w="698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>
                <a:solidFill>
                  <a:srgbClr val="FFC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 tục thu hoạch với mình nhé!</a:t>
            </a:r>
            <a:endParaRPr lang="vi-VN" altLang="en-US" sz="40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C955E64-36AC-4EF6-8165-DF7F84A68B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0"/>
          <p:cNvSpPr txBox="1"/>
          <p:nvPr/>
        </p:nvSpPr>
        <p:spPr>
          <a:xfrm>
            <a:off x="-363174" y="107315"/>
            <a:ext cx="111760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endParaRPr lang="en-US" altLang="en-US" sz="2000" b="1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 3: Nêu phép tính thích h</a:t>
            </a:r>
            <a:r>
              <a:rPr lang="vi-V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ợp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 mỗi tranh vẽ: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2" b="-3794"/>
          <a:stretch/>
        </p:blipFill>
        <p:spPr>
          <a:xfrm>
            <a:off x="1176904" y="1007877"/>
            <a:ext cx="9838192" cy="597349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424899"/>
              </p:ext>
            </p:extLst>
          </p:nvPr>
        </p:nvGraphicFramePr>
        <p:xfrm>
          <a:off x="3368675" y="4539933"/>
          <a:ext cx="5454650" cy="771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9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15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5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+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ECF40"/>
                        </a:gs>
                        <a:gs pos="100000">
                          <a:srgbClr val="846C2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8725" t="39935" r="13321" b="29755"/>
          <a:stretch>
            <a:fillRect/>
          </a:stretch>
        </p:blipFill>
        <p:spPr>
          <a:xfrm>
            <a:off x="1949450" y="722313"/>
            <a:ext cx="10242550" cy="3309937"/>
          </a:xfrm>
          <a:prstGeom prst="rect">
            <a:avLst/>
          </a:prstGeom>
        </p:spPr>
      </p:pic>
      <p:pic>
        <p:nvPicPr>
          <p:cNvPr id="1026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5504180"/>
            <a:ext cx="1472565" cy="147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Content Placeholder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180" y="5915025"/>
            <a:ext cx="942975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755" y="5766435"/>
            <a:ext cx="1560830" cy="121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123315" y="6454140"/>
            <a:ext cx="448945" cy="40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0633075" y="6373495"/>
            <a:ext cx="539115" cy="48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08399 -0.0013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3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08841 -0.00139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240179"/>
              </p:ext>
            </p:extLst>
          </p:nvPr>
        </p:nvGraphicFramePr>
        <p:xfrm>
          <a:off x="3395028" y="4967287"/>
          <a:ext cx="5454650" cy="771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9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15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+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26621" t="40625" r="24109" b="17350"/>
          <a:stretch>
            <a:fillRect/>
          </a:stretch>
        </p:blipFill>
        <p:spPr>
          <a:xfrm>
            <a:off x="1293813" y="918709"/>
            <a:ext cx="9478962" cy="3776662"/>
          </a:xfrm>
          <a:prstGeom prst="rect">
            <a:avLst/>
          </a:prstGeom>
        </p:spPr>
      </p:pic>
      <p:pic>
        <p:nvPicPr>
          <p:cNvPr id="103" name="Content Placeholder 102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5915025"/>
            <a:ext cx="942975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5385435"/>
            <a:ext cx="1591310" cy="159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905" y="5353050"/>
            <a:ext cx="1884680" cy="162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123315" y="6337935"/>
            <a:ext cx="578485" cy="52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0102215" y="6191250"/>
            <a:ext cx="670560" cy="60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Content Placeholder 107"/>
          <p:cNvPicPr>
            <a:picLocks noGrp="1"/>
          </p:cNvPicPr>
          <p:nvPr>
            <p:ph idx="4294967295"/>
          </p:nvPr>
        </p:nvPicPr>
        <p:blipFill>
          <a:blip r:embed="rId2"/>
          <a:srcRect l="3128" t="8946" r="5506" b="6824"/>
          <a:stretch>
            <a:fillRect/>
          </a:stretch>
        </p:blipFill>
        <p:spPr>
          <a:xfrm>
            <a:off x="679609" y="519113"/>
            <a:ext cx="10666412" cy="4219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 descr="Hình ảnh Yếu Tố Hoạt Hình Cà Rốt Dễ Thương, Cà Rốt, Củ Cải, Thức ăn Cho Thỏ  miễn phí tải tập tin PNG PSDComment và Vector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7853"/>
          <a:stretch>
            <a:fillRect/>
          </a:stretch>
        </p:blipFill>
        <p:spPr bwMode="auto">
          <a:xfrm>
            <a:off x="10987088" y="3768725"/>
            <a:ext cx="1204912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à Rốt Hình ảnh | Định dạng hình ảnh PSD 400461305| vn.lovepik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468" y="3496310"/>
            <a:ext cx="306324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7915910" y="5287010"/>
            <a:ext cx="1570990" cy="157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0979718" y="4106545"/>
            <a:ext cx="988695" cy="98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4441825" y="4805680"/>
            <a:ext cx="1570990" cy="157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967740" y="4855210"/>
            <a:ext cx="1570990" cy="157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174750"/>
            <a:ext cx="7497763" cy="4953000"/>
          </a:xfrm>
        </p:spPr>
        <p:txBody>
          <a:bodyPr/>
          <a:lstStyle/>
          <a:p>
            <a:pPr marL="0" indent="0" algn="ctr">
              <a:buNone/>
            </a:pPr>
            <a:r>
              <a:rPr lang="vi-VN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1" name="Content Placeholder 100"/>
          <p:cNvPicPr>
            <a:picLocks noGrp="1"/>
          </p:cNvPicPr>
          <p:nvPr>
            <p:ph sz="half" idx="4294967295"/>
          </p:nvPr>
        </p:nvPicPr>
        <p:blipFill>
          <a:blip r:embed="rId2"/>
          <a:srcRect l="21548" t="9761" r="18127" b="2928"/>
          <a:stretch>
            <a:fillRect/>
          </a:stretch>
        </p:blipFill>
        <p:spPr>
          <a:xfrm>
            <a:off x="9718675" y="3454400"/>
            <a:ext cx="2473325" cy="340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loud Callout 4"/>
          <p:cNvSpPr/>
          <p:nvPr/>
        </p:nvSpPr>
        <p:spPr>
          <a:xfrm>
            <a:off x="1228725" y="773430"/>
            <a:ext cx="6739618" cy="4486275"/>
          </a:xfrm>
          <a:prstGeom prst="cloudCallout">
            <a:avLst>
              <a:gd name="adj1" fmla="val 104369"/>
              <a:gd name="adj2" fmla="val 40865"/>
            </a:avLst>
          </a:prstGeom>
          <a:gradFill rotWithShape="0">
            <a:gsLst>
              <a:gs pos="88000">
                <a:srgbClr val="FECF40"/>
              </a:gs>
              <a:gs pos="100000">
                <a:srgbClr val="846C21"/>
              </a:gs>
            </a:gsLst>
            <a:lin ang="5400000" scaled="0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Các em hãy kể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các tình huống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trong thực tế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về phép cộng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trong phạm vi 10</a:t>
            </a:r>
            <a:endParaRPr kumimoji="0" lang="zh-CN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040" y="5424805"/>
            <a:ext cx="1116965" cy="143319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195" y="5944609"/>
            <a:ext cx="523875" cy="8382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292611" y="5464766"/>
            <a:ext cx="762000" cy="13525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28661" y="1923454"/>
            <a:ext cx="723398" cy="811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HOM\Desktop\ba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26" y="309716"/>
            <a:ext cx="12093677" cy="654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754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685777A-1F06-49CA-9BEC-E17EBF1920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00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/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 dirty="0">
                <a:latin typeface="UTM Avo" panose="02040603050506020204" pitchFamily="18" charset="0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>
                <a:latin typeface="UTM Avo" panose="02040603050506020204" pitchFamily="18" charset="0"/>
              </a:endParaRPr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/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>
                <a:latin typeface="UTM Avo" panose="02040603050506020204" pitchFamily="18" charset="0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>
                <a:latin typeface="UTM Avo" panose="02040603050506020204" pitchFamily="18" charset="0"/>
              </a:endParaRPr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720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5 + 5 =</a:t>
                </a:r>
                <a:endParaRPr lang="vi-VN" altLang="en-US" sz="72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-1934192" y="2036998"/>
            <a:ext cx="1899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UTM Avo" panose="02040603050506020204" pitchFamily="18" charset="0"/>
              </a:rPr>
              <a:t>Âm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thanh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b="1" dirty="0" err="1">
                <a:latin typeface="UTM Avo" panose="02040603050506020204" pitchFamily="18" charset="0"/>
              </a:rPr>
              <a:t>khi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chọn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Đúng</a:t>
            </a:r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1796591" y="3625082"/>
            <a:ext cx="1628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UTM Avo" panose="02040603050506020204" pitchFamily="18" charset="0"/>
              </a:rPr>
              <a:t>Âm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thanh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b="1" dirty="0" err="1">
                <a:latin typeface="UTM Avo" panose="02040603050506020204" pitchFamily="18" charset="0"/>
              </a:rPr>
              <a:t>khi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chọn</a:t>
            </a:r>
            <a:r>
              <a:rPr lang="en-US" b="1" dirty="0">
                <a:latin typeface="UTM Avo" panose="02040603050506020204" pitchFamily="18" charset="0"/>
              </a:rPr>
              <a:t> Sai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4F20381-087B-48D1-A05A-C373483EE7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/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/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720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3 + 3 =</a:t>
                </a:r>
                <a:endParaRPr lang="vi-VN" altLang="en-US" sz="72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324566F-B92F-4CE6-AA0C-7E24C74DBBC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/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/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Tahoma" panose="020B0604030504040204" pitchFamily="34" charset="0"/>
                </a:rPr>
                <a:t>8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Yu Gothic" panose="020B0400000000000000" pitchFamily="34" charset="-128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720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4 + 5 =</a:t>
                </a:r>
                <a:endParaRPr lang="vi-VN" altLang="en-US" sz="72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0628B6A-47DF-4112-B165-099CA1DFD7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/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/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 dirty="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720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7 + 3 =</a:t>
                </a:r>
                <a:endParaRPr lang="vi-VN" altLang="en-US" sz="72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7C4AF955-7B50-4F03-8CA4-4D39528560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0" y="344490"/>
            <a:ext cx="3853732" cy="5302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" y="5796280"/>
            <a:ext cx="7086600" cy="10820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  <p:sp>
        <p:nvSpPr>
          <p:cNvPr id="4" name="Cloud 3"/>
          <p:cNvSpPr/>
          <p:nvPr/>
        </p:nvSpPr>
        <p:spPr>
          <a:xfrm>
            <a:off x="4902834" y="344805"/>
            <a:ext cx="6197411" cy="3281013"/>
          </a:xfrm>
          <a:prstGeom prst="cloud">
            <a:avLst/>
          </a:prstGeom>
          <a:ln w="698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rgbClr val="FFC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 bạn hãy giúp mình tiếp tục thu hoạch cà rốt bằng cách hoàn thành các bài tập nhé!</a:t>
            </a:r>
            <a:endParaRPr lang="vi-VN" altLang="en-US" sz="2800" b="1">
              <a:solidFill>
                <a:srgbClr val="FFC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508F78E-A332-428B-BBF4-6058C6CCA6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8" t="-201" r="-205"/>
          <a:stretch/>
        </p:blipFill>
        <p:spPr>
          <a:xfrm>
            <a:off x="-97376" y="682173"/>
            <a:ext cx="12386751" cy="6052456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375</Words>
  <Application>Microsoft Office PowerPoint</Application>
  <PresentationFormat>Custom</PresentationFormat>
  <Paragraphs>74</Paragraphs>
  <Slides>19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Times New Roman</vt:lpstr>
      <vt:lpstr>Arial Rounded MT Bold</vt:lpstr>
      <vt:lpstr>Cambria Math</vt:lpstr>
      <vt:lpstr>Calibri</vt:lpstr>
      <vt:lpstr>SimSun</vt:lpstr>
      <vt:lpstr>UTM Avo</vt:lpstr>
      <vt:lpstr>Yu Gothic</vt:lpstr>
      <vt:lpstr>iCiel Cadena</vt:lpstr>
      <vt:lpstr>Tahoma</vt:lpstr>
      <vt:lpstr>Green Color</vt:lpstr>
      <vt:lpstr>Tuần 9 Bài 21: Phép cộng trong phạm vi 10  (tiếp theo)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THOM</cp:lastModifiedBy>
  <cp:revision>46</cp:revision>
  <dcterms:created xsi:type="dcterms:W3CDTF">2021-11-01T08:16:00Z</dcterms:created>
  <dcterms:modified xsi:type="dcterms:W3CDTF">2022-11-04T02:23:28Z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78E322D3B32F40E696543652EE5E3C37</vt:lpwstr>
  </property>
  <property fmtid="{D5CDD505-2E9C-101B-9397-08002B2CF9AE}" pid="3" name="KSOProductBuildVer">
    <vt:lpwstr>1033-11.2.0.10351</vt:lpwstr>
  </property>
</Properties>
</file>