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80" r:id="rId3"/>
    <p:sldId id="282" r:id="rId4"/>
    <p:sldId id="283" r:id="rId5"/>
    <p:sldId id="284" r:id="rId6"/>
    <p:sldId id="285" r:id="rId7"/>
    <p:sldId id="281" r:id="rId8"/>
    <p:sldId id="264" r:id="rId9"/>
    <p:sldId id="269" r:id="rId10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CC009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724" y="40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D46B89-F200-43AA-B36B-6A2EF4B500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7371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bai%20tap%20van%20dung/Bai%203.pptx" TargetMode="External"/><Relationship Id="rId13" Type="http://schemas.openxmlformats.org/officeDocument/2006/relationships/image" Target="../media/image20.jpeg"/><Relationship Id="rId18" Type="http://schemas.openxmlformats.org/officeDocument/2006/relationships/image" Target="../media/image24.jpeg"/><Relationship Id="rId3" Type="http://schemas.openxmlformats.org/officeDocument/2006/relationships/image" Target="../media/image12.jpeg"/><Relationship Id="rId21" Type="http://schemas.openxmlformats.org/officeDocument/2006/relationships/image" Target="../media/image26.jpeg"/><Relationship Id="rId7" Type="http://schemas.openxmlformats.org/officeDocument/2006/relationships/image" Target="../media/image15.jpeg"/><Relationship Id="rId12" Type="http://schemas.openxmlformats.org/officeDocument/2006/relationships/image" Target="../media/image19.jpeg"/><Relationship Id="rId17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2.jpeg"/><Relationship Id="rId20" Type="http://schemas.openxmlformats.org/officeDocument/2006/relationships/hyperlink" Target="bai%20tap%20van%20dung/Bai%202.pptx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11" Type="http://schemas.openxmlformats.org/officeDocument/2006/relationships/image" Target="../media/image18.png"/><Relationship Id="rId5" Type="http://schemas.openxmlformats.org/officeDocument/2006/relationships/hyperlink" Target="bai%20tap%20van%20dung/Bai%201.pptx" TargetMode="External"/><Relationship Id="rId15" Type="http://schemas.openxmlformats.org/officeDocument/2006/relationships/hyperlink" Target="bai%20tap%20van%20dung/Bai%204.pptx" TargetMode="External"/><Relationship Id="rId23" Type="http://schemas.openxmlformats.org/officeDocument/2006/relationships/image" Target="../media/image28.jpeg"/><Relationship Id="rId10" Type="http://schemas.openxmlformats.org/officeDocument/2006/relationships/image" Target="../media/image17.png"/><Relationship Id="rId19" Type="http://schemas.openxmlformats.org/officeDocument/2006/relationships/image" Target="../media/image25.jpeg"/><Relationship Id="rId4" Type="http://schemas.openxmlformats.org/officeDocument/2006/relationships/image" Target="../media/image13.jpeg"/><Relationship Id="rId9" Type="http://schemas.openxmlformats.org/officeDocument/2006/relationships/image" Target="../media/image16.png"/><Relationship Id="rId14" Type="http://schemas.openxmlformats.org/officeDocument/2006/relationships/image" Target="../media/image21.jpeg"/><Relationship Id="rId22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3001151" y="4582395"/>
            <a:ext cx="10429351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25: 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 TẬP 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783" y="6250299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367755" y="5104641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460466" y="1719456"/>
            <a:ext cx="13926253" cy="712232"/>
            <a:chOff x="1470819" y="1943100"/>
            <a:chExt cx="10969553" cy="712232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41338" y="1943100"/>
                <a:ext cx="4295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8" y="1947446"/>
              <a:ext cx="103218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nl-NL" sz="40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Chọn hai thẻ số rồi lập phép nhân, phép chia (theo mẫu)? 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5756504" y="1090114"/>
            <a:ext cx="5249703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24: LUYỆN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TẬP (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Tiếp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theo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)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21683" y="1665486"/>
            <a:ext cx="60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246517" y="2916031"/>
            <a:ext cx="27733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x 6 = 18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7" name="Picture 26"/>
          <p:cNvPicPr/>
          <p:nvPr/>
        </p:nvPicPr>
        <p:blipFill rotWithShape="1">
          <a:blip r:embed="rId2"/>
          <a:srcRect l="18427" t="42831" r="17936" b="11279"/>
          <a:stretch/>
        </p:blipFill>
        <p:spPr bwMode="auto">
          <a:xfrm>
            <a:off x="9502427" y="2656650"/>
            <a:ext cx="6624955" cy="60301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222105" y="3732106"/>
            <a:ext cx="27733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x 3 = 18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216355" y="4836418"/>
            <a:ext cx="27733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 : 6 = 3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137636" y="5827475"/>
            <a:ext cx="27733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 : 3 = 6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37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28" grpId="0"/>
      <p:bldP spid="35" grpId="0"/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460466" y="1719456"/>
            <a:ext cx="13926253" cy="747819"/>
            <a:chOff x="1470819" y="1943100"/>
            <a:chExt cx="10969553" cy="747819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41338" y="1943100"/>
                <a:ext cx="4295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8" y="1947446"/>
              <a:ext cx="10321854" cy="7434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nl-NL" sz="4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Quan sát bảng chia và thực hiện các hoạt động sau: </a:t>
              </a:r>
              <a:endPara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5756504" y="1090114"/>
            <a:ext cx="5249703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24: LUYỆN TẬP (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Tiếp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theo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)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21683" y="1665486"/>
            <a:ext cx="60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8" name="Picture 27"/>
          <p:cNvPicPr/>
          <p:nvPr/>
        </p:nvPicPr>
        <p:blipFill rotWithShape="1">
          <a:blip r:embed="rId2"/>
          <a:srcRect l="34699" t="33971" r="33830" b="33493"/>
          <a:stretch/>
        </p:blipFill>
        <p:spPr bwMode="auto">
          <a:xfrm>
            <a:off x="9479256" y="2431688"/>
            <a:ext cx="6797382" cy="43501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460466" y="2543475"/>
            <a:ext cx="9887653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nl-NL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a) Sử dụng bảng chia (theo hướng dẫn):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Ví dụ: tìm kết quả của phép chia 12 : 4 = ?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Bước 1: Tìm từ số 4 ở cột 1 theo </a:t>
            </a:r>
            <a:r>
              <a:rPr lang="nl-NL" sz="4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chiều mũi </a:t>
            </a:r>
            <a:r>
              <a:rPr lang="nl-NL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tên dóng sang phải đến số 12.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Bước 2: Từ số 12 dóng theo chiều mũi </a:t>
            </a:r>
            <a:r>
              <a:rPr lang="nl-NL" sz="4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tên </a:t>
            </a:r>
            <a:r>
              <a:rPr lang="nl-NL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lên hàng 1 gặp số 3.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 có: 12 : 4 = 3.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nl-NL" sz="40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79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460466" y="1719456"/>
            <a:ext cx="13926253" cy="747819"/>
            <a:chOff x="1470819" y="1943100"/>
            <a:chExt cx="10969553" cy="747819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41338" y="1943100"/>
                <a:ext cx="4295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8" y="1947446"/>
              <a:ext cx="10321854" cy="7434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452524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Quan sát bảng chia và thực hiện các hoạt động sau: 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</p:grp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5756504" y="1090114"/>
            <a:ext cx="5249703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24: LUYỆN TẬP (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Tiếp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theo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)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21683" y="1665486"/>
            <a:ext cx="60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8" name="Picture 27"/>
          <p:cNvPicPr/>
          <p:nvPr/>
        </p:nvPicPr>
        <p:blipFill rotWithShape="1">
          <a:blip r:embed="rId2"/>
          <a:srcRect l="34699" t="33971" r="33830" b="33493"/>
          <a:stretch/>
        </p:blipFill>
        <p:spPr bwMode="auto">
          <a:xfrm>
            <a:off x="9479256" y="2431688"/>
            <a:ext cx="6797382" cy="43501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460466" y="2543475"/>
            <a:ext cx="9887653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452524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a) Sử dụng bảng chia (theo hướng dẫn):</a:t>
            </a:r>
          </a:p>
          <a:p>
            <a:pPr marL="0" marR="0" lvl="0" indent="0" algn="just" defTabSz="1452524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Ví dụ: tìm kết quả của phép chia 12 : </a:t>
            </a:r>
            <a:r>
              <a:rPr kumimoji="0" lang="nl-N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3 </a:t>
            </a: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= 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1452524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Bước 1: Tìm từ số </a:t>
            </a:r>
            <a:r>
              <a:rPr kumimoji="0" lang="nl-N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12 </a:t>
            </a: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ở cột </a:t>
            </a:r>
            <a:r>
              <a:rPr kumimoji="0" lang="nl-N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4 </a:t>
            </a: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theo </a:t>
            </a:r>
            <a:r>
              <a:rPr kumimoji="0" lang="nl-N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chiều mũi </a:t>
            </a: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tên dóng </a:t>
            </a:r>
            <a:r>
              <a:rPr kumimoji="0" lang="nl-N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lên</a:t>
            </a:r>
            <a:r>
              <a:rPr kumimoji="0" lang="nl-NL" sz="40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trên </a:t>
            </a:r>
            <a:r>
              <a:rPr kumimoji="0" lang="nl-N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đến </a:t>
            </a: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số </a:t>
            </a:r>
            <a:r>
              <a:rPr kumimoji="0" lang="nl-N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3.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1452524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Bước 2: Từ số 12 dóng theo chiều mũi </a:t>
            </a:r>
            <a:r>
              <a:rPr kumimoji="0" lang="nl-N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tên </a:t>
            </a: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lên hàng 1 gặp số </a:t>
            </a:r>
            <a:r>
              <a:rPr kumimoji="0" lang="nl-N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4.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1452524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Ta có: 12 : </a:t>
            </a:r>
            <a:r>
              <a:rPr kumimoji="0" lang="nl-N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3 </a:t>
            </a: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= </a:t>
            </a:r>
            <a:r>
              <a:rPr kumimoji="0" lang="nl-N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4.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1452524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4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643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460466" y="1719456"/>
            <a:ext cx="13926253" cy="747819"/>
            <a:chOff x="1470819" y="1943100"/>
            <a:chExt cx="10969553" cy="747819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41338" y="1943100"/>
                <a:ext cx="4295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8" y="1947446"/>
              <a:ext cx="10321854" cy="7434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452524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Quan sát bảng chia và thực hiện các hoạt động sau: 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</p:grp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5756504" y="1090114"/>
            <a:ext cx="5249703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24: LUYỆN TẬP (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Tiếp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theo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)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21683" y="1665486"/>
            <a:ext cx="60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8" name="Picture 27"/>
          <p:cNvPicPr/>
          <p:nvPr/>
        </p:nvPicPr>
        <p:blipFill rotWithShape="1">
          <a:blip r:embed="rId2"/>
          <a:srcRect l="34699" t="33971" r="33830" b="33493"/>
          <a:stretch/>
        </p:blipFill>
        <p:spPr bwMode="auto">
          <a:xfrm>
            <a:off x="9479256" y="2431688"/>
            <a:ext cx="6797382" cy="43501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2842345" y="7774893"/>
            <a:ext cx="2909270" cy="871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defRPr/>
            </a:pPr>
            <a:r>
              <a:rPr lang="nl-NL" sz="4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40 : 8  = 5</a:t>
            </a:r>
          </a:p>
        </p:txBody>
      </p:sp>
      <p:sp>
        <p:nvSpPr>
          <p:cNvPr id="7" name="Rectangle 6"/>
          <p:cNvSpPr/>
          <p:nvPr/>
        </p:nvSpPr>
        <p:spPr>
          <a:xfrm>
            <a:off x="2879197" y="6996219"/>
            <a:ext cx="11507522" cy="1649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defRPr/>
            </a:pPr>
            <a:r>
              <a:rPr lang="nl-NL" sz="4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21 : 7 = 3</a:t>
            </a:r>
          </a:p>
          <a:p>
            <a:pPr lvl="0" algn="just">
              <a:lnSpc>
                <a:spcPct val="115000"/>
              </a:lnSpc>
              <a:defRPr/>
            </a:pPr>
            <a:r>
              <a:rPr lang="nl-NL" sz="4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31283" y="6868044"/>
            <a:ext cx="3583651" cy="871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nl-NL" sz="4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36 </a:t>
            </a:r>
            <a:r>
              <a:rPr lang="nl-NL" sz="4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nl-NL" sz="4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  </a:t>
            </a:r>
            <a:r>
              <a:rPr lang="nl-NL" sz="4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 </a:t>
            </a:r>
            <a:r>
              <a:rPr lang="nl-NL" sz="4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934650" y="6868044"/>
            <a:ext cx="2620853" cy="808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nl-NL" sz="4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45 </a:t>
            </a:r>
            <a:r>
              <a:rPr lang="nl-NL" sz="4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nl-NL" sz="4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  </a:t>
            </a:r>
            <a:r>
              <a:rPr lang="nl-NL" sz="4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 </a:t>
            </a:r>
            <a:r>
              <a:rPr lang="nl-NL" sz="4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06716" y="7825936"/>
            <a:ext cx="26693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24 : 6  = 4 </a:t>
            </a:r>
            <a:endParaRPr lang="en-US" sz="4400" dirty="0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900201" y="7531696"/>
            <a:ext cx="2387192" cy="8086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15000"/>
              </a:lnSpc>
              <a:defRPr/>
            </a:pPr>
            <a:r>
              <a:rPr lang="nl-NL" sz="4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28 : 4 = 7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39800" y="2406976"/>
            <a:ext cx="1077992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defRPr/>
            </a:pPr>
            <a:r>
              <a:rPr lang="nl-NL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b) Sử dụng bảng chia để tìm kết quả các phép tính sau:</a:t>
            </a:r>
          </a:p>
          <a:p>
            <a:pPr lvl="0" algn="just">
              <a:lnSpc>
                <a:spcPct val="115000"/>
              </a:lnSpc>
              <a:defRPr/>
            </a:pPr>
            <a:r>
              <a:rPr lang="nl-NL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21 : 7                 36 : 9                  45  : 5</a:t>
            </a:r>
          </a:p>
          <a:p>
            <a:pPr lvl="0" algn="just">
              <a:lnSpc>
                <a:spcPct val="115000"/>
              </a:lnSpc>
              <a:defRPr/>
            </a:pPr>
            <a:r>
              <a:rPr lang="nl-NL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40 : 8                 24 : 6                  28 : 4</a:t>
            </a:r>
          </a:p>
          <a:p>
            <a:pPr lvl="0" algn="just">
              <a:lnSpc>
                <a:spcPct val="115000"/>
              </a:lnSpc>
              <a:defRPr/>
            </a:pPr>
            <a:endParaRPr lang="nl-NL" sz="4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21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7" grpId="0"/>
      <p:bldP spid="19" grpId="0"/>
      <p:bldP spid="15" grpId="0"/>
      <p:bldP spid="16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460465" y="1719456"/>
            <a:ext cx="15526453" cy="1455705"/>
            <a:chOff x="1470819" y="1943100"/>
            <a:chExt cx="10970408" cy="1455705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41338" y="1943100"/>
                <a:ext cx="4295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8" y="1947446"/>
              <a:ext cx="10322709" cy="1451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nl-NL" sz="4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Sử dụng bảng chia để kiểm tra kết quả các phép tính sau, nếu sai thì sửa lại cho đúng:</a:t>
              </a:r>
              <a:endPara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921683" y="1665486"/>
            <a:ext cx="60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8" name="Picture 27"/>
          <p:cNvPicPr/>
          <p:nvPr/>
        </p:nvPicPr>
        <p:blipFill rotWithShape="1">
          <a:blip r:embed="rId2"/>
          <a:srcRect l="34699" t="33971" r="33830" b="33493"/>
          <a:stretch/>
        </p:blipFill>
        <p:spPr bwMode="auto">
          <a:xfrm>
            <a:off x="9479256" y="2431688"/>
            <a:ext cx="6797382" cy="43501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797" b="91276" l="23353" r="76867">
                        <a14:foregroundMark x1="27892" y1="85026" x2="31698" y2="83203"/>
                        <a14:foregroundMark x1="71596" y1="49609" x2="74597" y2="48177"/>
                        <a14:foregroundMark x1="70498" y1="47917" x2="70498" y2="49479"/>
                        <a14:foregroundMark x1="74744" y1="50651" x2="74890" y2="50651"/>
                        <a14:foregroundMark x1="71449" y1="52865" x2="73426" y2="53125"/>
                        <a14:foregroundMark x1="69180" y1="44661" x2="69180" y2="44661"/>
                        <a14:foregroundMark x1="68521" y1="46875" x2="68521" y2="46875"/>
                        <a14:foregroundMark x1="32870" y1="81250" x2="32870" y2="81250"/>
                        <a14:foregroundMark x1="39019" y1="53776" x2="44143" y2="53776"/>
                        <a14:foregroundMark x1="27306" y1="83854" x2="27306" y2="83854"/>
                        <a14:foregroundMark x1="27306" y1="83854" x2="27672" y2="82943"/>
                        <a14:foregroundMark x1="27892" y1="82552" x2="27892" y2="82552"/>
                        <a14:foregroundMark x1="28404" y1="82292" x2="28404" y2="82292"/>
                        <a14:foregroundMark x1="29209" y1="82031" x2="29209" y2="82031"/>
                        <a14:foregroundMark x1="26428" y1="87630" x2="27818" y2="89453"/>
                        <a14:foregroundMark x1="25915" y1="87630" x2="29209" y2="89063"/>
                      </a14:backgroundRemoval>
                    </a14:imgEffect>
                  </a14:imgLayer>
                </a14:imgProps>
              </a:ext>
            </a:extLst>
          </a:blip>
          <a:srcRect l="25401" t="42574" r="24646" b="10366"/>
          <a:stretch/>
        </p:blipFill>
        <p:spPr bwMode="auto">
          <a:xfrm>
            <a:off x="1483304" y="3231649"/>
            <a:ext cx="7924800" cy="4800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4638413" y="6863934"/>
            <a:ext cx="1614581" cy="58785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just" defTabSz="1452524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14 : 7 = 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72634" y="4748422"/>
            <a:ext cx="1615227" cy="58785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just" defTabSz="1452524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kumimoji="0" lang="nl-NL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4 : 9 = 6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84873" y="5531200"/>
            <a:ext cx="1615227" cy="58785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just" defTabSz="1452524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27</a:t>
            </a:r>
            <a:r>
              <a:rPr kumimoji="0" lang="nl-NL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: 3 = 9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951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31201" y="-78429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ngày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tháng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năm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…….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368770" y="1071581"/>
            <a:ext cx="15303942" cy="1598243"/>
            <a:chOff x="1470819" y="1641943"/>
            <a:chExt cx="11852437" cy="2114478"/>
          </a:xfrm>
        </p:grpSpPr>
        <p:grpSp>
          <p:nvGrpSpPr>
            <p:cNvPr id="35" name="Group 34"/>
            <p:cNvGrpSpPr/>
            <p:nvPr/>
          </p:nvGrpSpPr>
          <p:grpSpPr>
            <a:xfrm>
              <a:off x="1470819" y="1641943"/>
              <a:ext cx="533401" cy="1089825"/>
              <a:chOff x="1737519" y="1641943"/>
              <a:chExt cx="533401" cy="1089825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841340" y="1641943"/>
                <a:ext cx="429580" cy="1089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 b="1" noProof="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2108039" y="1842633"/>
              <a:ext cx="11215217" cy="19137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nl-NL" sz="4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Tự lập bảng chia rồi đố bạn sử dụng bảng chia đó để tìm kết quả các phép chia.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395890" y="783592"/>
            <a:ext cx="5249703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24: LUYỆN TẬP (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Tiếp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theo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) </a:t>
            </a:r>
          </a:p>
        </p:txBody>
      </p:sp>
      <p:pic>
        <p:nvPicPr>
          <p:cNvPr id="20" name="Picture 19"/>
          <p:cNvPicPr/>
          <p:nvPr/>
        </p:nvPicPr>
        <p:blipFill rotWithShape="1">
          <a:blip r:embed="rId3"/>
          <a:srcRect l="21705" t="38756" r="20930" b="10526"/>
          <a:stretch/>
        </p:blipFill>
        <p:spPr bwMode="auto">
          <a:xfrm>
            <a:off x="9205119" y="2176644"/>
            <a:ext cx="6781800" cy="64339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/>
          <p:cNvPicPr/>
          <p:nvPr/>
        </p:nvPicPr>
        <p:blipFill rotWithShape="1">
          <a:blip r:embed="rId3"/>
          <a:srcRect l="52594" t="62907" r="20930" b="10526"/>
          <a:stretch/>
        </p:blipFill>
        <p:spPr bwMode="auto">
          <a:xfrm>
            <a:off x="2651919" y="5393622"/>
            <a:ext cx="3129981" cy="31805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Oval Callout 6"/>
          <p:cNvSpPr/>
          <p:nvPr/>
        </p:nvSpPr>
        <p:spPr>
          <a:xfrm>
            <a:off x="1539290" y="4299078"/>
            <a:ext cx="2225257" cy="1005773"/>
          </a:xfrm>
          <a:prstGeom prst="wedgeEllipseCallout">
            <a:avLst>
              <a:gd name="adj1" fmla="val 11448"/>
              <a:gd name="adj2" fmla="val 7539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24 : 8 = ?</a:t>
            </a:r>
            <a:endParaRPr lang="en-US" dirty="0"/>
          </a:p>
        </p:txBody>
      </p:sp>
      <p:sp>
        <p:nvSpPr>
          <p:cNvPr id="24" name="Oval Callout 23"/>
          <p:cNvSpPr/>
          <p:nvPr/>
        </p:nvSpPr>
        <p:spPr>
          <a:xfrm>
            <a:off x="5090319" y="4648200"/>
            <a:ext cx="1089819" cy="567880"/>
          </a:xfrm>
          <a:prstGeom prst="wedgeEllipseCallout">
            <a:avLst>
              <a:gd name="adj1" fmla="val -44488"/>
              <a:gd name="adj2" fmla="val 9216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41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ounded Rectangle 101"/>
          <p:cNvSpPr/>
          <p:nvPr/>
        </p:nvSpPr>
        <p:spPr>
          <a:xfrm>
            <a:off x="975519" y="3803684"/>
            <a:ext cx="1693956" cy="1517616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3" name="Rounded Rectangle 102"/>
          <p:cNvSpPr/>
          <p:nvPr/>
        </p:nvSpPr>
        <p:spPr>
          <a:xfrm>
            <a:off x="8524913" y="6159501"/>
            <a:ext cx="1745043" cy="1523999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1" name="Rounded Rectangle 100"/>
          <p:cNvSpPr/>
          <p:nvPr/>
        </p:nvSpPr>
        <p:spPr>
          <a:xfrm>
            <a:off x="5979319" y="1620676"/>
            <a:ext cx="1791645" cy="1423034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ounded Rectangle 103"/>
          <p:cNvSpPr/>
          <p:nvPr/>
        </p:nvSpPr>
        <p:spPr>
          <a:xfrm>
            <a:off x="11110119" y="3854484"/>
            <a:ext cx="1622419" cy="1517616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099719" y="1041400"/>
            <a:ext cx="8153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CHẤP HÀNH LUẬT LỆ GIAO THÔNG</a:t>
            </a:r>
          </a:p>
        </p:txBody>
      </p:sp>
      <p:pic>
        <p:nvPicPr>
          <p:cNvPr id="42" name="Picture 12" descr="Biển báo nguy hiểm 2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918" y="1720883"/>
            <a:ext cx="1363141" cy="117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6" descr="Biển báo nguy hiểm 2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712" y="1720883"/>
            <a:ext cx="1393541" cy="122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8" descr="Biển báo trẻ em W225 - Ý nghĩa của biển báo - HoaTieu.vn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68528"/>
            <a:ext cx="1374388" cy="127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0" descr="Biển báo nguy hiểm 2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756" y="1741301"/>
            <a:ext cx="1315704" cy="115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4" descr="https://media.cungphuot.info/2013/07/5115/p103.png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409"/>
          <a:stretch/>
        </p:blipFill>
        <p:spPr bwMode="auto">
          <a:xfrm>
            <a:off x="1169884" y="3954240"/>
            <a:ext cx="1392590" cy="128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6" descr="https://media.cungphuot.info/2013/07/5115/p104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758" y="3974923"/>
            <a:ext cx="1364761" cy="128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8" descr="https://media.cungphuot.info/2013/07/5115/p110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22"/>
          <a:stretch/>
        </p:blipFill>
        <p:spPr bwMode="auto">
          <a:xfrm>
            <a:off x="6301693" y="3979879"/>
            <a:ext cx="1303226" cy="126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32" descr="Hướng đi thẳng phải the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053" y="6348832"/>
            <a:ext cx="1250644" cy="123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34" descr="Hướng đi phải phải the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151" y="6297685"/>
            <a:ext cx="1380967" cy="132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6" descr="Hướng đi trái phải the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62" y="6313252"/>
            <a:ext cx="1303675" cy="123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8" descr="Các xe chỉ được rẽ trái và rẽ phải">
            <a:hlinkClick r:id="rId1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734" y="6259590"/>
            <a:ext cx="1382089" cy="136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0" descr="Các xe chỉ được rẽ trái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119" y="6237051"/>
            <a:ext cx="1368975" cy="130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2" descr="Các xe chỉ được rẽ phải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6654" y="6314937"/>
            <a:ext cx="1267265" cy="122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6" descr="Biển báo giao thông cấm người đi bộ, xe đẩy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" t="3314" r="71155" b="52456"/>
          <a:stretch/>
        </p:blipFill>
        <p:spPr bwMode="auto">
          <a:xfrm>
            <a:off x="8747920" y="3979880"/>
            <a:ext cx="1260505" cy="126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48" descr="Biển đường 1 chiều, đường cấm">
            <a:hlinkClick r:id="rId20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" t="1852" r="69504" b="52757"/>
          <a:stretch/>
        </p:blipFill>
        <p:spPr bwMode="auto">
          <a:xfrm>
            <a:off x="11300511" y="3962400"/>
            <a:ext cx="1303842" cy="128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8" descr="Biển đường 1 chiều, đường cấm"/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" t="51939" r="69503" b="2909"/>
          <a:stretch/>
        </p:blipFill>
        <p:spPr bwMode="auto">
          <a:xfrm>
            <a:off x="13636268" y="3954240"/>
            <a:ext cx="1283851" cy="125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50" descr="Toàn bộ biển báo nguy hiểm và ý nghĩa: Nhớ sẽ không sợ rủi rodrh"/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t="28859" r="77695" b="49067"/>
          <a:stretch/>
        </p:blipFill>
        <p:spPr bwMode="auto">
          <a:xfrm>
            <a:off x="11243342" y="1689212"/>
            <a:ext cx="1361010" cy="127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52" descr="Toàn bộ biển báo nguy hiểm và ý nghĩa: Nhớ sẽ không sợ rủi rosdg"/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" t="51438" r="77305" b="25644"/>
          <a:stretch/>
        </p:blipFill>
        <p:spPr bwMode="auto">
          <a:xfrm>
            <a:off x="13608178" y="1676400"/>
            <a:ext cx="1403988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TextBox 82"/>
          <p:cNvSpPr txBox="1"/>
          <p:nvPr/>
        </p:nvSpPr>
        <p:spPr>
          <a:xfrm>
            <a:off x="1110362" y="2895600"/>
            <a:ext cx="1693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Đường </a:t>
            </a:r>
          </a:p>
          <a:p>
            <a:pPr algn="ctr"/>
            <a:r>
              <a:rPr lang="en-US" sz="2000" smtClean="0"/>
              <a:t>hai chiều</a:t>
            </a:r>
            <a:endParaRPr lang="en-US" sz="2000"/>
          </a:p>
        </p:txBody>
      </p:sp>
      <p:sp>
        <p:nvSpPr>
          <p:cNvPr id="84" name="TextBox 83"/>
          <p:cNvSpPr txBox="1"/>
          <p:nvPr/>
        </p:nvSpPr>
        <p:spPr>
          <a:xfrm>
            <a:off x="3289787" y="2971800"/>
            <a:ext cx="2181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Giao nhau với</a:t>
            </a:r>
          </a:p>
          <a:p>
            <a:pPr algn="ctr"/>
            <a:r>
              <a:rPr lang="en-US" sz="2000" smtClean="0"/>
              <a:t>đường ưu tiên</a:t>
            </a:r>
            <a:endParaRPr lang="en-US" sz="2000"/>
          </a:p>
        </p:txBody>
      </p:sp>
      <p:sp>
        <p:nvSpPr>
          <p:cNvPr id="85" name="TextBox 84"/>
          <p:cNvSpPr txBox="1"/>
          <p:nvPr/>
        </p:nvSpPr>
        <p:spPr>
          <a:xfrm>
            <a:off x="5928519" y="2949714"/>
            <a:ext cx="1791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Có trẻ em </a:t>
            </a:r>
          </a:p>
          <a:p>
            <a:pPr algn="ctr"/>
            <a:r>
              <a:rPr lang="en-US" sz="2000" smtClean="0"/>
              <a:t>đi qua</a:t>
            </a:r>
            <a:endParaRPr lang="en-US" sz="2000"/>
          </a:p>
        </p:txBody>
      </p:sp>
      <p:sp>
        <p:nvSpPr>
          <p:cNvPr id="86" name="TextBox 85"/>
          <p:cNvSpPr txBox="1"/>
          <p:nvPr/>
        </p:nvSpPr>
        <p:spPr>
          <a:xfrm>
            <a:off x="8221648" y="2971800"/>
            <a:ext cx="2421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Có đường dành </a:t>
            </a:r>
          </a:p>
          <a:p>
            <a:pPr algn="ctr"/>
            <a:r>
              <a:rPr lang="en-US" sz="2000" smtClean="0"/>
              <a:t>cho người đi bộ</a:t>
            </a:r>
            <a:endParaRPr lang="en-US" sz="2000"/>
          </a:p>
        </p:txBody>
      </p:sp>
      <p:sp>
        <p:nvSpPr>
          <p:cNvPr id="87" name="TextBox 86"/>
          <p:cNvSpPr txBox="1"/>
          <p:nvPr/>
        </p:nvSpPr>
        <p:spPr>
          <a:xfrm>
            <a:off x="10348085" y="2895600"/>
            <a:ext cx="297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Giao nhau với </a:t>
            </a:r>
          </a:p>
          <a:p>
            <a:pPr algn="ctr"/>
            <a:r>
              <a:rPr lang="en-US" sz="2000" smtClean="0"/>
              <a:t>đường có đèn đỏ</a:t>
            </a:r>
            <a:endParaRPr lang="en-US" sz="2000"/>
          </a:p>
        </p:txBody>
      </p:sp>
      <p:sp>
        <p:nvSpPr>
          <p:cNvPr id="88" name="TextBox 87"/>
          <p:cNvSpPr txBox="1"/>
          <p:nvPr/>
        </p:nvSpPr>
        <p:spPr>
          <a:xfrm>
            <a:off x="13091319" y="2948226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Có đường dành </a:t>
            </a:r>
          </a:p>
          <a:p>
            <a:pPr algn="ctr"/>
            <a:r>
              <a:rPr lang="en-US" sz="2000" smtClean="0"/>
              <a:t>cho người đi xe đạp</a:t>
            </a:r>
            <a:endParaRPr lang="en-US" sz="2000"/>
          </a:p>
        </p:txBody>
      </p:sp>
      <p:sp>
        <p:nvSpPr>
          <p:cNvPr id="89" name="TextBox 88"/>
          <p:cNvSpPr txBox="1"/>
          <p:nvPr/>
        </p:nvSpPr>
        <p:spPr>
          <a:xfrm>
            <a:off x="1158651" y="5358368"/>
            <a:ext cx="1220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Cấm ô tô</a:t>
            </a:r>
            <a:endParaRPr lang="en-US" sz="2000"/>
          </a:p>
        </p:txBody>
      </p:sp>
      <p:sp>
        <p:nvSpPr>
          <p:cNvPr id="90" name="TextBox 89"/>
          <p:cNvSpPr txBox="1"/>
          <p:nvPr/>
        </p:nvSpPr>
        <p:spPr>
          <a:xfrm>
            <a:off x="3692657" y="5240450"/>
            <a:ext cx="1582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Cấm xe máy</a:t>
            </a:r>
            <a:endParaRPr lang="en-US" sz="2000"/>
          </a:p>
        </p:txBody>
      </p:sp>
      <p:sp>
        <p:nvSpPr>
          <p:cNvPr id="91" name="TextBox 90"/>
          <p:cNvSpPr txBox="1"/>
          <p:nvPr/>
        </p:nvSpPr>
        <p:spPr>
          <a:xfrm>
            <a:off x="6218734" y="5271552"/>
            <a:ext cx="1538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Cấm xe đạp</a:t>
            </a:r>
            <a:endParaRPr lang="en-US" sz="2000"/>
          </a:p>
        </p:txBody>
      </p:sp>
      <p:sp>
        <p:nvSpPr>
          <p:cNvPr id="92" name="TextBox 91"/>
          <p:cNvSpPr txBox="1"/>
          <p:nvPr/>
        </p:nvSpPr>
        <p:spPr>
          <a:xfrm>
            <a:off x="8371929" y="5309969"/>
            <a:ext cx="2128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Cấm người đi bộ</a:t>
            </a:r>
            <a:endParaRPr lang="en-US" sz="2000"/>
          </a:p>
        </p:txBody>
      </p:sp>
      <p:sp>
        <p:nvSpPr>
          <p:cNvPr id="93" name="TextBox 92"/>
          <p:cNvSpPr txBox="1"/>
          <p:nvPr/>
        </p:nvSpPr>
        <p:spPr>
          <a:xfrm>
            <a:off x="11104552" y="5309970"/>
            <a:ext cx="1538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Đường cấm</a:t>
            </a:r>
          </a:p>
          <a:p>
            <a:pPr algn="ctr"/>
            <a:r>
              <a:rPr lang="en-US" sz="2000" smtClean="0"/>
              <a:t>Các loại xe</a:t>
            </a:r>
            <a:endParaRPr lang="en-US" sz="2000"/>
          </a:p>
        </p:txBody>
      </p:sp>
      <p:sp>
        <p:nvSpPr>
          <p:cNvPr id="94" name="TextBox 93"/>
          <p:cNvSpPr txBox="1"/>
          <p:nvPr/>
        </p:nvSpPr>
        <p:spPr>
          <a:xfrm>
            <a:off x="13158811" y="5292027"/>
            <a:ext cx="2523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Cấm đi ngược chiều</a:t>
            </a:r>
            <a:endParaRPr lang="en-US" sz="2000"/>
          </a:p>
        </p:txBody>
      </p:sp>
      <p:sp>
        <p:nvSpPr>
          <p:cNvPr id="95" name="TextBox 94"/>
          <p:cNvSpPr txBox="1"/>
          <p:nvPr/>
        </p:nvSpPr>
        <p:spPr>
          <a:xfrm>
            <a:off x="823119" y="7620000"/>
            <a:ext cx="17636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trái </a:t>
            </a:r>
            <a:endParaRPr lang="en-US" sz="2000" smtClean="0"/>
          </a:p>
          <a:p>
            <a:pPr algn="ctr"/>
            <a:r>
              <a:rPr lang="vi-VN" sz="2000" smtClean="0"/>
              <a:t>phải </a:t>
            </a:r>
            <a:r>
              <a:rPr lang="vi-VN" sz="2000"/>
              <a:t>theo</a:t>
            </a:r>
            <a:endParaRPr lang="en-US" sz="2000"/>
          </a:p>
        </p:txBody>
      </p:sp>
      <p:sp>
        <p:nvSpPr>
          <p:cNvPr id="96" name="TextBox 95"/>
          <p:cNvSpPr txBox="1"/>
          <p:nvPr/>
        </p:nvSpPr>
        <p:spPr>
          <a:xfrm>
            <a:off x="3471880" y="7620000"/>
            <a:ext cx="19367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</a:t>
            </a:r>
            <a:r>
              <a:rPr lang="en-US" sz="2000" smtClean="0"/>
              <a:t>thẳng</a:t>
            </a:r>
          </a:p>
          <a:p>
            <a:pPr algn="ctr"/>
            <a:r>
              <a:rPr lang="vi-VN" sz="2000" smtClean="0"/>
              <a:t>phải </a:t>
            </a:r>
            <a:r>
              <a:rPr lang="vi-VN" sz="2000"/>
              <a:t>theo</a:t>
            </a:r>
            <a:endParaRPr lang="en-US" sz="2000"/>
          </a:p>
        </p:txBody>
      </p:sp>
      <p:sp>
        <p:nvSpPr>
          <p:cNvPr id="97" name="TextBox 96"/>
          <p:cNvSpPr txBox="1"/>
          <p:nvPr/>
        </p:nvSpPr>
        <p:spPr>
          <a:xfrm>
            <a:off x="5899429" y="7645400"/>
            <a:ext cx="17892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</a:t>
            </a:r>
            <a:r>
              <a:rPr lang="en-US" sz="2000" smtClean="0"/>
              <a:t>phải</a:t>
            </a:r>
          </a:p>
          <a:p>
            <a:pPr algn="ctr"/>
            <a:r>
              <a:rPr lang="vi-VN" sz="2000" smtClean="0"/>
              <a:t>phải </a:t>
            </a:r>
            <a:r>
              <a:rPr lang="vi-VN" sz="2000"/>
              <a:t>theo</a:t>
            </a:r>
            <a:endParaRPr lang="en-US" sz="2000"/>
          </a:p>
        </p:txBody>
      </p:sp>
      <p:sp>
        <p:nvSpPr>
          <p:cNvPr id="98" name="TextBox 97"/>
          <p:cNvSpPr txBox="1"/>
          <p:nvPr/>
        </p:nvSpPr>
        <p:spPr>
          <a:xfrm>
            <a:off x="8514649" y="7715953"/>
            <a:ext cx="18671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smtClean="0"/>
              <a:t>Chỉ được rẽ trái </a:t>
            </a:r>
          </a:p>
          <a:p>
            <a:pPr algn="ctr"/>
            <a:r>
              <a:rPr lang="en-US" sz="2000" smtClean="0"/>
              <a:t>hoặc phải</a:t>
            </a:r>
            <a:endParaRPr lang="en-US" sz="2000"/>
          </a:p>
        </p:txBody>
      </p:sp>
      <p:sp>
        <p:nvSpPr>
          <p:cNvPr id="99" name="TextBox 98"/>
          <p:cNvSpPr txBox="1"/>
          <p:nvPr/>
        </p:nvSpPr>
        <p:spPr>
          <a:xfrm>
            <a:off x="11317951" y="7690552"/>
            <a:ext cx="118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smtClean="0"/>
              <a:t>Chỉ được </a:t>
            </a:r>
          </a:p>
          <a:p>
            <a:pPr algn="ctr"/>
            <a:r>
              <a:rPr lang="en-US" sz="2000" smtClean="0"/>
              <a:t>rẽ trái 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13606528" y="7696200"/>
            <a:ext cx="118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smtClean="0"/>
              <a:t>Chỉ được </a:t>
            </a:r>
          </a:p>
          <a:p>
            <a:pPr algn="ctr"/>
            <a:r>
              <a:rPr lang="en-US" sz="2000" smtClean="0"/>
              <a:t>rẽ phải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6334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"/>
                            </p:stCondLst>
                            <p:childTnLst>
                              <p:par>
                                <p:cTn id="1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500"/>
                            </p:stCondLst>
                            <p:childTnLst>
                              <p:par>
                                <p:cTn id="1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000"/>
                            </p:stCondLst>
                            <p:childTnLst>
                              <p:par>
                                <p:cTn id="1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500"/>
                            </p:stCondLst>
                            <p:childTnLst>
                              <p:par>
                                <p:cTn id="13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8500"/>
                            </p:stCondLst>
                            <p:childTnLst>
                              <p:par>
                                <p:cTn id="1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90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00"/>
                            </p:stCondLst>
                            <p:childTnLst>
                              <p:par>
                                <p:cTn id="17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500"/>
                            </p:stCondLst>
                            <p:childTnLst>
                              <p:par>
                                <p:cTn id="17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000"/>
                            </p:stCondLst>
                            <p:childTnLst>
                              <p:par>
                                <p:cTn id="18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000"/>
                            </p:stCondLst>
                            <p:childTnLst>
                              <p:par>
                                <p:cTn id="18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500"/>
                            </p:stCondLst>
                            <p:childTnLst>
                              <p:par>
                                <p:cTn id="19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0"/>
                            </p:stCondLst>
                            <p:childTnLst>
                              <p:par>
                                <p:cTn id="19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1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000"/>
                            </p:stCondLst>
                            <p:childTnLst>
                              <p:par>
                                <p:cTn id="20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500"/>
                            </p:stCondLst>
                            <p:childTnLst>
                              <p:par>
                                <p:cTn id="20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9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500"/>
                            </p:stCondLst>
                            <p:childTnLst>
                              <p:par>
                                <p:cTn id="2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8000"/>
                            </p:stCondLst>
                            <p:childTnLst>
                              <p:par>
                                <p:cTn id="2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1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5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9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95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00"/>
                            </p:stCondLst>
                            <p:childTnLst>
                              <p:par>
                                <p:cTn id="2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500"/>
                            </p:stCondLst>
                            <p:childTnLst>
                              <p:par>
                                <p:cTn id="24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000"/>
                            </p:stCondLst>
                            <p:childTnLst>
                              <p:par>
                                <p:cTn id="2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4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500"/>
                            </p:stCondLst>
                            <p:childTnLst>
                              <p:par>
                                <p:cTn id="2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3000"/>
                            </p:stCondLst>
                            <p:childTnLst>
                              <p:par>
                                <p:cTn id="2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2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3500"/>
                            </p:stCondLst>
                            <p:childTnLst>
                              <p:par>
                                <p:cTn id="2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6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4000"/>
                            </p:stCondLst>
                            <p:childTnLst>
                              <p:par>
                                <p:cTn id="2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0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4500"/>
                            </p:stCondLst>
                            <p:childTnLst>
                              <p:par>
                                <p:cTn id="2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4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5000"/>
                            </p:stCondLst>
                            <p:childTnLst>
                              <p:par>
                                <p:cTn id="27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8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5500"/>
                            </p:stCondLst>
                            <p:childTnLst>
                              <p:par>
                                <p:cTn id="2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2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6000"/>
                            </p:stCondLst>
                            <p:childTnLst>
                              <p:par>
                                <p:cTn id="28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6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7000"/>
                            </p:stCondLst>
                            <p:childTnLst>
                              <p:par>
                                <p:cTn id="29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4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7500"/>
                            </p:stCondLst>
                            <p:childTnLst>
                              <p:par>
                                <p:cTn id="29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2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8500"/>
                            </p:stCondLst>
                            <p:childTnLst>
                              <p:par>
                                <p:cTn id="30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6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000"/>
                            </p:stCondLst>
                            <p:childTnLst>
                              <p:par>
                                <p:cTn id="3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  <p:bldP spid="101" grpId="0" animBg="1"/>
      <p:bldP spid="10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866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2931</TotalTime>
  <Words>596</Words>
  <Application>Microsoft Office PowerPoint</Application>
  <PresentationFormat>Custom</PresentationFormat>
  <Paragraphs>102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HOANG HUONG</cp:lastModifiedBy>
  <cp:revision>213</cp:revision>
  <dcterms:created xsi:type="dcterms:W3CDTF">2022-07-10T01:37:20Z</dcterms:created>
  <dcterms:modified xsi:type="dcterms:W3CDTF">2025-10-31T01:06:31Z</dcterms:modified>
</cp:coreProperties>
</file>