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91" r:id="rId3"/>
    <p:sldId id="282" r:id="rId4"/>
    <p:sldId id="269" r:id="rId5"/>
    <p:sldId id="271" r:id="rId6"/>
    <p:sldId id="274" r:id="rId7"/>
    <p:sldId id="272" r:id="rId8"/>
    <p:sldId id="273" r:id="rId9"/>
    <p:sldId id="275" r:id="rId10"/>
    <p:sldId id="286" r:id="rId11"/>
    <p:sldId id="290" r:id="rId12"/>
    <p:sldId id="256" r:id="rId13"/>
    <p:sldId id="276" r:id="rId14"/>
    <p:sldId id="267" r:id="rId15"/>
    <p:sldId id="277" r:id="rId16"/>
    <p:sldId id="283" r:id="rId17"/>
    <p:sldId id="293" r:id="rId18"/>
    <p:sldId id="289" r:id="rId19"/>
    <p:sldId id="279" r:id="rId20"/>
    <p:sldId id="278" r:id="rId21"/>
    <p:sldId id="287" r:id="rId22"/>
    <p:sldId id="280" r:id="rId23"/>
    <p:sldId id="257" r:id="rId24"/>
    <p:sldId id="258" r:id="rId25"/>
    <p:sldId id="260" r:id="rId26"/>
    <p:sldId id="265" r:id="rId27"/>
    <p:sldId id="266" r:id="rId28"/>
    <p:sldId id="281" r:id="rId29"/>
  </p:sldIdLst>
  <p:sldSz cx="12190413" cy="6858000"/>
  <p:notesSz cx="9144000" cy="6858000"/>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8D7D0"/>
    <a:srgbClr val="BFBFBF"/>
    <a:srgbClr val="EAD16C"/>
    <a:srgbClr val="C2544D"/>
    <a:srgbClr val="F5CD60"/>
    <a:srgbClr val="256518"/>
    <a:srgbClr val="E88101"/>
    <a:srgbClr val="B3F0FA"/>
    <a:srgbClr val="FCE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8" autoAdjust="0"/>
    <p:restoredTop sz="92701" autoAdjust="0"/>
  </p:normalViewPr>
  <p:slideViewPr>
    <p:cSldViewPr>
      <p:cViewPr varScale="1">
        <p:scale>
          <a:sx n="69" d="100"/>
          <a:sy n="69" d="100"/>
        </p:scale>
        <p:origin x="88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01CE2F-8A6A-4574-A542-00C1B21464D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2678805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01CE2F-8A6A-4574-A542-00C1B21464D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2440596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01CE2F-8A6A-4574-A542-00C1B21464D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423807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01CE2F-8A6A-4574-A542-00C1B21464D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384663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1CE2F-8A6A-4574-A542-00C1B21464D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142149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01CE2F-8A6A-4574-A542-00C1B21464D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1821191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01CE2F-8A6A-4574-A542-00C1B21464DD}"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602884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01CE2F-8A6A-4574-A542-00C1B21464DD}"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308432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1CE2F-8A6A-4574-A542-00C1B21464DD}"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4164068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CE2F-8A6A-4574-A542-00C1B21464D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232785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CE2F-8A6A-4574-A542-00C1B21464D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3C708F-B5A9-4076-B14E-3DA6A732270A}" type="slidenum">
              <a:rPr lang="en-US" smtClean="0"/>
              <a:t>‹#›</a:t>
            </a:fld>
            <a:endParaRPr lang="en-US"/>
          </a:p>
        </p:txBody>
      </p:sp>
    </p:spTree>
    <p:extLst>
      <p:ext uri="{BB962C8B-B14F-4D97-AF65-F5344CB8AC3E}">
        <p14:creationId xmlns:p14="http://schemas.microsoft.com/office/powerpoint/2010/main" val="2655713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1CE2F-8A6A-4574-A542-00C1B21464DD}" type="datetimeFigureOut">
              <a:rPr lang="en-US" smtClean="0"/>
              <a:t>11/12/2024</a:t>
            </a:fld>
            <a:endParaRPr lang="en-US"/>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C708F-B5A9-4076-B14E-3DA6A732270A}" type="slidenum">
              <a:rPr lang="en-US" smtClean="0"/>
              <a:t>‹#›</a:t>
            </a:fld>
            <a:endParaRPr lang="en-US"/>
          </a:p>
        </p:txBody>
      </p:sp>
    </p:spTree>
    <p:extLst>
      <p:ext uri="{BB962C8B-B14F-4D97-AF65-F5344CB8AC3E}">
        <p14:creationId xmlns:p14="http://schemas.microsoft.com/office/powerpoint/2010/main" val="1625757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7.xml"/><Relationship Id="rId7" Type="http://schemas.openxmlformats.org/officeDocument/2006/relationships/slide" Target="slide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5.xml"/><Relationship Id="rId11" Type="http://schemas.openxmlformats.org/officeDocument/2006/relationships/image" Target="../media/image8.png"/><Relationship Id="rId5" Type="http://schemas.openxmlformats.org/officeDocument/2006/relationships/slide" Target="slide9.xml"/><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Google Shape;88;p1"/>
          <p:cNvSpPr txBox="1"/>
          <p:nvPr/>
        </p:nvSpPr>
        <p:spPr>
          <a:xfrm>
            <a:off x="4418012" y="838200"/>
            <a:ext cx="7543800" cy="1731213"/>
          </a:xfrm>
          <a:prstGeom prst="rect">
            <a:avLst/>
          </a:prstGeom>
          <a:noFill/>
          <a:ln>
            <a:noFill/>
          </a:ln>
        </p:spPr>
        <p:txBody>
          <a:bodyPr spcFirstLastPara="1" wrap="square" lIns="68569" tIns="34275" rIns="68569" bIns="34275" anchor="t" anchorCtr="0">
            <a:spAutoFit/>
          </a:bodyPr>
          <a:lstStyle/>
          <a:p>
            <a:pPr algn="ctr"/>
            <a:r>
              <a:rPr lang="en-US"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pic>
        <p:nvPicPr>
          <p:cNvPr id="5" name="图片 21" descr="c895bbb28e"/>
          <p:cNvPicPr>
            <a:picLocks noChangeAspect="1"/>
          </p:cNvPicPr>
          <p:nvPr/>
        </p:nvPicPr>
        <p:blipFill>
          <a:blip r:embed="rId3"/>
          <a:stretch>
            <a:fillRect/>
          </a:stretch>
        </p:blipFill>
        <p:spPr>
          <a:xfrm rot="20580000">
            <a:off x="-483870" y="354965"/>
            <a:ext cx="5651500" cy="2517140"/>
          </a:xfrm>
          <a:prstGeom prst="rect">
            <a:avLst/>
          </a:prstGeom>
        </p:spPr>
      </p:pic>
      <p:pic>
        <p:nvPicPr>
          <p:cNvPr id="6" name="图片 7" descr="2457331_101750426327_2"/>
          <p:cNvPicPr>
            <a:picLocks noChangeAspect="1"/>
          </p:cNvPicPr>
          <p:nvPr/>
        </p:nvPicPr>
        <p:blipFill>
          <a:blip r:embed="rId4"/>
          <a:srcRect b="6819"/>
          <a:stretch>
            <a:fillRect/>
          </a:stretch>
        </p:blipFill>
        <p:spPr>
          <a:xfrm>
            <a:off x="-28575" y="5956300"/>
            <a:ext cx="12249150" cy="946785"/>
          </a:xfrm>
          <a:prstGeom prst="rect">
            <a:avLst/>
          </a:prstGeom>
        </p:spPr>
      </p:pic>
      <p:pic>
        <p:nvPicPr>
          <p:cNvPr id="7" name="图片 3" descr="觅元素584a989499b2d"/>
          <p:cNvPicPr>
            <a:picLocks noChangeAspect="1"/>
          </p:cNvPicPr>
          <p:nvPr/>
        </p:nvPicPr>
        <p:blipFill>
          <a:blip r:embed="rId5"/>
          <a:stretch>
            <a:fillRect/>
          </a:stretch>
        </p:blipFill>
        <p:spPr>
          <a:xfrm>
            <a:off x="304006" y="3957955"/>
            <a:ext cx="10521950" cy="2945130"/>
          </a:xfrm>
          <a:prstGeom prst="rect">
            <a:avLst/>
          </a:prstGeom>
        </p:spPr>
      </p:pic>
      <p:sp>
        <p:nvSpPr>
          <p:cNvPr id="9" name="Oval 8"/>
          <p:cNvSpPr/>
          <p:nvPr/>
        </p:nvSpPr>
        <p:spPr>
          <a:xfrm>
            <a:off x="11063758" y="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96586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42" presetClass="entr" presetSubtype="0" fill="hold" grpId="1"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3" presetClass="emph" presetSubtype="10" repeatCount="indefinite" fill="hold" grpId="0" nodeType="afterEffect">
                                  <p:stCondLst>
                                    <p:cond delay="0"/>
                                  </p:stCondLst>
                                  <p:childTnLst>
                                    <p:animClr clrSpc="hsl" dir="ccw">
                                      <p:cBhvr override="childStyle">
                                        <p:cTn id="29" dur="2000" fill="hold"/>
                                        <p:tgtEl>
                                          <p:spTgt spid="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觅元素584a989499b2d"/>
          <p:cNvPicPr>
            <a:picLocks noChangeAspect="1"/>
          </p:cNvPicPr>
          <p:nvPr/>
        </p:nvPicPr>
        <p:blipFill>
          <a:blip r:embed="rId3"/>
          <a:stretch>
            <a:fillRect/>
          </a:stretch>
        </p:blipFill>
        <p:spPr>
          <a:xfrm>
            <a:off x="532606" y="1143000"/>
            <a:ext cx="10521950" cy="2945130"/>
          </a:xfrm>
          <a:prstGeom prst="rect">
            <a:avLst/>
          </a:prstGeom>
        </p:spPr>
      </p:pic>
      <p:sp>
        <p:nvSpPr>
          <p:cNvPr id="5" name="横卷形 2"/>
          <p:cNvSpPr/>
          <p:nvPr/>
        </p:nvSpPr>
        <p:spPr>
          <a:xfrm>
            <a:off x="443706" y="2582545"/>
            <a:ext cx="10984230" cy="3337560"/>
          </a:xfrm>
          <a:prstGeom prst="horizontalScroll">
            <a:avLst/>
          </a:prstGeom>
          <a:solidFill>
            <a:schemeClr val="bg1"/>
          </a:solid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1"/>
          <p:cNvSpPr txBox="1"/>
          <p:nvPr/>
        </p:nvSpPr>
        <p:spPr>
          <a:xfrm>
            <a:off x="2780347" y="3320301"/>
            <a:ext cx="6438265" cy="1862048"/>
          </a:xfrm>
          <a:prstGeom prst="rect">
            <a:avLst/>
          </a:prstGeom>
          <a:noFill/>
          <a:ln w="9525">
            <a:noFill/>
            <a:miter/>
          </a:ln>
        </p:spPr>
        <p:txBody>
          <a:bodyPr wrap="square" anchor="t">
            <a:spAutoFit/>
          </a:bodyPr>
          <a:lstStyle/>
          <a:p>
            <a:pPr lvl="0" algn="ctr"/>
            <a:r>
              <a:rPr lang="en-US" altLang="zh-CN"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TIẾT 1</a:t>
            </a:r>
            <a:endParaRPr lang="en-US" altLang="zh-CN" sz="11500" b="1"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Oval 6"/>
          <p:cNvSpPr/>
          <p:nvPr/>
        </p:nvSpPr>
        <p:spPr>
          <a:xfrm>
            <a:off x="11063758" y="158080"/>
            <a:ext cx="1126655" cy="6801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dirty="0" err="1" smtClean="0">
                <a:solidFill>
                  <a:schemeClr val="tx1"/>
                </a:solidFill>
                <a:latin typeface="Times New Roman" pitchFamily="18" charset="0"/>
                <a:cs typeface="Times New Roman" pitchFamily="18" charset="0"/>
              </a:rPr>
              <a:t>Đinh</a:t>
            </a:r>
            <a:r>
              <a:rPr lang="en-US" sz="1200" i="1" dirty="0" smtClean="0">
                <a:solidFill>
                  <a:schemeClr val="tx1"/>
                </a:solidFill>
                <a:latin typeface="Times New Roman" pitchFamily="18" charset="0"/>
                <a:cs typeface="Times New Roman" pitchFamily="18" charset="0"/>
              </a:rPr>
              <a:t> </a:t>
            </a:r>
            <a:r>
              <a:rPr lang="en-US" sz="1200" i="1" dirty="0" err="1" smtClean="0">
                <a:solidFill>
                  <a:schemeClr val="tx1"/>
                </a:solidFill>
                <a:latin typeface="Times New Roman" pitchFamily="18" charset="0"/>
                <a:cs typeface="Times New Roman" pitchFamily="18" charset="0"/>
              </a:rPr>
              <a:t>Phương</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699334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TextBox 2"/>
          <p:cNvSpPr txBox="1"/>
          <p:nvPr/>
        </p:nvSpPr>
        <p:spPr>
          <a:xfrm>
            <a:off x="3820648" y="2133600"/>
            <a:ext cx="5082515" cy="2286000"/>
          </a:xfrm>
          <a:prstGeom prst="rect">
            <a:avLst/>
          </a:prstGeom>
          <a:noFill/>
        </p:spPr>
        <p:txBody>
          <a:bodyPr wrap="square" rtlCol="0">
            <a:prstTxWarp prst="textArchUp">
              <a:avLst/>
            </a:prstTxWarp>
            <a:spAutoFit/>
          </a:bodyPr>
          <a:lstStyle/>
          <a:p>
            <a:pPr algn="ctr"/>
            <a:r>
              <a:rPr lang="en-US"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520" y="-130748"/>
            <a:ext cx="2329543" cy="2717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006" y="3128785"/>
            <a:ext cx="2971800" cy="32583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54566">
            <a:off x="9044121" y="882222"/>
            <a:ext cx="3146292" cy="314629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8509" y="4267200"/>
            <a:ext cx="2329543" cy="2717800"/>
          </a:xfrm>
          <a:prstGeom prst="rect">
            <a:avLst/>
          </a:prstGeom>
        </p:spPr>
      </p:pic>
    </p:spTree>
    <p:extLst>
      <p:ext uri="{BB962C8B-B14F-4D97-AF65-F5344CB8AC3E}">
        <p14:creationId xmlns:p14="http://schemas.microsoft.com/office/powerpoint/2010/main" val="2589036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Effect transition="in" filter="fade">
                                      <p:cBhvr>
                                        <p:cTn id="27" dur="750"/>
                                        <p:tgtEl>
                                          <p:spTgt spid="3"/>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750" fill="hold"/>
                                        <p:tgtEl>
                                          <p:spTgt spid="8"/>
                                        </p:tgtEl>
                                        <p:attrNameLst>
                                          <p:attrName>ppt_w</p:attrName>
                                        </p:attrNameLst>
                                      </p:cBhvr>
                                      <p:tavLst>
                                        <p:tav tm="0">
                                          <p:val>
                                            <p:fltVal val="0"/>
                                          </p:val>
                                        </p:tav>
                                        <p:tav tm="100000">
                                          <p:val>
                                            <p:strVal val="#ppt_w"/>
                                          </p:val>
                                        </p:tav>
                                      </p:tavLst>
                                    </p:anim>
                                    <p:anim calcmode="lin" valueType="num">
                                      <p:cBhvr>
                                        <p:cTn id="32" dur="750" fill="hold"/>
                                        <p:tgtEl>
                                          <p:spTgt spid="8"/>
                                        </p:tgtEl>
                                        <p:attrNameLst>
                                          <p:attrName>ppt_h</p:attrName>
                                        </p:attrNameLst>
                                      </p:cBhvr>
                                      <p:tavLst>
                                        <p:tav tm="0">
                                          <p:val>
                                            <p:fltVal val="0"/>
                                          </p:val>
                                        </p:tav>
                                        <p:tav tm="100000">
                                          <p:val>
                                            <p:strVal val="#ppt_h"/>
                                          </p:val>
                                        </p:tav>
                                      </p:tavLst>
                                    </p:anim>
                                    <p:animEffect transition="in" filter="fade">
                                      <p:cBhvr>
                                        <p:cTn id="3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04006" y="921841"/>
            <a:ext cx="11658600" cy="4251576"/>
          </a:xfrm>
        </p:spPr>
        <p:txBody>
          <a:bodyPr>
            <a:noAutofit/>
          </a:bodyPr>
          <a:lstStyle/>
          <a:p>
            <a:pPr marL="0" indent="0">
              <a:buNone/>
            </a:pPr>
            <a:r>
              <a:rPr lang="vi-VN" sz="2000" dirty="0">
                <a:latin typeface="Times New Roman" pitchFamily="18" charset="0"/>
                <a:cs typeface="Times New Roman" pitchFamily="18" charset="0"/>
              </a:rPr>
              <a:t>1. Có một cậu bé sắp vào lớp 1 nhưng chưa thích đi học. Mẹ cậu bèn dẫn cậu đến trường.</a:t>
            </a:r>
          </a:p>
          <a:p>
            <a:pPr marL="0" indent="0">
              <a:buNone/>
            </a:pPr>
            <a:r>
              <a:rPr lang="vi-VN" sz="2000" dirty="0">
                <a:latin typeface="Times New Roman" pitchFamily="18" charset="0"/>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pPr marL="0" indent="0">
              <a:buNone/>
            </a:pPr>
            <a:r>
              <a:rPr lang="vi-VN" sz="2000" dirty="0">
                <a:latin typeface="Times New Roman" pitchFamily="18" charset="0"/>
                <a:cs typeface="Times New Roman" pitchFamily="18" charset="0"/>
              </a:rPr>
              <a:t>Cậu bé hỏi:</a:t>
            </a:r>
          </a:p>
          <a:p>
            <a:pPr marL="0" indent="0">
              <a:buNone/>
            </a:pPr>
            <a:r>
              <a:rPr lang="vi-VN" sz="2000" dirty="0">
                <a:latin typeface="Times New Roman" pitchFamily="18" charset="0"/>
                <a:cs typeface="Times New Roman" pitchFamily="18" charset="0"/>
              </a:rPr>
              <a:t>- Ngày nào cũng chỉ tập đọc, làm toán thôi ạ?</a:t>
            </a:r>
          </a:p>
          <a:p>
            <a:pPr marL="0" indent="0">
              <a:buNone/>
            </a:pPr>
            <a:r>
              <a:rPr lang="vi-VN" sz="2000" dirty="0">
                <a:latin typeface="Times New Roman" pitchFamily="18" charset="0"/>
                <a:cs typeface="Times New Roman" pitchFamily="18" charset="0"/>
              </a:rPr>
              <a:t>Mẹ cậu không bằng lòng:</a:t>
            </a:r>
          </a:p>
          <a:p>
            <a:pPr marL="0" indent="0">
              <a:buNone/>
            </a:pPr>
            <a:r>
              <a:rPr lang="vi-VN" sz="2000" dirty="0">
                <a:latin typeface="Times New Roman" pitchFamily="18" charset="0"/>
                <a:cs typeface="Times New Roman" pitchFamily="18" charset="0"/>
              </a:rPr>
              <a:t>- Đây là trường học. Con đến trường để học mà.</a:t>
            </a:r>
          </a:p>
          <a:p>
            <a:pPr marL="0" indent="0">
              <a:buNone/>
            </a:pPr>
            <a:r>
              <a:rPr lang="vi-VN" sz="2000" dirty="0">
                <a:latin typeface="Times New Roman" pitchFamily="18" charset="0"/>
                <a:cs typeface="Times New Roman" pitchFamily="18" charset="0"/>
              </a:rPr>
              <a:t>Nhưng cô giáo bảo:</a:t>
            </a:r>
          </a:p>
          <a:p>
            <a:pPr marL="0" indent="0">
              <a:buNone/>
            </a:pPr>
            <a:r>
              <a:rPr lang="vi-VN" sz="2000" dirty="0">
                <a:latin typeface="Times New Roman" pitchFamily="18" charset="0"/>
                <a:cs typeface="Times New Roman" pitchFamily="18" charset="0"/>
              </a:rPr>
              <a:t>- Ở trường, em còn được học các môn khác nữa.</a:t>
            </a:r>
          </a:p>
          <a:p>
            <a:pPr marL="0" indent="0">
              <a:buNone/>
            </a:pPr>
            <a:r>
              <a:rPr lang="vi-VN" sz="2000" dirty="0">
                <a:latin typeface="Times New Roman" pitchFamily="18" charset="0"/>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marL="0" indent="0">
              <a:buNone/>
            </a:pPr>
            <a:r>
              <a:rPr lang="vi-VN" sz="2000" dirty="0">
                <a:latin typeface="Times New Roman" pitchFamily="18" charset="0"/>
                <a:cs typeface="Times New Roman" pitchFamily="18" charset="0"/>
              </a:rPr>
              <a:t>4. Đi một vòng, cô giáo hỏi cậu bé có muốn đi học không. Cậu vui vẻ gật đầu. Người mẹ ngạc nhiên, nói:</a:t>
            </a:r>
          </a:p>
          <a:p>
            <a:pPr marL="0" indent="0">
              <a:buNone/>
            </a:pPr>
            <a:r>
              <a:rPr lang="vi-VN" sz="2000" dirty="0">
                <a:latin typeface="Times New Roman" pitchFamily="18" charset="0"/>
                <a:cs typeface="Times New Roman" pitchFamily="18" charset="0"/>
              </a:rPr>
              <a:t>- Cô như có phép mầu ấy ạ.</a:t>
            </a:r>
          </a:p>
          <a:p>
            <a:pPr marL="0" indent="0">
              <a:buNone/>
            </a:pPr>
            <a:r>
              <a:rPr lang="vi-VN" sz="2000" dirty="0">
                <a:latin typeface="Times New Roman" pitchFamily="18" charset="0"/>
                <a:cs typeface="Times New Roman" pitchFamily="18" charset="0"/>
              </a:rPr>
              <a:t>Cô giáo cười:</a:t>
            </a:r>
          </a:p>
          <a:p>
            <a:pPr marL="0" indent="0">
              <a:buNone/>
            </a:pPr>
            <a:r>
              <a:rPr lang="vi-VN" sz="2000" dirty="0">
                <a:latin typeface="Times New Roman" pitchFamily="18" charset="0"/>
                <a:cs typeface="Times New Roman" pitchFamily="18" charset="0"/>
              </a:rPr>
              <a:t>- Có gì đâu! Các cháu thấy học vui thì thích học ngay thôi mà.</a:t>
            </a:r>
          </a:p>
          <a:p>
            <a:pPr marL="0" indent="0" algn="r">
              <a:buNone/>
            </a:pPr>
            <a:r>
              <a:rPr lang="en-US" sz="2000" dirty="0">
                <a:latin typeface="Times New Roman" pitchFamily="18" charset="0"/>
                <a:cs typeface="Times New Roman" pitchFamily="18" charset="0"/>
              </a:rPr>
              <a:t>Theo </a:t>
            </a:r>
            <a:r>
              <a:rPr lang="en-US" sz="2000" dirty="0" err="1">
                <a:latin typeface="Times New Roman" pitchFamily="18" charset="0"/>
                <a:cs typeface="Times New Roman" pitchFamily="18" charset="0"/>
              </a:rPr>
              <a:t>sách</a:t>
            </a:r>
            <a:r>
              <a:rPr lang="en-US" sz="2000" dirty="0">
                <a:latin typeface="Times New Roman" pitchFamily="18" charset="0"/>
                <a:cs typeface="Times New Roman" pitchFamily="18" charset="0"/>
              </a:rPr>
              <a:t> 168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chuyện</a:t>
            </a:r>
            <a:r>
              <a:rPr lang="en-US" sz="2000" dirty="0">
                <a:latin typeface="Times New Roman" pitchFamily="18" charset="0"/>
                <a:cs typeface="Times New Roman" pitchFamily="18" charset="0"/>
              </a:rPr>
              <a:t> hay </a:t>
            </a:r>
            <a:r>
              <a:rPr lang="en-US" sz="2000" dirty="0" err="1">
                <a:latin typeface="Times New Roman" pitchFamily="18" charset="0"/>
                <a:cs typeface="Times New Roman" pitchFamily="18" charset="0"/>
              </a:rPr>
              <a:t>nhât</a:t>
            </a:r>
            <a:endParaRPr lang="en-US" sz="2000" dirty="0">
              <a:latin typeface="Times New Roman" pitchFamily="18" charset="0"/>
              <a:cs typeface="Times New Roman" pitchFamily="18" charset="0"/>
            </a:endParaRPr>
          </a:p>
        </p:txBody>
      </p:sp>
      <p:sp>
        <p:nvSpPr>
          <p:cNvPr id="4" name="Rectangle 3"/>
          <p:cNvSpPr/>
          <p:nvPr/>
        </p:nvSpPr>
        <p:spPr>
          <a:xfrm>
            <a:off x="4952206" y="152400"/>
            <a:ext cx="2981907" cy="769441"/>
          </a:xfrm>
          <a:prstGeom prst="rect">
            <a:avLst/>
          </a:prstGeom>
        </p:spPr>
        <p:txBody>
          <a:bodyPr wrap="none">
            <a:spAutoFit/>
          </a:bodyPr>
          <a:lstStyle/>
          <a:p>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Đến</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endParaRPr lang="vi-VN" sz="4400" b="1" dirty="0">
              <a:solidFill>
                <a:srgbClr val="FF0000"/>
              </a:solidFill>
              <a:effectLst>
                <a:outerShdw blurRad="38100" dist="38100" dir="2700000" algn="tl">
                  <a:srgbClr val="000000">
                    <a:alpha val="43137"/>
                  </a:srgbClr>
                </a:outerShdw>
              </a:effectLst>
            </a:endParaRPr>
          </a:p>
        </p:txBody>
      </p:sp>
      <p:sp>
        <p:nvSpPr>
          <p:cNvPr id="5" name="Flowchart: Terminator 4"/>
          <p:cNvSpPr/>
          <p:nvPr/>
        </p:nvSpPr>
        <p:spPr>
          <a:xfrm>
            <a:off x="227806" y="30956"/>
            <a:ext cx="1905000" cy="807244"/>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7" name="Oval 6"/>
          <p:cNvSpPr/>
          <p:nvPr/>
        </p:nvSpPr>
        <p:spPr>
          <a:xfrm>
            <a:off x="11063758"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34573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952206" y="72907"/>
            <a:ext cx="2981907" cy="769441"/>
          </a:xfrm>
          <a:prstGeom prst="rect">
            <a:avLst/>
          </a:prstGeom>
        </p:spPr>
        <p:txBody>
          <a:bodyPr wrap="none">
            <a:spAutoFit/>
          </a:bodyPr>
          <a:lstStyle/>
          <a:p>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Đến</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endParaRPr lang="vi-VN" sz="4400" b="1" dirty="0">
              <a:solidFill>
                <a:srgbClr val="FF0000"/>
              </a:solidFill>
              <a:effectLst>
                <a:outerShdw blurRad="38100" dist="38100" dir="2700000" algn="tl">
                  <a:srgbClr val="000000">
                    <a:alpha val="43137"/>
                  </a:srgbClr>
                </a:outerShdw>
              </a:effectLst>
            </a:endParaRPr>
          </a:p>
        </p:txBody>
      </p:sp>
      <p:sp>
        <p:nvSpPr>
          <p:cNvPr id="4" name="Rectangle 3"/>
          <p:cNvSpPr/>
          <p:nvPr/>
        </p:nvSpPr>
        <p:spPr>
          <a:xfrm>
            <a:off x="267720" y="1066799"/>
            <a:ext cx="11771086" cy="4832092"/>
          </a:xfrm>
          <a:prstGeom prst="rect">
            <a:avLst/>
          </a:prstGeom>
        </p:spPr>
        <p:txBody>
          <a:bodyPr wrap="square">
            <a:spAutoFit/>
          </a:bodyPr>
          <a:lstStyle/>
          <a:p>
            <a:r>
              <a:rPr lang="vi-VN" sz="2800" dirty="0" smtClean="0">
                <a:latin typeface="Times New Roman" pitchFamily="18" charset="0"/>
                <a:cs typeface="Times New Roman" pitchFamily="18" charset="0"/>
              </a:rPr>
              <a:t>1. Có một cậu bé sắp vào lớp 1 nhưng chưa thích đi học. </a:t>
            </a:r>
            <a:r>
              <a:rPr lang="vi-VN" sz="2800" dirty="0">
                <a:latin typeface="Times New Roman" pitchFamily="18" charset="0"/>
                <a:cs typeface="Times New Roman" pitchFamily="18" charset="0"/>
              </a:rPr>
              <a:t>Mẹ cậu bèn dẫn cậu đến trường.</a:t>
            </a:r>
          </a:p>
          <a:p>
            <a:r>
              <a:rPr lang="vi-VN" sz="2800" dirty="0">
                <a:latin typeface="Times New Roman" pitchFamily="18" charset="0"/>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r>
              <a:rPr lang="vi-VN" sz="2800" dirty="0">
                <a:latin typeface="Times New Roman" pitchFamily="18" charset="0"/>
                <a:cs typeface="Times New Roman" pitchFamily="18" charset="0"/>
              </a:rPr>
              <a:t>Cậu bé hỏi:</a:t>
            </a:r>
          </a:p>
          <a:p>
            <a:r>
              <a:rPr lang="vi-VN" sz="2800" dirty="0">
                <a:latin typeface="Times New Roman" pitchFamily="18" charset="0"/>
                <a:cs typeface="Times New Roman" pitchFamily="18" charset="0"/>
              </a:rPr>
              <a:t>- Ngày nào cũng chỉ tập đọc, làm toán thôi ạ?</a:t>
            </a:r>
          </a:p>
          <a:p>
            <a:r>
              <a:rPr lang="vi-VN" sz="2800" dirty="0">
                <a:latin typeface="Times New Roman" pitchFamily="18" charset="0"/>
                <a:cs typeface="Times New Roman" pitchFamily="18" charset="0"/>
              </a:rPr>
              <a:t>Mẹ cậu không bằng lòng:</a:t>
            </a:r>
          </a:p>
          <a:p>
            <a:r>
              <a:rPr lang="vi-VN" sz="2800" dirty="0">
                <a:latin typeface="Times New Roman" pitchFamily="18" charset="0"/>
                <a:cs typeface="Times New Roman" pitchFamily="18" charset="0"/>
              </a:rPr>
              <a:t>- Đây là trường học. Con đến trường để học mà.</a:t>
            </a:r>
          </a:p>
          <a:p>
            <a:r>
              <a:rPr lang="vi-VN" sz="2800" dirty="0">
                <a:latin typeface="Times New Roman" pitchFamily="18" charset="0"/>
                <a:cs typeface="Times New Roman" pitchFamily="18" charset="0"/>
              </a:rPr>
              <a:t>Nhưng cô giáo bảo:</a:t>
            </a:r>
          </a:p>
          <a:p>
            <a:r>
              <a:rPr lang="vi-VN" sz="2800" dirty="0">
                <a:latin typeface="Times New Roman" pitchFamily="18" charset="0"/>
                <a:cs typeface="Times New Roman" pitchFamily="18" charset="0"/>
              </a:rPr>
              <a:t>- Ở trường, em còn được học các môn khác nữa.</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25023"/>
          <a:stretch/>
        </p:blipFill>
        <p:spPr>
          <a:xfrm>
            <a:off x="7552909" y="2972044"/>
            <a:ext cx="4333496" cy="2927374"/>
          </a:xfrm>
          <a:prstGeom prst="roundRect">
            <a:avLst/>
          </a:prstGeom>
        </p:spPr>
      </p:pic>
      <p:sp>
        <p:nvSpPr>
          <p:cNvPr id="8" name="Rectangle 7"/>
          <p:cNvSpPr/>
          <p:nvPr/>
        </p:nvSpPr>
        <p:spPr>
          <a:xfrm>
            <a:off x="5600924" y="1915179"/>
            <a:ext cx="1952779"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thăm trường</a:t>
            </a:r>
            <a:endParaRPr lang="en-US" sz="2800" dirty="0">
              <a:solidFill>
                <a:srgbClr val="0000FF"/>
              </a:solidFill>
            </a:endParaRPr>
          </a:p>
        </p:txBody>
      </p:sp>
      <p:sp>
        <p:nvSpPr>
          <p:cNvPr id="9" name="Rectangle 8"/>
          <p:cNvSpPr/>
          <p:nvPr/>
        </p:nvSpPr>
        <p:spPr>
          <a:xfrm>
            <a:off x="2400525" y="4048779"/>
            <a:ext cx="1609736"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bằng lòng</a:t>
            </a:r>
            <a:endParaRPr lang="en-US" sz="2800" dirty="0">
              <a:solidFill>
                <a:srgbClr val="0000FF"/>
              </a:solidFill>
            </a:endParaRPr>
          </a:p>
        </p:txBody>
      </p:sp>
      <p:sp>
        <p:nvSpPr>
          <p:cNvPr id="11" name="Rectangle 10"/>
          <p:cNvSpPr/>
          <p:nvPr/>
        </p:nvSpPr>
        <p:spPr>
          <a:xfrm>
            <a:off x="1187284" y="6140148"/>
            <a:ext cx="9931958" cy="584775"/>
          </a:xfrm>
          <a:prstGeom prst="rect">
            <a:avLst/>
          </a:prstGeom>
        </p:spPr>
        <p:txBody>
          <a:bodyPr wrap="square">
            <a:spAutoFit/>
          </a:bodyPr>
          <a:lstStyle/>
          <a:p>
            <a:r>
              <a:rPr lang="vi-VN" sz="3200" b="1" dirty="0">
                <a:latin typeface="Times New Roman" pitchFamily="18" charset="0"/>
                <a:cs typeface="Times New Roman" pitchFamily="18" charset="0"/>
              </a:rPr>
              <a:t>Có một cậu bé sắp vào lớp 1 nhưng chưa thích đi </a:t>
            </a:r>
            <a:r>
              <a:rPr lang="vi-VN" sz="3200" b="1" dirty="0"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a:t>
            </a:r>
            <a:endParaRPr lang="en-US" sz="3200" b="1" dirty="0"/>
          </a:p>
        </p:txBody>
      </p:sp>
      <p:cxnSp>
        <p:nvCxnSpPr>
          <p:cNvPr id="13" name="Straight Connector 12"/>
          <p:cNvCxnSpPr/>
          <p:nvPr/>
        </p:nvCxnSpPr>
        <p:spPr>
          <a:xfrm flipH="1">
            <a:off x="6048034" y="6162496"/>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514806" y="6140421"/>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606567" y="6140148"/>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Flowchart: Terminator 11"/>
          <p:cNvSpPr/>
          <p:nvPr/>
        </p:nvSpPr>
        <p:spPr>
          <a:xfrm>
            <a:off x="289338" y="72907"/>
            <a:ext cx="2971800" cy="1012153"/>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LUYỆN ĐỌC</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7" name="Oval 16"/>
          <p:cNvSpPr/>
          <p:nvPr/>
        </p:nvSpPr>
        <p:spPr>
          <a:xfrm>
            <a:off x="11063758"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2640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0206" y="914400"/>
            <a:ext cx="11430000" cy="4909036"/>
          </a:xfrm>
          <a:prstGeom prst="rect">
            <a:avLst/>
          </a:prstGeom>
        </p:spPr>
        <p:txBody>
          <a:bodyPr wrap="square">
            <a:spAutoFit/>
          </a:bodyPr>
          <a:lstStyle/>
          <a:p>
            <a:pPr>
              <a:spcBef>
                <a:spcPts val="600"/>
              </a:spcBef>
            </a:pPr>
            <a:r>
              <a:rPr lang="vi-VN" sz="3200" dirty="0">
                <a:solidFill>
                  <a:sysClr val="windowText" lastClr="000000"/>
                </a:solidFill>
                <a:latin typeface="Times New Roman" pitchFamily="18" charset="0"/>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a:spcBef>
                <a:spcPts val="600"/>
              </a:spcBef>
            </a:pPr>
            <a:r>
              <a:rPr lang="vi-VN" sz="3200" dirty="0">
                <a:solidFill>
                  <a:sysClr val="windowText" lastClr="000000"/>
                </a:solidFill>
                <a:latin typeface="Times New Roman" pitchFamily="18" charset="0"/>
                <a:cs typeface="Times New Roman" pitchFamily="18" charset="0"/>
              </a:rPr>
              <a:t>4. Đi một vòng, cô giáo hỏi cậu bé có muốn đi học không. Cậu vui vẻ gật đầu. Người mẹ ngạc nhiên, nói:</a:t>
            </a:r>
          </a:p>
          <a:p>
            <a:pPr>
              <a:spcBef>
                <a:spcPts val="600"/>
              </a:spcBef>
            </a:pPr>
            <a:r>
              <a:rPr lang="vi-VN" sz="3200" dirty="0">
                <a:solidFill>
                  <a:sysClr val="windowText" lastClr="000000"/>
                </a:solidFill>
                <a:latin typeface="Times New Roman" pitchFamily="18" charset="0"/>
                <a:cs typeface="Times New Roman" pitchFamily="18" charset="0"/>
              </a:rPr>
              <a:t>- Cô như có phép màu ấy ạ.</a:t>
            </a:r>
          </a:p>
          <a:p>
            <a:pPr>
              <a:spcBef>
                <a:spcPts val="600"/>
              </a:spcBef>
            </a:pPr>
            <a:r>
              <a:rPr lang="vi-VN" sz="3200" dirty="0">
                <a:solidFill>
                  <a:sysClr val="windowText" lastClr="000000"/>
                </a:solidFill>
                <a:latin typeface="Times New Roman" pitchFamily="18" charset="0"/>
                <a:cs typeface="Times New Roman" pitchFamily="18" charset="0"/>
              </a:rPr>
              <a:t>Cô giáo cười:</a:t>
            </a:r>
          </a:p>
          <a:p>
            <a:pPr>
              <a:spcBef>
                <a:spcPts val="600"/>
              </a:spcBef>
            </a:pPr>
            <a:r>
              <a:rPr lang="vi-VN" sz="3200" dirty="0">
                <a:solidFill>
                  <a:sysClr val="windowText" lastClr="000000"/>
                </a:solidFill>
                <a:latin typeface="Times New Roman" pitchFamily="18" charset="0"/>
                <a:cs typeface="Times New Roman" pitchFamily="18" charset="0"/>
              </a:rPr>
              <a:t>- Có gì đâu! Các cháu thấy học vui thì thích học ngay thôi mà.</a:t>
            </a:r>
          </a:p>
          <a:p>
            <a:pPr algn="r">
              <a:spcBef>
                <a:spcPts val="600"/>
              </a:spcBef>
            </a:pPr>
            <a:r>
              <a:rPr lang="en-US" sz="3200" dirty="0">
                <a:solidFill>
                  <a:sysClr val="windowText" lastClr="000000"/>
                </a:solidFill>
                <a:latin typeface="Times New Roman" pitchFamily="18" charset="0"/>
                <a:cs typeface="Times New Roman" pitchFamily="18" charset="0"/>
              </a:rPr>
              <a:t>Theo </a:t>
            </a:r>
            <a:r>
              <a:rPr lang="en-US" sz="3200" dirty="0" err="1">
                <a:solidFill>
                  <a:sysClr val="windowText" lastClr="000000"/>
                </a:solidFill>
                <a:latin typeface="Times New Roman" pitchFamily="18" charset="0"/>
                <a:cs typeface="Times New Roman" pitchFamily="18" charset="0"/>
              </a:rPr>
              <a:t>sách</a:t>
            </a:r>
            <a:r>
              <a:rPr lang="en-US" sz="3200" dirty="0">
                <a:solidFill>
                  <a:sysClr val="windowText" lastClr="000000"/>
                </a:solidFill>
                <a:latin typeface="Times New Roman" pitchFamily="18" charset="0"/>
                <a:cs typeface="Times New Roman" pitchFamily="18" charset="0"/>
              </a:rPr>
              <a:t> 168 </a:t>
            </a:r>
            <a:r>
              <a:rPr lang="en-US" sz="3200" dirty="0" err="1">
                <a:solidFill>
                  <a:sysClr val="windowText" lastClr="000000"/>
                </a:solidFill>
                <a:latin typeface="Times New Roman" pitchFamily="18" charset="0"/>
                <a:cs typeface="Times New Roman" pitchFamily="18" charset="0"/>
              </a:rPr>
              <a:t>câu</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chuyện</a:t>
            </a:r>
            <a:r>
              <a:rPr lang="en-US" sz="3200" dirty="0">
                <a:solidFill>
                  <a:sysClr val="windowText" lastClr="000000"/>
                </a:solidFill>
                <a:latin typeface="Times New Roman" pitchFamily="18" charset="0"/>
                <a:cs typeface="Times New Roman" pitchFamily="18" charset="0"/>
              </a:rPr>
              <a:t> hay </a:t>
            </a:r>
            <a:r>
              <a:rPr lang="en-US" sz="3200" dirty="0" err="1">
                <a:solidFill>
                  <a:sysClr val="windowText" lastClr="000000"/>
                </a:solidFill>
                <a:latin typeface="Times New Roman" pitchFamily="18" charset="0"/>
                <a:cs typeface="Times New Roman" pitchFamily="18" charset="0"/>
              </a:rPr>
              <a:t>nhât</a:t>
            </a:r>
            <a:endParaRPr lang="en-US" sz="3200" dirty="0">
              <a:solidFill>
                <a:sysClr val="windowText" lastClr="000000"/>
              </a:solidFill>
              <a:latin typeface="Times New Roman" pitchFamily="18" charset="0"/>
              <a:cs typeface="Times New Roman" pitchFamily="18" charset="0"/>
            </a:endParaRPr>
          </a:p>
        </p:txBody>
      </p:sp>
      <p:sp>
        <p:nvSpPr>
          <p:cNvPr id="4" name="Rectangle 3"/>
          <p:cNvSpPr/>
          <p:nvPr/>
        </p:nvSpPr>
        <p:spPr>
          <a:xfrm>
            <a:off x="9905206" y="933450"/>
            <a:ext cx="777777"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nặn</a:t>
            </a:r>
            <a:endParaRPr lang="en-US" sz="3200" dirty="0">
              <a:solidFill>
                <a:srgbClr val="0000FF"/>
              </a:solidFill>
            </a:endParaRPr>
          </a:p>
        </p:txBody>
      </p:sp>
      <p:sp>
        <p:nvSpPr>
          <p:cNvPr id="9" name="Rectangle 8"/>
          <p:cNvSpPr/>
          <p:nvPr/>
        </p:nvSpPr>
        <p:spPr>
          <a:xfrm>
            <a:off x="10057606" y="1396425"/>
            <a:ext cx="1415772"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lắp ráp </a:t>
            </a:r>
            <a:endParaRPr lang="en-US" sz="3200" dirty="0">
              <a:solidFill>
                <a:srgbClr val="0000FF"/>
              </a:solidFill>
            </a:endParaRPr>
          </a:p>
        </p:txBody>
      </p:sp>
      <p:sp>
        <p:nvSpPr>
          <p:cNvPr id="5" name="Rectangle 4"/>
          <p:cNvSpPr/>
          <p:nvPr/>
        </p:nvSpPr>
        <p:spPr>
          <a:xfrm>
            <a:off x="2106152" y="1396425"/>
            <a:ext cx="1245854"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đất sét</a:t>
            </a:r>
            <a:endParaRPr lang="en-US" sz="3200" dirty="0">
              <a:solidFill>
                <a:srgbClr val="0000FF"/>
              </a:solidFill>
            </a:endParaRPr>
          </a:p>
        </p:txBody>
      </p:sp>
      <p:sp>
        <p:nvSpPr>
          <p:cNvPr id="7" name="Oval 6"/>
          <p:cNvSpPr/>
          <p:nvPr/>
        </p:nvSpPr>
        <p:spPr>
          <a:xfrm>
            <a:off x="11063758"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46092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AutoShape 2" descr="Review phim Mộ Đom Đóm đậm tính nhân văn sâu sắc | Góc Điện Ảnh"/>
          <p:cNvSpPr>
            <a:spLocks noChangeAspect="1" noChangeArrowheads="1"/>
          </p:cNvSpPr>
          <p:nvPr/>
        </p:nvSpPr>
        <p:spPr bwMode="auto">
          <a:xfrm>
            <a:off x="1678781"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AutoShape 4" descr="Review phim Mộ Đom Đóm đậm tính nhân văn sâu sắc | Góc Điện Ảnh"/>
          <p:cNvSpPr>
            <a:spLocks noChangeAspect="1" noChangeArrowheads="1"/>
          </p:cNvSpPr>
          <p:nvPr/>
        </p:nvSpPr>
        <p:spPr bwMode="auto">
          <a:xfrm>
            <a:off x="1831181"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6" descr="Review phim Mộ Đom Đóm đậm tính nhân văn sâu sắc | Góc Điện Ảnh"/>
          <p:cNvSpPr>
            <a:spLocks noChangeAspect="1" noChangeArrowheads="1"/>
          </p:cNvSpPr>
          <p:nvPr/>
        </p:nvSpPr>
        <p:spPr bwMode="auto">
          <a:xfrm>
            <a:off x="1983581" y="1017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8938" y="1286530"/>
            <a:ext cx="6473397" cy="5406225"/>
          </a:xfrm>
          <a:prstGeom prst="roundRect">
            <a:avLst/>
          </a:prstGeom>
        </p:spPr>
      </p:pic>
      <p:sp>
        <p:nvSpPr>
          <p:cNvPr id="6" name="Rectangle 5"/>
          <p:cNvSpPr/>
          <p:nvPr/>
        </p:nvSpPr>
        <p:spPr>
          <a:xfrm>
            <a:off x="0" y="3020146"/>
            <a:ext cx="5278938" cy="1754326"/>
          </a:xfrm>
          <a:prstGeom prst="rect">
            <a:avLst/>
          </a:prstGeom>
        </p:spPr>
        <p:txBody>
          <a:bodyPr wrap="square">
            <a:spAutoFit/>
          </a:bodyPr>
          <a:lstStyle/>
          <a:p>
            <a:pPr algn="ctr"/>
            <a:r>
              <a:rPr lang="vi-VN" sz="3600" b="1" i="1" dirty="0">
                <a:solidFill>
                  <a:srgbClr val="FF0000"/>
                </a:solidFill>
                <a:latin typeface="Times New Roman" pitchFamily="18" charset="0"/>
                <a:cs typeface="Times New Roman" pitchFamily="18" charset="0"/>
              </a:rPr>
              <a:t>Hí húi</a:t>
            </a:r>
            <a:r>
              <a:rPr lang="vi-VN" sz="3600" b="1" dirty="0">
                <a:solidFill>
                  <a:srgbClr val="FF0000"/>
                </a:solidFill>
                <a:latin typeface="Times New Roman" pitchFamily="18" charset="0"/>
                <a:cs typeface="Times New Roman" pitchFamily="18" charset="0"/>
              </a:rPr>
              <a:t>: </a:t>
            </a:r>
            <a:endParaRPr lang="en-US" sz="3600" b="1" dirty="0" smtClean="0">
              <a:solidFill>
                <a:srgbClr val="FF0000"/>
              </a:solidFill>
              <a:latin typeface="Times New Roman" pitchFamily="18" charset="0"/>
              <a:cs typeface="Times New Roman" pitchFamily="18" charset="0"/>
            </a:endParaRPr>
          </a:p>
          <a:p>
            <a:pPr algn="ctr"/>
            <a:r>
              <a:rPr lang="vi-VN" sz="3600" dirty="0" smtClean="0">
                <a:latin typeface="Times New Roman" pitchFamily="18" charset="0"/>
                <a:cs typeface="Times New Roman" pitchFamily="18" charset="0"/>
              </a:rPr>
              <a:t>dáng </a:t>
            </a:r>
            <a:r>
              <a:rPr lang="vi-VN" sz="3600" dirty="0">
                <a:latin typeface="Times New Roman" pitchFamily="18" charset="0"/>
                <a:cs typeface="Times New Roman" pitchFamily="18" charset="0"/>
              </a:rPr>
              <a:t>vẻ hơi cúi xuống, chăm chú làm việc gì đó.</a:t>
            </a:r>
          </a:p>
        </p:txBody>
      </p:sp>
      <p:pic>
        <p:nvPicPr>
          <p:cNvPr id="12" name="Picture 11"/>
          <p:cNvPicPr>
            <a:picLocks noChangeAspect="1"/>
          </p:cNvPicPr>
          <p:nvPr/>
        </p:nvPicPr>
        <p:blipFill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837406" y="838200"/>
            <a:ext cx="3790454" cy="1372110"/>
          </a:xfrm>
          <a:prstGeom prst="rect">
            <a:avLst/>
          </a:prstGeom>
        </p:spPr>
      </p:pic>
      <p:sp>
        <p:nvSpPr>
          <p:cNvPr id="9" name="Oval 8"/>
          <p:cNvSpPr/>
          <p:nvPr/>
        </p:nvSpPr>
        <p:spPr>
          <a:xfrm>
            <a:off x="11063758"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64121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8" name="Subtitle 2"/>
          <p:cNvSpPr txBox="1">
            <a:spLocks/>
          </p:cNvSpPr>
          <p:nvPr/>
        </p:nvSpPr>
        <p:spPr>
          <a:xfrm>
            <a:off x="531813" y="853824"/>
            <a:ext cx="11658600" cy="4251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000" dirty="0" smtClean="0">
                <a:latin typeface="Times New Roman" pitchFamily="18" charset="0"/>
                <a:cs typeface="Times New Roman" pitchFamily="18" charset="0"/>
              </a:rPr>
              <a:t>1. Có một cậu bé sắp vào lớp 1 nhưng chưa thích đi học. Mẹ cậu bèn dẫn cậu đến trường.</a:t>
            </a:r>
          </a:p>
          <a:p>
            <a:pPr marL="0" indent="0">
              <a:buFont typeface="Arial" pitchFamily="34" charset="0"/>
              <a:buNone/>
            </a:pPr>
            <a:r>
              <a:rPr lang="vi-VN" sz="2000" dirty="0" smtClean="0">
                <a:latin typeface="Times New Roman" pitchFamily="18" charset="0"/>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pPr marL="0" indent="0">
              <a:buFont typeface="Arial" pitchFamily="34" charset="0"/>
              <a:buNone/>
            </a:pPr>
            <a:r>
              <a:rPr lang="vi-VN" sz="2000" dirty="0" smtClean="0">
                <a:latin typeface="Times New Roman" pitchFamily="18" charset="0"/>
                <a:cs typeface="Times New Roman" pitchFamily="18" charset="0"/>
              </a:rPr>
              <a:t>Cậu bé hỏi:</a:t>
            </a:r>
          </a:p>
          <a:p>
            <a:pPr marL="0" indent="0">
              <a:buFont typeface="Arial" pitchFamily="34" charset="0"/>
              <a:buNone/>
            </a:pPr>
            <a:r>
              <a:rPr lang="vi-VN" sz="2000" dirty="0" smtClean="0">
                <a:latin typeface="Times New Roman" pitchFamily="18" charset="0"/>
                <a:cs typeface="Times New Roman" pitchFamily="18" charset="0"/>
              </a:rPr>
              <a:t>- Ngày nào cũng chỉ tập đọc, làm toán thôi ạ?</a:t>
            </a:r>
          </a:p>
          <a:p>
            <a:pPr marL="0" indent="0">
              <a:buFont typeface="Arial" pitchFamily="34" charset="0"/>
              <a:buNone/>
            </a:pPr>
            <a:r>
              <a:rPr lang="vi-VN" sz="2000" dirty="0" smtClean="0">
                <a:latin typeface="Times New Roman" pitchFamily="18" charset="0"/>
                <a:cs typeface="Times New Roman" pitchFamily="18" charset="0"/>
              </a:rPr>
              <a:t>Mẹ cậu không bằng lòng:</a:t>
            </a:r>
          </a:p>
          <a:p>
            <a:pPr marL="0" indent="0">
              <a:buFont typeface="Arial" pitchFamily="34" charset="0"/>
              <a:buNone/>
            </a:pPr>
            <a:r>
              <a:rPr lang="vi-VN" sz="2000" dirty="0" smtClean="0">
                <a:latin typeface="Times New Roman" pitchFamily="18" charset="0"/>
                <a:cs typeface="Times New Roman" pitchFamily="18" charset="0"/>
              </a:rPr>
              <a:t>- Đây là trường học. Con đến trường để học mà.</a:t>
            </a:r>
          </a:p>
          <a:p>
            <a:pPr marL="0" indent="0">
              <a:buFont typeface="Arial" pitchFamily="34" charset="0"/>
              <a:buNone/>
            </a:pPr>
            <a:r>
              <a:rPr lang="vi-VN" sz="2000" dirty="0" smtClean="0">
                <a:latin typeface="Times New Roman" pitchFamily="18" charset="0"/>
                <a:cs typeface="Times New Roman" pitchFamily="18" charset="0"/>
              </a:rPr>
              <a:t>Nhưng cô giáo bảo:</a:t>
            </a:r>
          </a:p>
          <a:p>
            <a:pPr marL="0" indent="0">
              <a:buFont typeface="Arial" pitchFamily="34" charset="0"/>
              <a:buNone/>
            </a:pPr>
            <a:r>
              <a:rPr lang="vi-VN" sz="2000" dirty="0" smtClean="0">
                <a:latin typeface="Times New Roman" pitchFamily="18" charset="0"/>
                <a:cs typeface="Times New Roman" pitchFamily="18" charset="0"/>
              </a:rPr>
              <a:t>- Ở trường, em còn được học các môn khác nữa.</a:t>
            </a:r>
          </a:p>
          <a:p>
            <a:pPr marL="0" indent="0">
              <a:buFont typeface="Arial" pitchFamily="34" charset="0"/>
              <a:buNone/>
            </a:pPr>
            <a:r>
              <a:rPr lang="vi-VN" sz="2000" dirty="0" smtClean="0">
                <a:latin typeface="Times New Roman" pitchFamily="18" charset="0"/>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marL="0" indent="0">
              <a:buFont typeface="Arial" pitchFamily="34" charset="0"/>
              <a:buNone/>
            </a:pPr>
            <a:r>
              <a:rPr lang="vi-VN" sz="2000" dirty="0" smtClean="0">
                <a:latin typeface="Times New Roman" pitchFamily="18" charset="0"/>
                <a:cs typeface="Times New Roman" pitchFamily="18" charset="0"/>
              </a:rPr>
              <a:t>4. Đi một vòng, cô giáo hỏi cậu bé có muốn đi học không. Cậu vui vẻ gật đầu. Người mẹ ngạc nhiên, nói:</a:t>
            </a:r>
          </a:p>
          <a:p>
            <a:pPr marL="0" indent="0">
              <a:buFont typeface="Arial" pitchFamily="34" charset="0"/>
              <a:buNone/>
            </a:pPr>
            <a:r>
              <a:rPr lang="vi-VN" sz="2000" dirty="0" smtClean="0">
                <a:latin typeface="Times New Roman" pitchFamily="18" charset="0"/>
                <a:cs typeface="Times New Roman" pitchFamily="18" charset="0"/>
              </a:rPr>
              <a:t>- Cô như có phép mầu ấy ạ.</a:t>
            </a:r>
          </a:p>
          <a:p>
            <a:pPr marL="0" indent="0">
              <a:buFont typeface="Arial" pitchFamily="34" charset="0"/>
              <a:buNone/>
            </a:pPr>
            <a:r>
              <a:rPr lang="vi-VN" sz="2000" dirty="0" smtClean="0">
                <a:latin typeface="Times New Roman" pitchFamily="18" charset="0"/>
                <a:cs typeface="Times New Roman" pitchFamily="18" charset="0"/>
              </a:rPr>
              <a:t>Cô giáo cười:</a:t>
            </a:r>
          </a:p>
          <a:p>
            <a:pPr marL="0" indent="0">
              <a:buFont typeface="Arial" pitchFamily="34" charset="0"/>
              <a:buNone/>
            </a:pPr>
            <a:r>
              <a:rPr lang="vi-VN" sz="2000" dirty="0" smtClean="0">
                <a:latin typeface="Times New Roman" pitchFamily="18" charset="0"/>
                <a:cs typeface="Times New Roman" pitchFamily="18" charset="0"/>
              </a:rPr>
              <a:t>- Có gì đâu! Các cháu thấy học vui thì thích học ngay thôi mà.</a:t>
            </a:r>
          </a:p>
          <a:p>
            <a:pPr marL="0" indent="0" algn="r">
              <a:buFont typeface="Arial" pitchFamily="34" charset="0"/>
              <a:buNone/>
            </a:pPr>
            <a:r>
              <a:rPr lang="en-US" sz="2000" dirty="0" smtClean="0">
                <a:latin typeface="Times New Roman" pitchFamily="18" charset="0"/>
                <a:cs typeface="Times New Roman" pitchFamily="18" charset="0"/>
              </a:rPr>
              <a:t>Theo </a:t>
            </a:r>
            <a:r>
              <a:rPr lang="en-US" sz="2000" dirty="0" err="1" smtClean="0">
                <a:latin typeface="Times New Roman" pitchFamily="18" charset="0"/>
                <a:cs typeface="Times New Roman" pitchFamily="18" charset="0"/>
              </a:rPr>
              <a:t>sách</a:t>
            </a:r>
            <a:r>
              <a:rPr lang="en-US" sz="2000" dirty="0" smtClean="0">
                <a:latin typeface="Times New Roman" pitchFamily="18" charset="0"/>
                <a:cs typeface="Times New Roman" pitchFamily="18" charset="0"/>
              </a:rPr>
              <a:t> 168 </a:t>
            </a:r>
            <a:r>
              <a:rPr lang="en-US" sz="2000" dirty="0" err="1" smtClean="0">
                <a:latin typeface="Times New Roman" pitchFamily="18" charset="0"/>
                <a:cs typeface="Times New Roman" pitchFamily="18" charset="0"/>
              </a:rPr>
              <a:t>câu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chuyện</a:t>
            </a:r>
            <a:r>
              <a:rPr lang="en-US" sz="2000" dirty="0" smtClean="0">
                <a:latin typeface="Times New Roman" pitchFamily="18" charset="0"/>
                <a:cs typeface="Times New Roman" pitchFamily="18" charset="0"/>
              </a:rPr>
              <a:t> hay </a:t>
            </a:r>
            <a:r>
              <a:rPr lang="en-US" sz="2000" dirty="0" err="1" smtClean="0">
                <a:latin typeface="Times New Roman" pitchFamily="18" charset="0"/>
                <a:cs typeface="Times New Roman" pitchFamily="18" charset="0"/>
              </a:rPr>
              <a:t>nhất</a:t>
            </a:r>
            <a:endParaRPr lang="en-US" sz="2000" dirty="0">
              <a:latin typeface="Times New Roman" pitchFamily="18" charset="0"/>
              <a:cs typeface="Times New Roman" pitchFamily="18" charset="0"/>
            </a:endParaRPr>
          </a:p>
        </p:txBody>
      </p:sp>
      <p:sp>
        <p:nvSpPr>
          <p:cNvPr id="9" name="Rectangle 8"/>
          <p:cNvSpPr/>
          <p:nvPr/>
        </p:nvSpPr>
        <p:spPr>
          <a:xfrm>
            <a:off x="4952206" y="28731"/>
            <a:ext cx="2981907" cy="769441"/>
          </a:xfrm>
          <a:prstGeom prst="rect">
            <a:avLst/>
          </a:prstGeom>
        </p:spPr>
        <p:txBody>
          <a:bodyPr wrap="none">
            <a:spAutoFit/>
          </a:bodyPr>
          <a:lstStyle/>
          <a:p>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Đến</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endParaRPr lang="vi-VN" sz="44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416484" y="838200"/>
            <a:ext cx="406276" cy="3392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1</a:t>
            </a:r>
            <a:endParaRPr lang="vi-VN" sz="3200" b="1" dirty="0">
              <a:latin typeface="Times New Roman" pitchFamily="18" charset="0"/>
              <a:cs typeface="Times New Roman" pitchFamily="18" charset="0"/>
            </a:endParaRPr>
          </a:p>
        </p:txBody>
      </p:sp>
      <p:sp>
        <p:nvSpPr>
          <p:cNvPr id="13" name="Oval 12"/>
          <p:cNvSpPr/>
          <p:nvPr/>
        </p:nvSpPr>
        <p:spPr>
          <a:xfrm>
            <a:off x="385762" y="1177495"/>
            <a:ext cx="397926" cy="3392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2</a:t>
            </a:r>
            <a:endParaRPr lang="vi-VN" sz="3200" b="1" dirty="0">
              <a:latin typeface="Times New Roman" pitchFamily="18" charset="0"/>
              <a:cs typeface="Times New Roman" pitchFamily="18" charset="0"/>
            </a:endParaRPr>
          </a:p>
        </p:txBody>
      </p:sp>
      <p:sp>
        <p:nvSpPr>
          <p:cNvPr id="15" name="Oval 14"/>
          <p:cNvSpPr/>
          <p:nvPr/>
        </p:nvSpPr>
        <p:spPr>
          <a:xfrm>
            <a:off x="409340" y="4051939"/>
            <a:ext cx="397926" cy="3292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3</a:t>
            </a:r>
            <a:endParaRPr lang="vi-VN" sz="3200" b="1" dirty="0">
              <a:latin typeface="Times New Roman" pitchFamily="18" charset="0"/>
              <a:cs typeface="Times New Roman" pitchFamily="18" charset="0"/>
            </a:endParaRPr>
          </a:p>
        </p:txBody>
      </p:sp>
      <p:sp>
        <p:nvSpPr>
          <p:cNvPr id="17" name="Oval 16"/>
          <p:cNvSpPr/>
          <p:nvPr/>
        </p:nvSpPr>
        <p:spPr>
          <a:xfrm>
            <a:off x="409340" y="4720491"/>
            <a:ext cx="397926" cy="3292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4</a:t>
            </a:r>
            <a:endParaRPr lang="vi-VN" sz="3200" b="1" dirty="0">
              <a:latin typeface="Times New Roman" pitchFamily="18" charset="0"/>
              <a:cs typeface="Times New Roman" pitchFamily="18" charset="0"/>
            </a:endParaRPr>
          </a:p>
        </p:txBody>
      </p:sp>
      <p:sp>
        <p:nvSpPr>
          <p:cNvPr id="2" name="Cloud 1"/>
          <p:cNvSpPr/>
          <p:nvPr/>
        </p:nvSpPr>
        <p:spPr>
          <a:xfrm>
            <a:off x="6933406" y="1828800"/>
            <a:ext cx="3962400" cy="1828800"/>
          </a:xfrm>
          <a:prstGeom prst="cloud">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ysClr val="windowText" lastClr="000000"/>
                </a:solidFill>
                <a:latin typeface="Times New Roman" panose="02020603050405020304" pitchFamily="18" charset="0"/>
                <a:cs typeface="Times New Roman" panose="02020603050405020304" pitchFamily="18" charset="0"/>
              </a:rPr>
              <a:t>Bài</a:t>
            </a:r>
            <a:r>
              <a:rPr lang="en-US" sz="3200" dirty="0" smtClean="0">
                <a:solidFill>
                  <a:sysClr val="windowText" lastClr="000000"/>
                </a:solidFill>
                <a:latin typeface="Times New Roman" panose="02020603050405020304" pitchFamily="18" charset="0"/>
                <a:cs typeface="Times New Roman" panose="02020603050405020304" pitchFamily="18" charset="0"/>
              </a:rPr>
              <a:t> </a:t>
            </a:r>
            <a:r>
              <a:rPr lang="en-US" sz="3200" dirty="0" err="1" smtClean="0">
                <a:solidFill>
                  <a:sysClr val="windowText" lastClr="000000"/>
                </a:solidFill>
                <a:latin typeface="Times New Roman" panose="02020603050405020304" pitchFamily="18" charset="0"/>
                <a:cs typeface="Times New Roman" panose="02020603050405020304" pitchFamily="18" charset="0"/>
              </a:rPr>
              <a:t>đọc</a:t>
            </a:r>
            <a:r>
              <a:rPr lang="en-US" sz="3200" dirty="0" smtClean="0">
                <a:solidFill>
                  <a:sysClr val="windowText" lastClr="000000"/>
                </a:solidFill>
                <a:latin typeface="Times New Roman" panose="02020603050405020304" pitchFamily="18" charset="0"/>
                <a:cs typeface="Times New Roman" panose="02020603050405020304" pitchFamily="18" charset="0"/>
              </a:rPr>
              <a:t> chia </a:t>
            </a:r>
            <a:r>
              <a:rPr lang="en-US" sz="3200" dirty="0" err="1" smtClean="0">
                <a:solidFill>
                  <a:sysClr val="windowText" lastClr="000000"/>
                </a:solidFill>
                <a:latin typeface="Times New Roman" panose="02020603050405020304" pitchFamily="18" charset="0"/>
                <a:cs typeface="Times New Roman" panose="02020603050405020304" pitchFamily="18" charset="0"/>
              </a:rPr>
              <a:t>thành</a:t>
            </a:r>
            <a:r>
              <a:rPr lang="en-US" sz="3200" dirty="0" smtClean="0">
                <a:solidFill>
                  <a:sysClr val="windowText" lastClr="000000"/>
                </a:solidFill>
                <a:latin typeface="Times New Roman" panose="02020603050405020304" pitchFamily="18" charset="0"/>
                <a:cs typeface="Times New Roman" panose="02020603050405020304" pitchFamily="18" charset="0"/>
              </a:rPr>
              <a:t> </a:t>
            </a:r>
            <a:r>
              <a:rPr lang="en-US" sz="3200" dirty="0" err="1" smtClean="0">
                <a:solidFill>
                  <a:sysClr val="windowText" lastClr="000000"/>
                </a:solidFill>
                <a:latin typeface="Times New Roman" panose="02020603050405020304" pitchFamily="18" charset="0"/>
                <a:cs typeface="Times New Roman" panose="02020603050405020304" pitchFamily="18" charset="0"/>
              </a:rPr>
              <a:t>mấy</a:t>
            </a:r>
            <a:r>
              <a:rPr lang="en-US" sz="3200" dirty="0" smtClean="0">
                <a:solidFill>
                  <a:sysClr val="windowText" lastClr="000000"/>
                </a:solidFill>
                <a:latin typeface="Times New Roman" panose="02020603050405020304" pitchFamily="18" charset="0"/>
                <a:cs typeface="Times New Roman" panose="02020603050405020304" pitchFamily="18" charset="0"/>
              </a:rPr>
              <a:t> </a:t>
            </a:r>
            <a:r>
              <a:rPr lang="en-US" sz="3200" dirty="0" err="1" smtClean="0">
                <a:solidFill>
                  <a:sysClr val="windowText" lastClr="000000"/>
                </a:solidFill>
                <a:latin typeface="Times New Roman" panose="02020603050405020304" pitchFamily="18" charset="0"/>
                <a:cs typeface="Times New Roman" panose="02020603050405020304" pitchFamily="18" charset="0"/>
              </a:rPr>
              <a:t>đoạn</a:t>
            </a:r>
            <a:r>
              <a:rPr lang="en-US" sz="3200" dirty="0" smtClean="0">
                <a:solidFill>
                  <a:sysClr val="windowText" lastClr="000000"/>
                </a:solidFill>
                <a:latin typeface="Times New Roman" panose="02020603050405020304" pitchFamily="18" charset="0"/>
                <a:cs typeface="Times New Roman" panose="02020603050405020304" pitchFamily="18" charset="0"/>
              </a:rPr>
              <a:t>?</a:t>
            </a:r>
            <a:endParaRPr lang="en-US" sz="3200" dirty="0">
              <a:solidFill>
                <a:sysClr val="windowText" lastClr="000000"/>
              </a:solidFill>
              <a:latin typeface="Times New Roman" panose="02020603050405020304" pitchFamily="18" charset="0"/>
              <a:cs typeface="Times New Roman" panose="02020603050405020304" pitchFamily="18" charset="0"/>
            </a:endParaRPr>
          </a:p>
        </p:txBody>
      </p:sp>
      <p:sp>
        <p:nvSpPr>
          <p:cNvPr id="10" name="Flowchart: Terminator 9"/>
          <p:cNvSpPr/>
          <p:nvPr/>
        </p:nvSpPr>
        <p:spPr>
          <a:xfrm>
            <a:off x="8409499" y="44957"/>
            <a:ext cx="2654259" cy="736988"/>
          </a:xfrm>
          <a:prstGeom prst="flowChartTerminator">
            <a:avLst/>
          </a:prstGeom>
          <a:solidFill>
            <a:schemeClr val="accent6">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Oval 13"/>
          <p:cNvSpPr/>
          <p:nvPr/>
        </p:nvSpPr>
        <p:spPr>
          <a:xfrm>
            <a:off x="11063758"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dirty="0" err="1" smtClean="0">
                <a:solidFill>
                  <a:schemeClr val="tx1"/>
                </a:solidFill>
                <a:latin typeface="Times New Roman" pitchFamily="18" charset="0"/>
                <a:cs typeface="Times New Roman" pitchFamily="18" charset="0"/>
              </a:rPr>
              <a:t>Nguyễn</a:t>
            </a:r>
            <a:r>
              <a:rPr lang="en-US" sz="1200" i="1" dirty="0" smtClean="0">
                <a:solidFill>
                  <a:schemeClr val="tx1"/>
                </a:solidFill>
                <a:latin typeface="Times New Roman" pitchFamily="18" charset="0"/>
                <a:cs typeface="Times New Roman" pitchFamily="18" charset="0"/>
              </a:rPr>
              <a:t> </a:t>
            </a:r>
            <a:r>
              <a:rPr lang="en-US" sz="1200" i="1" dirty="0" err="1" smtClean="0">
                <a:solidFill>
                  <a:schemeClr val="tx1"/>
                </a:solidFill>
                <a:latin typeface="Times New Roman" pitchFamily="18" charset="0"/>
                <a:cs typeface="Times New Roman" pitchFamily="18" charset="0"/>
              </a:rPr>
              <a:t>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3568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grpId="1" nodeType="clickEffect">
                                  <p:stCondLst>
                                    <p:cond delay="0"/>
                                  </p:stCondLst>
                                  <p:childTnLst>
                                    <p:anim calcmode="lin" valueType="num">
                                      <p:cBhvr>
                                        <p:cTn id="21" dur="1000"/>
                                        <p:tgtEl>
                                          <p:spTgt spid="2"/>
                                        </p:tgtEl>
                                        <p:attrNameLst>
                                          <p:attrName>ppt_w</p:attrName>
                                        </p:attrNameLst>
                                      </p:cBhvr>
                                      <p:tavLst>
                                        <p:tav tm="0">
                                          <p:val>
                                            <p:strVal val="ppt_w"/>
                                          </p:val>
                                        </p:tav>
                                        <p:tav tm="100000">
                                          <p:val>
                                            <p:fltVal val="0"/>
                                          </p:val>
                                        </p:tav>
                                      </p:tavLst>
                                    </p:anim>
                                    <p:anim calcmode="lin" valueType="num">
                                      <p:cBhvr>
                                        <p:cTn id="22" dur="1000"/>
                                        <p:tgtEl>
                                          <p:spTgt spid="2"/>
                                        </p:tgtEl>
                                        <p:attrNameLst>
                                          <p:attrName>ppt_h</p:attrName>
                                        </p:attrNameLst>
                                      </p:cBhvr>
                                      <p:tavLst>
                                        <p:tav tm="0">
                                          <p:val>
                                            <p:strVal val="ppt_h"/>
                                          </p:val>
                                        </p:tav>
                                        <p:tav tm="100000">
                                          <p:val>
                                            <p:fltVal val="0"/>
                                          </p:val>
                                        </p:tav>
                                      </p:tavLst>
                                    </p:anim>
                                    <p:anim calcmode="lin" valueType="num">
                                      <p:cBhvr>
                                        <p:cTn id="23" dur="1000"/>
                                        <p:tgtEl>
                                          <p:spTgt spid="2"/>
                                        </p:tgtEl>
                                        <p:attrNameLst>
                                          <p:attrName>style.rotation</p:attrName>
                                        </p:attrNameLst>
                                      </p:cBhvr>
                                      <p:tavLst>
                                        <p:tav tm="0">
                                          <p:val>
                                            <p:fltVal val="0"/>
                                          </p:val>
                                        </p:tav>
                                        <p:tav tm="100000">
                                          <p:val>
                                            <p:fltVal val="90"/>
                                          </p:val>
                                        </p:tav>
                                      </p:tavLst>
                                    </p:anim>
                                    <p:animEffect transition="out" filter="fade">
                                      <p:cBhvr>
                                        <p:cTn id="24" dur="1000"/>
                                        <p:tgtEl>
                                          <p:spTgt spid="2"/>
                                        </p:tgtEl>
                                      </p:cBhvr>
                                    </p:animEffect>
                                    <p:set>
                                      <p:cBhvr>
                                        <p:cTn id="25" dur="1" fill="hold">
                                          <p:stCondLst>
                                            <p:cond delay="999"/>
                                          </p:stCondLst>
                                        </p:cTn>
                                        <p:tgtEl>
                                          <p:spTgt spid="2"/>
                                        </p:tgtEl>
                                        <p:attrNameLst>
                                          <p:attrName>style.visibility</p:attrName>
                                        </p:attrNameLst>
                                      </p:cBhvr>
                                      <p:to>
                                        <p:strVal val="hidden"/>
                                      </p:to>
                                    </p:set>
                                  </p:childTnLst>
                                </p:cTn>
                              </p:par>
                              <p:par>
                                <p:cTn id="26" presetID="22"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3" grpId="0" animBg="1"/>
      <p:bldP spid="15" grpId="0" animBg="1"/>
      <p:bldP spid="17" grpId="0" animBg="1"/>
      <p:bldP spid="2" grpId="0" animBg="1"/>
      <p:bldP spid="2"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531813" y="853824"/>
            <a:ext cx="11658600" cy="4251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000" dirty="0" smtClean="0">
                <a:latin typeface="Times New Roman" pitchFamily="18" charset="0"/>
                <a:cs typeface="Times New Roman" pitchFamily="18" charset="0"/>
              </a:rPr>
              <a:t>1. Có một cậu bé sắp vào lớp 1 nhưng chưa thích đi học. Mẹ cậu bèn dẫn cậu đến trường.</a:t>
            </a:r>
          </a:p>
          <a:p>
            <a:pPr marL="0" indent="0">
              <a:buFont typeface="Arial" pitchFamily="34" charset="0"/>
              <a:buNone/>
            </a:pPr>
            <a:r>
              <a:rPr lang="vi-VN" sz="2000" dirty="0" smtClean="0">
                <a:latin typeface="Times New Roman" pitchFamily="18" charset="0"/>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pPr marL="0" indent="0">
              <a:buFont typeface="Arial" pitchFamily="34" charset="0"/>
              <a:buNone/>
            </a:pPr>
            <a:r>
              <a:rPr lang="vi-VN" sz="2000" dirty="0" smtClean="0">
                <a:latin typeface="Times New Roman" pitchFamily="18" charset="0"/>
                <a:cs typeface="Times New Roman" pitchFamily="18" charset="0"/>
              </a:rPr>
              <a:t>Cậu bé hỏi:</a:t>
            </a:r>
          </a:p>
          <a:p>
            <a:pPr marL="0" indent="0">
              <a:buFont typeface="Arial" pitchFamily="34" charset="0"/>
              <a:buNone/>
            </a:pPr>
            <a:r>
              <a:rPr lang="vi-VN" sz="2000" dirty="0" smtClean="0">
                <a:latin typeface="Times New Roman" pitchFamily="18" charset="0"/>
                <a:cs typeface="Times New Roman" pitchFamily="18" charset="0"/>
              </a:rPr>
              <a:t>- Ngày nào cũng chỉ tập đọc, làm toán thôi ạ?</a:t>
            </a:r>
          </a:p>
          <a:p>
            <a:pPr marL="0" indent="0">
              <a:buFont typeface="Arial" pitchFamily="34" charset="0"/>
              <a:buNone/>
            </a:pPr>
            <a:r>
              <a:rPr lang="vi-VN" sz="2000" dirty="0" smtClean="0">
                <a:latin typeface="Times New Roman" pitchFamily="18" charset="0"/>
                <a:cs typeface="Times New Roman" pitchFamily="18" charset="0"/>
              </a:rPr>
              <a:t>Mẹ cậu không bằng lòng:</a:t>
            </a:r>
          </a:p>
          <a:p>
            <a:pPr marL="0" indent="0">
              <a:buFont typeface="Arial" pitchFamily="34" charset="0"/>
              <a:buNone/>
            </a:pPr>
            <a:r>
              <a:rPr lang="vi-VN" sz="2000" dirty="0" smtClean="0">
                <a:latin typeface="Times New Roman" pitchFamily="18" charset="0"/>
                <a:cs typeface="Times New Roman" pitchFamily="18" charset="0"/>
              </a:rPr>
              <a:t>- Đây là trường học. Con đến trường để học mà.</a:t>
            </a:r>
          </a:p>
          <a:p>
            <a:pPr marL="0" indent="0">
              <a:buFont typeface="Arial" pitchFamily="34" charset="0"/>
              <a:buNone/>
            </a:pPr>
            <a:r>
              <a:rPr lang="vi-VN" sz="2000" dirty="0" smtClean="0">
                <a:latin typeface="Times New Roman" pitchFamily="18" charset="0"/>
                <a:cs typeface="Times New Roman" pitchFamily="18" charset="0"/>
              </a:rPr>
              <a:t>Nhưng cô giáo bảo:</a:t>
            </a:r>
          </a:p>
          <a:p>
            <a:pPr marL="0" indent="0">
              <a:buFont typeface="Arial" pitchFamily="34" charset="0"/>
              <a:buNone/>
            </a:pPr>
            <a:r>
              <a:rPr lang="vi-VN" sz="2000" dirty="0" smtClean="0">
                <a:latin typeface="Times New Roman" pitchFamily="18" charset="0"/>
                <a:cs typeface="Times New Roman" pitchFamily="18" charset="0"/>
              </a:rPr>
              <a:t>- Ở trường, em còn được học các môn khác nữa.</a:t>
            </a:r>
          </a:p>
          <a:p>
            <a:pPr marL="0" indent="0">
              <a:buFont typeface="Arial" pitchFamily="34" charset="0"/>
              <a:buNone/>
            </a:pPr>
            <a:r>
              <a:rPr lang="vi-VN" sz="2000" dirty="0" smtClean="0">
                <a:latin typeface="Times New Roman" pitchFamily="18" charset="0"/>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marL="0" indent="0">
              <a:buFont typeface="Arial" pitchFamily="34" charset="0"/>
              <a:buNone/>
            </a:pPr>
            <a:r>
              <a:rPr lang="vi-VN" sz="2000" dirty="0" smtClean="0">
                <a:latin typeface="Times New Roman" pitchFamily="18" charset="0"/>
                <a:cs typeface="Times New Roman" pitchFamily="18" charset="0"/>
              </a:rPr>
              <a:t>4. Đi một vòng, cô giáo hỏi cậu bé có muốn đi học không. Cậu vui vẻ gật đầu. Người mẹ ngạc nhiên, nói:</a:t>
            </a:r>
          </a:p>
          <a:p>
            <a:pPr marL="0" indent="0">
              <a:buFont typeface="Arial" pitchFamily="34" charset="0"/>
              <a:buNone/>
            </a:pPr>
            <a:r>
              <a:rPr lang="vi-VN" sz="2000" dirty="0" smtClean="0">
                <a:latin typeface="Times New Roman" pitchFamily="18" charset="0"/>
                <a:cs typeface="Times New Roman" pitchFamily="18" charset="0"/>
              </a:rPr>
              <a:t>- Cô như có phép mầu ấy ạ.</a:t>
            </a:r>
          </a:p>
          <a:p>
            <a:pPr marL="0" indent="0">
              <a:buFont typeface="Arial" pitchFamily="34" charset="0"/>
              <a:buNone/>
            </a:pPr>
            <a:r>
              <a:rPr lang="vi-VN" sz="2000" dirty="0" smtClean="0">
                <a:latin typeface="Times New Roman" pitchFamily="18" charset="0"/>
                <a:cs typeface="Times New Roman" pitchFamily="18" charset="0"/>
              </a:rPr>
              <a:t>Cô giáo cười:</a:t>
            </a:r>
          </a:p>
          <a:p>
            <a:pPr marL="0" indent="0">
              <a:buFont typeface="Arial" pitchFamily="34" charset="0"/>
              <a:buNone/>
            </a:pPr>
            <a:r>
              <a:rPr lang="vi-VN" sz="2000" dirty="0" smtClean="0">
                <a:latin typeface="Times New Roman" pitchFamily="18" charset="0"/>
                <a:cs typeface="Times New Roman" pitchFamily="18" charset="0"/>
              </a:rPr>
              <a:t>- Có gì đâu! Các cháu thấy học vui thì thích học ngay thôi mà.</a:t>
            </a:r>
          </a:p>
          <a:p>
            <a:pPr marL="0" indent="0" algn="r">
              <a:buFont typeface="Arial" pitchFamily="34" charset="0"/>
              <a:buNone/>
            </a:pPr>
            <a:r>
              <a:rPr lang="en-US" sz="2000" dirty="0" smtClean="0">
                <a:latin typeface="Times New Roman" pitchFamily="18" charset="0"/>
                <a:cs typeface="Times New Roman" pitchFamily="18" charset="0"/>
              </a:rPr>
              <a:t>Theo </a:t>
            </a:r>
            <a:r>
              <a:rPr lang="en-US" sz="2000" dirty="0" err="1" smtClean="0">
                <a:latin typeface="Times New Roman" pitchFamily="18" charset="0"/>
                <a:cs typeface="Times New Roman" pitchFamily="18" charset="0"/>
              </a:rPr>
              <a:t>sách</a:t>
            </a:r>
            <a:r>
              <a:rPr lang="en-US" sz="2000" dirty="0" smtClean="0">
                <a:latin typeface="Times New Roman" pitchFamily="18" charset="0"/>
                <a:cs typeface="Times New Roman" pitchFamily="18" charset="0"/>
              </a:rPr>
              <a:t> 168 </a:t>
            </a:r>
            <a:r>
              <a:rPr lang="en-US" sz="2000" dirty="0" err="1" smtClean="0">
                <a:latin typeface="Times New Roman" pitchFamily="18" charset="0"/>
                <a:cs typeface="Times New Roman" pitchFamily="18" charset="0"/>
              </a:rPr>
              <a:t>câu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chuyện</a:t>
            </a:r>
            <a:r>
              <a:rPr lang="en-US" sz="2000" dirty="0" smtClean="0">
                <a:latin typeface="Times New Roman" pitchFamily="18" charset="0"/>
                <a:cs typeface="Times New Roman" pitchFamily="18" charset="0"/>
              </a:rPr>
              <a:t> hay </a:t>
            </a:r>
            <a:r>
              <a:rPr lang="en-US" sz="2000" dirty="0" err="1" smtClean="0">
                <a:latin typeface="Times New Roman" pitchFamily="18" charset="0"/>
                <a:cs typeface="Times New Roman" pitchFamily="18" charset="0"/>
              </a:rPr>
              <a:t>nhất</a:t>
            </a:r>
            <a:endParaRPr lang="en-US" sz="2000" dirty="0">
              <a:latin typeface="Times New Roman" pitchFamily="18" charset="0"/>
              <a:cs typeface="Times New Roman" pitchFamily="18" charset="0"/>
            </a:endParaRPr>
          </a:p>
        </p:txBody>
      </p:sp>
      <p:sp>
        <p:nvSpPr>
          <p:cNvPr id="9" name="Rectangle 8"/>
          <p:cNvSpPr/>
          <p:nvPr/>
        </p:nvSpPr>
        <p:spPr>
          <a:xfrm>
            <a:off x="4952206" y="28731"/>
            <a:ext cx="2981907" cy="769441"/>
          </a:xfrm>
          <a:prstGeom prst="rect">
            <a:avLst/>
          </a:prstGeom>
        </p:spPr>
        <p:txBody>
          <a:bodyPr wrap="none">
            <a:spAutoFit/>
          </a:bodyPr>
          <a:lstStyle/>
          <a:p>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Đến</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endParaRPr lang="vi-VN" sz="4400" b="1" dirty="0">
              <a:solidFill>
                <a:srgbClr val="FF0000"/>
              </a:solidFill>
              <a:effectLst>
                <a:outerShdw blurRad="38100" dist="38100" dir="2700000" algn="tl">
                  <a:srgbClr val="000000">
                    <a:alpha val="43137"/>
                  </a:srgbClr>
                </a:outerShdw>
              </a:effectLst>
            </a:endParaRPr>
          </a:p>
        </p:txBody>
      </p:sp>
      <p:sp>
        <p:nvSpPr>
          <p:cNvPr id="10" name="Flowchart: Terminator 9"/>
          <p:cNvSpPr/>
          <p:nvPr/>
        </p:nvSpPr>
        <p:spPr>
          <a:xfrm>
            <a:off x="9143206" y="116836"/>
            <a:ext cx="2654259" cy="736988"/>
          </a:xfrm>
          <a:prstGeom prst="flowChartTerminator">
            <a:avLst/>
          </a:prstGeom>
          <a:solidFill>
            <a:schemeClr val="accent6">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6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3" descr="觅元素584a989499b2d"/>
          <p:cNvPicPr>
            <a:picLocks noChangeAspect="1"/>
          </p:cNvPicPr>
          <p:nvPr/>
        </p:nvPicPr>
        <p:blipFill>
          <a:blip r:embed="rId3"/>
          <a:stretch>
            <a:fillRect/>
          </a:stretch>
        </p:blipFill>
        <p:spPr>
          <a:xfrm>
            <a:off x="532606" y="609600"/>
            <a:ext cx="10521950" cy="2945130"/>
          </a:xfrm>
          <a:prstGeom prst="rect">
            <a:avLst/>
          </a:prstGeom>
        </p:spPr>
      </p:pic>
      <p:sp>
        <p:nvSpPr>
          <p:cNvPr id="6" name="横卷形 2"/>
          <p:cNvSpPr/>
          <p:nvPr/>
        </p:nvSpPr>
        <p:spPr>
          <a:xfrm>
            <a:off x="443706" y="2049145"/>
            <a:ext cx="10984230" cy="3337560"/>
          </a:xfrm>
          <a:prstGeom prst="horizontalScroll">
            <a:avLst/>
          </a:prstGeom>
          <a:solidFill>
            <a:schemeClr val="bg1"/>
          </a:solid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11"/>
          <p:cNvSpPr txBox="1"/>
          <p:nvPr/>
        </p:nvSpPr>
        <p:spPr>
          <a:xfrm>
            <a:off x="2780347" y="2786901"/>
            <a:ext cx="6438265" cy="1862048"/>
          </a:xfrm>
          <a:prstGeom prst="rect">
            <a:avLst/>
          </a:prstGeom>
          <a:noFill/>
          <a:ln w="9525">
            <a:noFill/>
            <a:miter/>
          </a:ln>
        </p:spPr>
        <p:txBody>
          <a:bodyPr wrap="square" anchor="t">
            <a:spAutoFit/>
          </a:bodyPr>
          <a:lstStyle/>
          <a:p>
            <a:pPr lvl="0" algn="ctr"/>
            <a:r>
              <a:rPr lang="en-US" altLang="zh-CN"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TIẾT 2</a:t>
            </a:r>
            <a:endParaRPr lang="en-US" altLang="zh-CN" sz="11500" b="1"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8" name="Oval 7"/>
          <p:cNvSpPr/>
          <p:nvPr/>
        </p:nvSpPr>
        <p:spPr>
          <a:xfrm>
            <a:off x="11063758"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dirty="0" err="1" smtClean="0">
                <a:solidFill>
                  <a:schemeClr val="tx1"/>
                </a:solidFill>
                <a:latin typeface="Times New Roman" pitchFamily="18" charset="0"/>
                <a:cs typeface="Times New Roman" pitchFamily="18" charset="0"/>
              </a:rPr>
              <a:t>Đinh</a:t>
            </a:r>
            <a:r>
              <a:rPr lang="en-US" sz="1200" i="1" dirty="0" smtClean="0">
                <a:solidFill>
                  <a:schemeClr val="tx1"/>
                </a:solidFill>
                <a:latin typeface="Times New Roman" pitchFamily="18" charset="0"/>
                <a:cs typeface="Times New Roman" pitchFamily="18" charset="0"/>
              </a:rPr>
              <a:t> </a:t>
            </a:r>
            <a:r>
              <a:rPr lang="en-US" sz="1200" i="1" dirty="0" err="1" smtClean="0">
                <a:solidFill>
                  <a:schemeClr val="tx1"/>
                </a:solidFill>
                <a:latin typeface="Times New Roman" pitchFamily="18" charset="0"/>
                <a:cs typeface="Times New Roman" pitchFamily="18" charset="0"/>
              </a:rPr>
              <a:t>Phương</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330510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571206" y="2438400"/>
            <a:ext cx="6821098" cy="2215991"/>
          </a:xfrm>
          <a:prstGeom prst="rect">
            <a:avLst/>
          </a:prstGeom>
          <a:noFill/>
        </p:spPr>
        <p:txBody>
          <a:bodyPr wrap="none" lIns="91440" tIns="45720" rIns="91440" bIns="45720">
            <a:spAutoFit/>
          </a:bodyPr>
          <a:lstStyle/>
          <a:p>
            <a:pPr algn="ctr"/>
            <a:r>
              <a:rPr lang="en-US" sz="13800" b="1" dirty="0" err="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Đọc</a:t>
            </a:r>
            <a:r>
              <a:rPr lang="en-US" sz="138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13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hiểu</a:t>
            </a:r>
            <a:endParaRPr lang="en-US" sz="13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7" name="图片 101" descr="觅元素584a9bffa1f3a"/>
          <p:cNvPicPr>
            <a:picLocks noChangeAspect="1"/>
          </p:cNvPicPr>
          <p:nvPr/>
        </p:nvPicPr>
        <p:blipFill>
          <a:blip r:embed="rId3"/>
          <a:srcRect l="44626" b="11774"/>
          <a:stretch>
            <a:fillRect/>
          </a:stretch>
        </p:blipFill>
        <p:spPr>
          <a:xfrm>
            <a:off x="-25400" y="4345593"/>
            <a:ext cx="3605530" cy="2564765"/>
          </a:xfrm>
          <a:prstGeom prst="rect">
            <a:avLst/>
          </a:prstGeom>
        </p:spPr>
      </p:pic>
      <p:pic>
        <p:nvPicPr>
          <p:cNvPr id="8" name="图片 95" descr="觅元素584a986cb28da"/>
          <p:cNvPicPr>
            <a:picLocks noChangeAspect="1"/>
          </p:cNvPicPr>
          <p:nvPr/>
        </p:nvPicPr>
        <p:blipFill>
          <a:blip r:embed="rId4"/>
          <a:stretch>
            <a:fillRect/>
          </a:stretch>
        </p:blipFill>
        <p:spPr>
          <a:xfrm flipH="1">
            <a:off x="1834806" y="364727"/>
            <a:ext cx="2957830" cy="6363335"/>
          </a:xfrm>
          <a:prstGeom prst="rect">
            <a:avLst/>
          </a:prstGeom>
        </p:spPr>
      </p:pic>
    </p:spTree>
    <p:extLst>
      <p:ext uri="{BB962C8B-B14F-4D97-AF65-F5344CB8AC3E}">
        <p14:creationId xmlns:p14="http://schemas.microsoft.com/office/powerpoint/2010/main" val="12515003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TextBox 2"/>
          <p:cNvSpPr txBox="1"/>
          <p:nvPr/>
        </p:nvSpPr>
        <p:spPr>
          <a:xfrm>
            <a:off x="4342606" y="2057400"/>
            <a:ext cx="4343400" cy="3046988"/>
          </a:xfrm>
          <a:prstGeom prst="rect">
            <a:avLst/>
          </a:prstGeom>
          <a:noFill/>
        </p:spPr>
        <p:txBody>
          <a:bodyPr wrap="square" rtlCol="0">
            <a:spAutoFit/>
          </a:bodyPr>
          <a:lstStyle/>
          <a:p>
            <a:pPr algn="ctr"/>
            <a:r>
              <a:rPr lang="en-US" sz="9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9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22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4"/>
          <p:cNvSpPr/>
          <p:nvPr/>
        </p:nvSpPr>
        <p:spPr>
          <a:xfrm>
            <a:off x="456406" y="304800"/>
            <a:ext cx="10515600" cy="707886"/>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1. </a:t>
            </a:r>
            <a:r>
              <a:rPr lang="vi-VN" sz="4000" b="1" dirty="0">
                <a:solidFill>
                  <a:srgbClr val="0000FF"/>
                </a:solidFill>
                <a:latin typeface="Times New Roman" pitchFamily="18" charset="0"/>
                <a:cs typeface="Times New Roman" pitchFamily="18" charset="0"/>
              </a:rPr>
              <a:t>Theo em, mẹ dẫn cậu bé đến trường làm gì?</a:t>
            </a:r>
          </a:p>
        </p:txBody>
      </p:sp>
      <p:sp>
        <p:nvSpPr>
          <p:cNvPr id="6" name="Rectangle 5"/>
          <p:cNvSpPr/>
          <p:nvPr/>
        </p:nvSpPr>
        <p:spPr>
          <a:xfrm>
            <a:off x="456406" y="1316454"/>
            <a:ext cx="11599577" cy="646331"/>
          </a:xfrm>
          <a:prstGeom prst="rect">
            <a:avLst/>
          </a:prstGeom>
        </p:spPr>
        <p:txBody>
          <a:bodyPr wrap="square">
            <a:spAutoFit/>
          </a:bodyPr>
          <a:lstStyle/>
          <a:p>
            <a:r>
              <a:rPr lang="vi-VN" sz="3600" dirty="0">
                <a:latin typeface="Times New Roman" pitchFamily="18" charset="0"/>
                <a:cs typeface="Times New Roman" pitchFamily="18" charset="0"/>
              </a:rPr>
              <a:t>Mẹ dẫn cậu bé đến trường để làm cho cậu bé thích</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thú</a:t>
            </a:r>
            <a:r>
              <a:rPr lang="vi-VN" sz="3600"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đi học.</a:t>
            </a:r>
          </a:p>
        </p:txBody>
      </p:sp>
      <p:sp>
        <p:nvSpPr>
          <p:cNvPr id="7" name="Rectangle 6"/>
          <p:cNvSpPr/>
          <p:nvPr/>
        </p:nvSpPr>
        <p:spPr>
          <a:xfrm>
            <a:off x="482704" y="2323279"/>
            <a:ext cx="11707709" cy="707886"/>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2. </a:t>
            </a:r>
            <a:r>
              <a:rPr lang="vi-VN" sz="4000" b="1" dirty="0">
                <a:solidFill>
                  <a:srgbClr val="0000FF"/>
                </a:solidFill>
                <a:latin typeface="Times New Roman" pitchFamily="18" charset="0"/>
                <a:cs typeface="Times New Roman" pitchFamily="18" charset="0"/>
              </a:rPr>
              <a:t>Đi thăm các lớp học đọc, học toán, cậu bé nói gì?</a:t>
            </a:r>
          </a:p>
        </p:txBody>
      </p:sp>
      <p:sp>
        <p:nvSpPr>
          <p:cNvPr id="8" name="Rectangle 7"/>
          <p:cNvSpPr/>
          <p:nvPr/>
        </p:nvSpPr>
        <p:spPr>
          <a:xfrm>
            <a:off x="761206" y="3427518"/>
            <a:ext cx="11003342" cy="646331"/>
          </a:xfrm>
          <a:prstGeom prst="rect">
            <a:avLst/>
          </a:prstGeom>
        </p:spPr>
        <p:txBody>
          <a:bodyPr wrap="square">
            <a:spAutoFit/>
          </a:bodyPr>
          <a:lstStyle/>
          <a:p>
            <a:r>
              <a:rPr lang="en-US" sz="3600" dirty="0">
                <a:latin typeface="Times New Roman" pitchFamily="18" charset="0"/>
                <a:cs typeface="Times New Roman" pitchFamily="18" charset="0"/>
              </a:rPr>
              <a:t>C</a:t>
            </a:r>
            <a:r>
              <a:rPr lang="vi-VN" sz="3600" dirty="0">
                <a:latin typeface="Times New Roman" pitchFamily="18" charset="0"/>
                <a:cs typeface="Times New Roman" pitchFamily="18" charset="0"/>
              </a:rPr>
              <a:t>ậu bé nói “Ngày nào cũng chỉ tập đọc, làm toán thôi ạ?”</a:t>
            </a:r>
          </a:p>
        </p:txBody>
      </p:sp>
      <p:pic>
        <p:nvPicPr>
          <p:cNvPr id="1026" name="Picture 2" descr="Vector Học Tập, Ngồi Bàn Học, Chăm Chỉ - Free.Vector6.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67" l="1667" r="96167">
                        <a14:foregroundMark x1="19000" y1="68333" x2="12667" y2="75667"/>
                        <a14:foregroundMark x1="5167" y1="62667" x2="6000" y2="67167"/>
                        <a14:foregroundMark x1="5167" y1="62500" x2="8000" y2="57667"/>
                        <a14:foregroundMark x1="19833" y1="73667" x2="19833" y2="73667"/>
                        <a14:foregroundMark x1="19833" y1="60167" x2="24833" y2="71833"/>
                        <a14:foregroundMark x1="26833" y1="70667" x2="24500" y2="74333"/>
                        <a14:foregroundMark x1="70333" y1="21667" x2="78500" y2="30500"/>
                        <a14:foregroundMark x1="84833" y1="13500" x2="67167" y2="30167"/>
                        <a14:foregroundMark x1="65000" y1="17833" x2="64667" y2="24500"/>
                        <a14:foregroundMark x1="64167" y1="15667" x2="61667" y2="18167"/>
                        <a14:foregroundMark x1="60667" y1="15667" x2="65667" y2="21000"/>
                      </a14:backgroundRemoval>
                    </a14:imgEffect>
                  </a14:imgLayer>
                </a14:imgProps>
              </a:ext>
              <a:ext uri="{28A0092B-C50C-407E-A947-70E740481C1C}">
                <a14:useLocalDpi xmlns:a14="http://schemas.microsoft.com/office/drawing/2010/main" val="0"/>
              </a:ext>
            </a:extLst>
          </a:blip>
          <a:srcRect l="56000" b="50222"/>
          <a:stretch/>
        </p:blipFill>
        <p:spPr bwMode="auto">
          <a:xfrm>
            <a:off x="6060141" y="4078332"/>
            <a:ext cx="2514600" cy="28448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ector Học Tập, Ngồi Bàn Học, Chăm Chỉ - Free.Vector6.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67" l="1667" r="96167">
                        <a14:foregroundMark x1="19000" y1="68333" x2="12667" y2="75667"/>
                        <a14:foregroundMark x1="5167" y1="62667" x2="6000" y2="67167"/>
                        <a14:foregroundMark x1="5167" y1="62500" x2="8000" y2="57667"/>
                        <a14:foregroundMark x1="19833" y1="73667" x2="19833" y2="73667"/>
                        <a14:foregroundMark x1="19833" y1="60167" x2="24833" y2="71833"/>
                        <a14:foregroundMark x1="26833" y1="70667" x2="24500" y2="74333"/>
                        <a14:foregroundMark x1="70333" y1="21667" x2="78500" y2="30500"/>
                        <a14:foregroundMark x1="84833" y1="13500" x2="67167" y2="30167"/>
                        <a14:foregroundMark x1="65000" y1="17833" x2="64667" y2="24500"/>
                        <a14:foregroundMark x1="64167" y1="15667" x2="61667" y2="18167"/>
                        <a14:foregroundMark x1="60667" y1="15667" x2="65667" y2="21000"/>
                      </a14:backgroundRemoval>
                    </a14:imgEffect>
                  </a14:imgLayer>
                </a14:imgProps>
              </a:ext>
              <a:ext uri="{28A0092B-C50C-407E-A947-70E740481C1C}">
                <a14:useLocalDpi xmlns:a14="http://schemas.microsoft.com/office/drawing/2010/main" val="0"/>
              </a:ext>
            </a:extLst>
          </a:blip>
          <a:srcRect l="-1110" t="49332" r="57110" b="890"/>
          <a:stretch/>
        </p:blipFill>
        <p:spPr bwMode="auto">
          <a:xfrm>
            <a:off x="3352006" y="4078331"/>
            <a:ext cx="2514600" cy="2844853"/>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11063758"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20220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56406" y="304800"/>
            <a:ext cx="11125200"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3. </a:t>
            </a:r>
            <a:r>
              <a:rPr lang="vi-VN" sz="4000" b="1" dirty="0">
                <a:solidFill>
                  <a:srgbClr val="0000FF"/>
                </a:solidFill>
                <a:latin typeface="Times New Roman" pitchFamily="18" charset="0"/>
                <a:cs typeface="Times New Roman" pitchFamily="18" charset="0"/>
              </a:rPr>
              <a:t>Cô hiệu trưởng đã làm gì để cậu bé thích đi học?</a:t>
            </a:r>
          </a:p>
        </p:txBody>
      </p:sp>
      <p:sp>
        <p:nvSpPr>
          <p:cNvPr id="5" name="Rectangle 4"/>
          <p:cNvSpPr/>
          <p:nvPr/>
        </p:nvSpPr>
        <p:spPr>
          <a:xfrm>
            <a:off x="304006" y="2125682"/>
            <a:ext cx="6172200" cy="3970318"/>
          </a:xfrm>
          <a:prstGeom prst="rect">
            <a:avLst/>
          </a:prstGeom>
        </p:spPr>
        <p:txBody>
          <a:bodyPr wrap="square">
            <a:spAutoFit/>
          </a:bodyPr>
          <a:lstStyle/>
          <a:p>
            <a:pPr>
              <a:spcBef>
                <a:spcPts val="600"/>
              </a:spcBef>
            </a:pPr>
            <a:r>
              <a:rPr lang="vi-VN" sz="3600" dirty="0">
                <a:solidFill>
                  <a:sysClr val="windowText" lastClr="000000"/>
                </a:solidFill>
                <a:latin typeface="Times New Roman" pitchFamily="18" charset="0"/>
                <a:cs typeface="Times New Roman" pitchFamily="18" charset="0"/>
              </a:rPr>
              <a:t>Cô dẫn cậu bé đến phòng thực hành. Ở đó, có bạn đang nặn đồ chơi bằng đất sét, có bạn hí húi vẽ tranh. Một bạn gái đang lắp ráp nhà. Ở phòng khác, các bạn đang học hát.</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Chính</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những</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điều</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này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khiến</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cậu</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thích</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đi</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học</a:t>
            </a:r>
            <a:r>
              <a:rPr lang="en-US" sz="3600" dirty="0">
                <a:solidFill>
                  <a:sysClr val="windowText" lastClr="000000"/>
                </a:solidFill>
                <a:latin typeface="Times New Roman" pitchFamily="18" charset="0"/>
                <a:cs typeface="Times New Roman" pitchFamily="18" charset="0"/>
              </a:rPr>
              <a:t>.</a:t>
            </a:r>
            <a:endParaRPr lang="vi-VN" sz="3600" dirty="0">
              <a:solidFill>
                <a:sysClr val="windowText" lastClr="000000"/>
              </a:solidFill>
              <a:latin typeface="Times New Roman" pitchFamily="18" charset="0"/>
              <a:cs typeface="Times New Roman" pitchFamily="18"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25023"/>
          <a:stretch/>
        </p:blipFill>
        <p:spPr>
          <a:xfrm>
            <a:off x="6476206" y="2125682"/>
            <a:ext cx="5562600" cy="4175127"/>
          </a:xfrm>
          <a:prstGeom prst="roundRect">
            <a:avLst/>
          </a:prstGeom>
        </p:spPr>
      </p:pic>
      <p:sp>
        <p:nvSpPr>
          <p:cNvPr id="8" name="Oval 7"/>
          <p:cNvSpPr/>
          <p:nvPr/>
        </p:nvSpPr>
        <p:spPr>
          <a:xfrm>
            <a:off x="11063758"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7425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5790406" y="550283"/>
            <a:ext cx="5445722" cy="4339650"/>
          </a:xfrm>
          <a:prstGeom prst="rect">
            <a:avLst/>
          </a:prstGeom>
          <a:noFill/>
        </p:spPr>
        <p:txBody>
          <a:bodyPr wrap="none" lIns="91440" tIns="45720" rIns="91440" bIns="45720">
            <a:spAutoFit/>
          </a:bodyPr>
          <a:lstStyle/>
          <a:p>
            <a:pPr algn="ctr"/>
            <a:r>
              <a:rPr lang="en-US" sz="138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Luyện</a:t>
            </a:r>
            <a:r>
              <a:rPr lang="en-US" sz="13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13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r>
              <a:rPr lang="en-US" sz="138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tập</a:t>
            </a:r>
            <a:endParaRPr lang="en-US" sz="13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794" y="4267200"/>
            <a:ext cx="2329543" cy="2717800"/>
          </a:xfrm>
          <a:prstGeom prst="rect">
            <a:avLst/>
          </a:prstGeom>
        </p:spPr>
      </p:pic>
    </p:spTree>
    <p:extLst>
      <p:ext uri="{BB962C8B-B14F-4D97-AF65-F5344CB8AC3E}">
        <p14:creationId xmlns:p14="http://schemas.microsoft.com/office/powerpoint/2010/main" val="15149849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Effect transition="in" filter="fade">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10" name="Rectangle 9"/>
          <p:cNvSpPr/>
          <p:nvPr/>
        </p:nvSpPr>
        <p:spPr>
          <a:xfrm>
            <a:off x="532606" y="687304"/>
            <a:ext cx="11201400" cy="4785926"/>
          </a:xfrm>
          <a:prstGeom prst="rect">
            <a:avLst/>
          </a:prstGeom>
        </p:spPr>
        <p:txBody>
          <a:bodyPr wrap="square">
            <a:spAutoFit/>
          </a:bodyPr>
          <a:lstStyle/>
          <a:p>
            <a:pPr marL="514350" indent="-514350" algn="just">
              <a:spcBef>
                <a:spcPts val="600"/>
              </a:spcBef>
              <a:buAutoNum type="arabicPeriod"/>
            </a:pPr>
            <a:r>
              <a:rPr lang="vi-VN" sz="4000" dirty="0">
                <a:solidFill>
                  <a:srgbClr val="0000FF"/>
                </a:solidFill>
                <a:latin typeface="Times New Roman" pitchFamily="18" charset="0"/>
                <a:cs typeface="Times New Roman" pitchFamily="18" charset="0"/>
              </a:rPr>
              <a:t>Cần thêm dấu phẩy vào chỗ nào trong mỗi câu sau?</a:t>
            </a:r>
            <a:endParaRPr lang="en-US" sz="4000" dirty="0">
              <a:solidFill>
                <a:srgbClr val="0000FF"/>
              </a:solidFill>
              <a:latin typeface="Times New Roman" pitchFamily="18" charset="0"/>
              <a:cs typeface="Times New Roman" pitchFamily="18" charset="0"/>
            </a:endParaRPr>
          </a:p>
          <a:p>
            <a:pPr algn="just">
              <a:spcBef>
                <a:spcPts val="600"/>
              </a:spcBef>
            </a:pPr>
            <a:endParaRPr lang="vi-VN" sz="4000" dirty="0">
              <a:solidFill>
                <a:srgbClr val="0000FF"/>
              </a:solidFill>
              <a:latin typeface="Times New Roman" pitchFamily="18" charset="0"/>
              <a:cs typeface="Times New Roman" pitchFamily="18" charset="0"/>
            </a:endParaRPr>
          </a:p>
          <a:p>
            <a:pPr>
              <a:spcBef>
                <a:spcPts val="600"/>
              </a:spcBef>
            </a:pPr>
            <a:r>
              <a:rPr lang="vi-VN" sz="4000" dirty="0">
                <a:solidFill>
                  <a:srgbClr val="0000FF"/>
                </a:solidFill>
                <a:latin typeface="Times New Roman" pitchFamily="18" charset="0"/>
                <a:cs typeface="Times New Roman" pitchFamily="18" charset="0"/>
              </a:rPr>
              <a:t>a) Cậu bé được dẫn đi tham quan các phòng học phòng thực hành.</a:t>
            </a:r>
          </a:p>
          <a:p>
            <a:pPr algn="just">
              <a:spcBef>
                <a:spcPts val="600"/>
              </a:spcBef>
            </a:pPr>
            <a:r>
              <a:rPr lang="vi-VN" sz="4000" dirty="0">
                <a:solidFill>
                  <a:srgbClr val="0000FF"/>
                </a:solidFill>
                <a:latin typeface="Times New Roman" pitchFamily="18" charset="0"/>
                <a:cs typeface="Times New Roman" pitchFamily="18" charset="0"/>
              </a:rPr>
              <a:t>b) Các bạn đang nặn đồ chơi vẽ tranh.</a:t>
            </a:r>
          </a:p>
          <a:p>
            <a:pPr algn="just">
              <a:spcBef>
                <a:spcPts val="600"/>
              </a:spcBef>
            </a:pPr>
            <a:r>
              <a:rPr lang="vi-VN" sz="4000" dirty="0">
                <a:solidFill>
                  <a:srgbClr val="0000FF"/>
                </a:solidFill>
                <a:latin typeface="Times New Roman" pitchFamily="18" charset="0"/>
                <a:cs typeface="Times New Roman" pitchFamily="18" charset="0"/>
              </a:rPr>
              <a:t>c) Cậu bé đã hiểu ra</a:t>
            </a:r>
            <a:r>
              <a:rPr lang="en-US" sz="4000" dirty="0">
                <a:solidFill>
                  <a:srgbClr val="0000FF"/>
                </a:solidFill>
                <a:latin typeface="Times New Roman" pitchFamily="18" charset="0"/>
                <a:cs typeface="Times New Roman" pitchFamily="18" charset="0"/>
              </a:rPr>
              <a:t> </a:t>
            </a:r>
            <a:r>
              <a:rPr lang="en-US" sz="4000" dirty="0" smtClean="0">
                <a:solidFill>
                  <a:srgbClr val="0000FF"/>
                </a:solidFill>
                <a:latin typeface="Times New Roman" pitchFamily="18" charset="0"/>
                <a:cs typeface="Times New Roman" pitchFamily="18" charset="0"/>
              </a:rPr>
              <a:t> </a:t>
            </a:r>
            <a:r>
              <a:rPr lang="vi-VN" sz="4000" dirty="0" smtClean="0">
                <a:solidFill>
                  <a:srgbClr val="0000FF"/>
                </a:solidFill>
                <a:latin typeface="Times New Roman" pitchFamily="18" charset="0"/>
                <a:cs typeface="Times New Roman" pitchFamily="18" charset="0"/>
              </a:rPr>
              <a:t>rất </a:t>
            </a:r>
            <a:r>
              <a:rPr lang="vi-VN" sz="4000" dirty="0">
                <a:solidFill>
                  <a:srgbClr val="0000FF"/>
                </a:solidFill>
                <a:latin typeface="Times New Roman" pitchFamily="18" charset="0"/>
                <a:cs typeface="Times New Roman" pitchFamily="18" charset="0"/>
              </a:rPr>
              <a:t>thích đi học.</a:t>
            </a:r>
          </a:p>
          <a:p>
            <a:pPr algn="ctr">
              <a:spcBef>
                <a:spcPts val="600"/>
              </a:spcBef>
            </a:pPr>
            <a:r>
              <a:rPr lang="vi-VN" sz="4000" dirty="0">
                <a:solidFill>
                  <a:srgbClr val="0000FF"/>
                </a:solidFill>
                <a:latin typeface="Times New Roman" pitchFamily="18" charset="0"/>
                <a:cs typeface="Times New Roman" pitchFamily="18" charset="0"/>
              </a:rPr>
              <a:t>Các bạn đang tập đọc, làm toán.</a:t>
            </a:r>
          </a:p>
        </p:txBody>
      </p:sp>
      <p:sp>
        <p:nvSpPr>
          <p:cNvPr id="11" name="Oval 10"/>
          <p:cNvSpPr/>
          <p:nvPr/>
        </p:nvSpPr>
        <p:spPr>
          <a:xfrm>
            <a:off x="1980406" y="4693578"/>
            <a:ext cx="762000" cy="7796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a:t>
            </a:r>
          </a:p>
        </p:txBody>
      </p:sp>
      <p:sp>
        <p:nvSpPr>
          <p:cNvPr id="12" name="TextBox 11"/>
          <p:cNvSpPr txBox="1"/>
          <p:nvPr/>
        </p:nvSpPr>
        <p:spPr>
          <a:xfrm>
            <a:off x="10402399" y="2057400"/>
            <a:ext cx="625929" cy="70342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6361906" y="3324748"/>
            <a:ext cx="6858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4613707" y="4019741"/>
            <a:ext cx="3048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8" name="Oval 7"/>
          <p:cNvSpPr/>
          <p:nvPr/>
        </p:nvSpPr>
        <p:spPr>
          <a:xfrm>
            <a:off x="11063758" y="-27709"/>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496155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532605" y="677130"/>
            <a:ext cx="11657807" cy="4093428"/>
          </a:xfrm>
          <a:prstGeom prst="rect">
            <a:avLst/>
          </a:prstGeom>
        </p:spPr>
        <p:txBody>
          <a:bodyPr wrap="square">
            <a:spAutoFit/>
          </a:bodyPr>
          <a:lstStyle/>
          <a:p>
            <a:pPr>
              <a:spcBef>
                <a:spcPts val="600"/>
              </a:spcBef>
            </a:pPr>
            <a:r>
              <a:rPr lang="en-US" sz="4000" b="1" dirty="0">
                <a:solidFill>
                  <a:srgbClr val="0000FF"/>
                </a:solidFill>
                <a:latin typeface="Times New Roman" pitchFamily="18" charset="0"/>
                <a:cs typeface="Times New Roman" pitchFamily="18" charset="0"/>
              </a:rPr>
              <a:t>2. </a:t>
            </a:r>
            <a:r>
              <a:rPr lang="vi-VN" sz="4000" b="1" dirty="0">
                <a:solidFill>
                  <a:srgbClr val="0000FF"/>
                </a:solidFill>
                <a:latin typeface="Times New Roman" pitchFamily="18" charset="0"/>
                <a:cs typeface="Times New Roman" pitchFamily="18" charset="0"/>
              </a:rPr>
              <a:t>Đọc lại đoạn cuối câu chuyện Đến trường và cho biết:</a:t>
            </a:r>
          </a:p>
          <a:p>
            <a:pPr marL="457200" indent="-457200">
              <a:spcBef>
                <a:spcPts val="600"/>
              </a:spcBef>
              <a:buAutoNum type="alphaLcParenR"/>
            </a:pPr>
            <a:r>
              <a:rPr lang="vi-VN" sz="4000" b="1" dirty="0">
                <a:solidFill>
                  <a:srgbClr val="0000FF"/>
                </a:solidFill>
                <a:latin typeface="Times New Roman" pitchFamily="18" charset="0"/>
                <a:cs typeface="Times New Roman" pitchFamily="18" charset="0"/>
              </a:rPr>
              <a:t>Mẹ khen cô giáo thế nào?</a:t>
            </a:r>
            <a:endParaRPr lang="en-US" sz="4000" b="1" dirty="0">
              <a:solidFill>
                <a:srgbClr val="0000FF"/>
              </a:solidFill>
              <a:latin typeface="Times New Roman" pitchFamily="18" charset="0"/>
              <a:cs typeface="Times New Roman" pitchFamily="18" charset="0"/>
            </a:endParaRPr>
          </a:p>
          <a:p>
            <a:pPr>
              <a:spcBef>
                <a:spcPts val="600"/>
              </a:spcBef>
            </a:pPr>
            <a:endParaRPr lang="en-US" sz="4000" b="1" dirty="0">
              <a:solidFill>
                <a:srgbClr val="0000FF"/>
              </a:solidFill>
              <a:latin typeface="Times New Roman" pitchFamily="18" charset="0"/>
              <a:cs typeface="Times New Roman" pitchFamily="18" charset="0"/>
            </a:endParaRPr>
          </a:p>
          <a:p>
            <a:pPr>
              <a:spcBef>
                <a:spcPts val="600"/>
              </a:spcBef>
            </a:pPr>
            <a:endParaRPr lang="vi-VN" sz="4000" b="1" dirty="0">
              <a:solidFill>
                <a:srgbClr val="0000FF"/>
              </a:solidFill>
              <a:latin typeface="Times New Roman" pitchFamily="18" charset="0"/>
              <a:cs typeface="Times New Roman" pitchFamily="18" charset="0"/>
            </a:endParaRPr>
          </a:p>
          <a:p>
            <a:pPr>
              <a:spcBef>
                <a:spcPts val="600"/>
              </a:spcBef>
            </a:pPr>
            <a:r>
              <a:rPr lang="vi-VN" sz="4000" b="1" dirty="0">
                <a:solidFill>
                  <a:srgbClr val="0000FF"/>
                </a:solidFill>
                <a:latin typeface="Times New Roman" pitchFamily="18" charset="0"/>
                <a:cs typeface="Times New Roman" pitchFamily="18" charset="0"/>
              </a:rPr>
              <a:t>b</a:t>
            </a:r>
            <a:r>
              <a:rPr lang="en-US" sz="4000" b="1" dirty="0">
                <a:solidFill>
                  <a:srgbClr val="0000FF"/>
                </a:solidFill>
                <a:latin typeface="Times New Roman" pitchFamily="18" charset="0"/>
                <a:cs typeface="Times New Roman" pitchFamily="18" charset="0"/>
              </a:rPr>
              <a:t>)</a:t>
            </a:r>
            <a:r>
              <a:rPr lang="vi-VN" sz="4000" b="1" dirty="0">
                <a:solidFill>
                  <a:srgbClr val="0000FF"/>
                </a:solidFill>
                <a:latin typeface="Times New Roman" pitchFamily="18" charset="0"/>
                <a:cs typeface="Times New Roman" pitchFamily="18" charset="0"/>
              </a:rPr>
              <a:t> Cô giáo đáp lại lời khen của mẹ thế nào?</a:t>
            </a:r>
          </a:p>
        </p:txBody>
      </p:sp>
      <p:sp>
        <p:nvSpPr>
          <p:cNvPr id="7" name="Rectangle 6"/>
          <p:cNvSpPr/>
          <p:nvPr/>
        </p:nvSpPr>
        <p:spPr>
          <a:xfrm>
            <a:off x="1845141" y="3022421"/>
            <a:ext cx="8539517" cy="646331"/>
          </a:xfrm>
          <a:prstGeom prst="rect">
            <a:avLst/>
          </a:prstGeom>
        </p:spPr>
        <p:txBody>
          <a:bodyPr wrap="none">
            <a:spAutoFit/>
          </a:bodyPr>
          <a:lstStyle/>
          <a:p>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p</a:t>
            </a:r>
            <a:r>
              <a:rPr lang="en-US" sz="3600" dirty="0" err="1">
                <a:latin typeface="Times New Roman" panose="02020603050405020304" pitchFamily="18" charset="0"/>
                <a:cs typeface="Times New Roman" panose="02020603050405020304" pitchFamily="18" charset="0"/>
              </a:rPr>
              <a:t>hé</a:t>
            </a:r>
            <a:r>
              <a:rPr lang="vi-VN" sz="3600" dirty="0">
                <a:latin typeface="Times New Roman" panose="02020603050405020304" pitchFamily="18" charset="0"/>
                <a:cs typeface="Times New Roman" panose="02020603050405020304" pitchFamily="18" charset="0"/>
              </a:rPr>
              <a:t>p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ạ”</a:t>
            </a:r>
          </a:p>
        </p:txBody>
      </p:sp>
      <p:sp>
        <p:nvSpPr>
          <p:cNvPr id="8" name="Rectangle 7"/>
          <p:cNvSpPr/>
          <p:nvPr/>
        </p:nvSpPr>
        <p:spPr>
          <a:xfrm>
            <a:off x="1447006" y="5166438"/>
            <a:ext cx="9829800" cy="1200329"/>
          </a:xfrm>
          <a:prstGeom prst="rect">
            <a:avLst/>
          </a:prstGeom>
        </p:spPr>
        <p:txBody>
          <a:bodyPr wrap="square">
            <a:spAutoFit/>
          </a:bodyPr>
          <a:lstStyle/>
          <a:p>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a:t>
            </a:r>
            <a:r>
              <a:rPr lang="vi-VN" sz="3600" dirty="0">
                <a:latin typeface="Times New Roman" panose="02020603050405020304" pitchFamily="18" charset="0"/>
                <a:cs typeface="Times New Roman" panose="02020603050405020304" pitchFamily="18" charset="0"/>
              </a:rPr>
              <a:t>p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a:t>
            </a:r>
          </a:p>
        </p:txBody>
      </p:sp>
      <p:pic>
        <p:nvPicPr>
          <p:cNvPr id="2050" name="Picture 2" descr="Thơ Thảo trang Lam Chiều chọn lọc - PGS Hà Hoàng Kiệ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5594" y="4343400"/>
            <a:ext cx="1333500" cy="3238501"/>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11063757" y="2483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8475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4"/>
          <p:cNvSpPr/>
          <p:nvPr/>
        </p:nvSpPr>
        <p:spPr>
          <a:xfrm>
            <a:off x="4952206" y="72907"/>
            <a:ext cx="2981907" cy="769441"/>
          </a:xfrm>
          <a:prstGeom prst="rect">
            <a:avLst/>
          </a:prstGeom>
        </p:spPr>
        <p:txBody>
          <a:bodyPr wrap="none">
            <a:spAutoFit/>
          </a:bodyPr>
          <a:lstStyle/>
          <a:p>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Đến</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endParaRPr lang="vi-VN" sz="4400" b="1" dirty="0">
              <a:solidFill>
                <a:srgbClr val="FF0000"/>
              </a:solidFill>
              <a:effectLst>
                <a:outerShdw blurRad="38100" dist="38100" dir="2700000" algn="tl">
                  <a:srgbClr val="000000">
                    <a:alpha val="43137"/>
                  </a:srgbClr>
                </a:outerShdw>
              </a:effectLst>
            </a:endParaRPr>
          </a:p>
        </p:txBody>
      </p:sp>
      <p:sp>
        <p:nvSpPr>
          <p:cNvPr id="6" name="Rectangle 5"/>
          <p:cNvSpPr/>
          <p:nvPr/>
        </p:nvSpPr>
        <p:spPr>
          <a:xfrm>
            <a:off x="267720" y="1066799"/>
            <a:ext cx="11771086" cy="4832092"/>
          </a:xfrm>
          <a:prstGeom prst="rect">
            <a:avLst/>
          </a:prstGeom>
        </p:spPr>
        <p:txBody>
          <a:bodyPr wrap="square">
            <a:spAutoFit/>
          </a:bodyPr>
          <a:lstStyle/>
          <a:p>
            <a:r>
              <a:rPr lang="vi-VN" sz="2800" dirty="0" smtClean="0">
                <a:latin typeface="Times New Roman" pitchFamily="18" charset="0"/>
                <a:cs typeface="Times New Roman" pitchFamily="18" charset="0"/>
              </a:rPr>
              <a:t>1. Có một cậu bé sắp vào lớp 1 nhưng chưa thích đi học. </a:t>
            </a:r>
            <a:r>
              <a:rPr lang="vi-VN" sz="2800" dirty="0">
                <a:latin typeface="Times New Roman" pitchFamily="18" charset="0"/>
                <a:cs typeface="Times New Roman" pitchFamily="18" charset="0"/>
              </a:rPr>
              <a:t>Mẹ cậu bèn dẫn cậu đến trường.</a:t>
            </a:r>
          </a:p>
          <a:p>
            <a:r>
              <a:rPr lang="vi-VN" sz="2800" dirty="0">
                <a:latin typeface="Times New Roman" pitchFamily="18" charset="0"/>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r>
              <a:rPr lang="vi-VN" sz="2800" dirty="0">
                <a:latin typeface="Times New Roman" pitchFamily="18" charset="0"/>
                <a:cs typeface="Times New Roman" pitchFamily="18" charset="0"/>
              </a:rPr>
              <a:t>Cậu bé hỏi:</a:t>
            </a:r>
          </a:p>
          <a:p>
            <a:r>
              <a:rPr lang="vi-VN" sz="2800" dirty="0">
                <a:latin typeface="Times New Roman" pitchFamily="18" charset="0"/>
                <a:cs typeface="Times New Roman" pitchFamily="18" charset="0"/>
              </a:rPr>
              <a:t>- Ngày nào cũng chỉ tập đọc, làm toán thôi ạ?</a:t>
            </a:r>
          </a:p>
          <a:p>
            <a:r>
              <a:rPr lang="vi-VN" sz="2800" dirty="0">
                <a:latin typeface="Times New Roman" pitchFamily="18" charset="0"/>
                <a:cs typeface="Times New Roman" pitchFamily="18" charset="0"/>
              </a:rPr>
              <a:t>Mẹ cậu không bằng lòng:</a:t>
            </a:r>
          </a:p>
          <a:p>
            <a:r>
              <a:rPr lang="vi-VN" sz="2800" dirty="0">
                <a:latin typeface="Times New Roman" pitchFamily="18" charset="0"/>
                <a:cs typeface="Times New Roman" pitchFamily="18" charset="0"/>
              </a:rPr>
              <a:t>- Đây là trường học. Con đến trường để học mà.</a:t>
            </a:r>
          </a:p>
          <a:p>
            <a:r>
              <a:rPr lang="vi-VN" sz="2800" dirty="0">
                <a:latin typeface="Times New Roman" pitchFamily="18" charset="0"/>
                <a:cs typeface="Times New Roman" pitchFamily="18" charset="0"/>
              </a:rPr>
              <a:t>Nhưng cô giáo bảo:</a:t>
            </a:r>
          </a:p>
          <a:p>
            <a:r>
              <a:rPr lang="vi-VN" sz="2800" dirty="0">
                <a:latin typeface="Times New Roman" pitchFamily="18" charset="0"/>
                <a:cs typeface="Times New Roman" pitchFamily="18" charset="0"/>
              </a:rPr>
              <a:t>- Ở trường, em còn được học các môn khác nữa.</a:t>
            </a: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25023"/>
          <a:stretch/>
        </p:blipFill>
        <p:spPr>
          <a:xfrm>
            <a:off x="7552909" y="2972044"/>
            <a:ext cx="4333496" cy="2927374"/>
          </a:xfrm>
          <a:prstGeom prst="roundRect">
            <a:avLst/>
          </a:prstGeom>
        </p:spPr>
      </p:pic>
      <p:sp>
        <p:nvSpPr>
          <p:cNvPr id="8" name="Oval 7"/>
          <p:cNvSpPr/>
          <p:nvPr/>
        </p:nvSpPr>
        <p:spPr>
          <a:xfrm>
            <a:off x="11007546" y="100088"/>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7355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380206" y="914400"/>
            <a:ext cx="11430000" cy="4909036"/>
          </a:xfrm>
          <a:prstGeom prst="rect">
            <a:avLst/>
          </a:prstGeom>
        </p:spPr>
        <p:txBody>
          <a:bodyPr wrap="square">
            <a:spAutoFit/>
          </a:bodyPr>
          <a:lstStyle/>
          <a:p>
            <a:pPr>
              <a:spcBef>
                <a:spcPts val="600"/>
              </a:spcBef>
            </a:pPr>
            <a:r>
              <a:rPr lang="vi-VN" sz="3200" dirty="0">
                <a:solidFill>
                  <a:sysClr val="windowText" lastClr="000000"/>
                </a:solidFill>
                <a:latin typeface="Times New Roman" pitchFamily="18" charset="0"/>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a:spcBef>
                <a:spcPts val="600"/>
              </a:spcBef>
            </a:pPr>
            <a:r>
              <a:rPr lang="vi-VN" sz="3200" dirty="0">
                <a:solidFill>
                  <a:sysClr val="windowText" lastClr="000000"/>
                </a:solidFill>
                <a:latin typeface="Times New Roman" pitchFamily="18" charset="0"/>
                <a:cs typeface="Times New Roman" pitchFamily="18" charset="0"/>
              </a:rPr>
              <a:t>4. Đi một vòng, cô giáo hỏi cậu bé có muốn đi học không. Cậu vui vẻ gật đầu. Người mẹ ngạc nhiên, nói:</a:t>
            </a:r>
          </a:p>
          <a:p>
            <a:pPr>
              <a:spcBef>
                <a:spcPts val="600"/>
              </a:spcBef>
            </a:pPr>
            <a:r>
              <a:rPr lang="vi-VN" sz="3200" dirty="0">
                <a:solidFill>
                  <a:sysClr val="windowText" lastClr="000000"/>
                </a:solidFill>
                <a:latin typeface="Times New Roman" pitchFamily="18" charset="0"/>
                <a:cs typeface="Times New Roman" pitchFamily="18" charset="0"/>
              </a:rPr>
              <a:t>- Cô như có phép màu ấy ạ.</a:t>
            </a:r>
          </a:p>
          <a:p>
            <a:pPr>
              <a:spcBef>
                <a:spcPts val="600"/>
              </a:spcBef>
            </a:pPr>
            <a:r>
              <a:rPr lang="vi-VN" sz="3200" dirty="0">
                <a:solidFill>
                  <a:sysClr val="windowText" lastClr="000000"/>
                </a:solidFill>
                <a:latin typeface="Times New Roman" pitchFamily="18" charset="0"/>
                <a:cs typeface="Times New Roman" pitchFamily="18" charset="0"/>
              </a:rPr>
              <a:t>Cô giáo cười:</a:t>
            </a:r>
          </a:p>
          <a:p>
            <a:pPr>
              <a:spcBef>
                <a:spcPts val="600"/>
              </a:spcBef>
            </a:pPr>
            <a:r>
              <a:rPr lang="vi-VN" sz="3200" dirty="0">
                <a:solidFill>
                  <a:sysClr val="windowText" lastClr="000000"/>
                </a:solidFill>
                <a:latin typeface="Times New Roman" pitchFamily="18" charset="0"/>
                <a:cs typeface="Times New Roman" pitchFamily="18" charset="0"/>
              </a:rPr>
              <a:t>- Có gì đâu! Các cháu thấy học vui thì thích học ngay thôi mà.</a:t>
            </a:r>
          </a:p>
          <a:p>
            <a:pPr algn="r">
              <a:spcBef>
                <a:spcPts val="600"/>
              </a:spcBef>
            </a:pPr>
            <a:r>
              <a:rPr lang="en-US" sz="3200" dirty="0">
                <a:solidFill>
                  <a:sysClr val="windowText" lastClr="000000"/>
                </a:solidFill>
                <a:latin typeface="Times New Roman" pitchFamily="18" charset="0"/>
                <a:cs typeface="Times New Roman" pitchFamily="18" charset="0"/>
              </a:rPr>
              <a:t>Theo </a:t>
            </a:r>
            <a:r>
              <a:rPr lang="en-US" sz="3200" dirty="0" err="1">
                <a:solidFill>
                  <a:sysClr val="windowText" lastClr="000000"/>
                </a:solidFill>
                <a:latin typeface="Times New Roman" pitchFamily="18" charset="0"/>
                <a:cs typeface="Times New Roman" pitchFamily="18" charset="0"/>
              </a:rPr>
              <a:t>sách</a:t>
            </a:r>
            <a:r>
              <a:rPr lang="en-US" sz="3200" dirty="0">
                <a:solidFill>
                  <a:sysClr val="windowText" lastClr="000000"/>
                </a:solidFill>
                <a:latin typeface="Times New Roman" pitchFamily="18" charset="0"/>
                <a:cs typeface="Times New Roman" pitchFamily="18" charset="0"/>
              </a:rPr>
              <a:t> 168 </a:t>
            </a:r>
            <a:r>
              <a:rPr lang="en-US" sz="3200" dirty="0" err="1">
                <a:solidFill>
                  <a:sysClr val="windowText" lastClr="000000"/>
                </a:solidFill>
                <a:latin typeface="Times New Roman" pitchFamily="18" charset="0"/>
                <a:cs typeface="Times New Roman" pitchFamily="18" charset="0"/>
              </a:rPr>
              <a:t>câu</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chuyện</a:t>
            </a:r>
            <a:r>
              <a:rPr lang="en-US" sz="3200" dirty="0">
                <a:solidFill>
                  <a:sysClr val="windowText" lastClr="000000"/>
                </a:solidFill>
                <a:latin typeface="Times New Roman" pitchFamily="18" charset="0"/>
                <a:cs typeface="Times New Roman" pitchFamily="18" charset="0"/>
              </a:rPr>
              <a:t> hay </a:t>
            </a:r>
            <a:r>
              <a:rPr lang="en-US" sz="3200" dirty="0" err="1">
                <a:solidFill>
                  <a:sysClr val="windowText" lastClr="000000"/>
                </a:solidFill>
                <a:latin typeface="Times New Roman" pitchFamily="18" charset="0"/>
                <a:cs typeface="Times New Roman" pitchFamily="18" charset="0"/>
              </a:rPr>
              <a:t>nhât</a:t>
            </a:r>
            <a:endParaRPr lang="en-US" sz="3200" dirty="0">
              <a:solidFill>
                <a:sysClr val="windowText" lastClr="000000"/>
              </a:solidFill>
              <a:latin typeface="Times New Roman" pitchFamily="18" charset="0"/>
              <a:cs typeface="Times New Roman" pitchFamily="18" charset="0"/>
            </a:endParaRPr>
          </a:p>
        </p:txBody>
      </p:sp>
      <p:sp>
        <p:nvSpPr>
          <p:cNvPr id="3" name="Oval 2"/>
          <p:cNvSpPr/>
          <p:nvPr/>
        </p:nvSpPr>
        <p:spPr>
          <a:xfrm>
            <a:off x="11063758"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5451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190206" y="-152400"/>
            <a:ext cx="3801041" cy="1200329"/>
          </a:xfrm>
          <a:prstGeom prst="rect">
            <a:avLst/>
          </a:prstGeom>
          <a:noFill/>
        </p:spPr>
        <p:txBody>
          <a:bodyPr wrap="none" lIns="91440" tIns="45720" rIns="91440" bIns="45720">
            <a:spAutoFit/>
          </a:bodyPr>
          <a:lstStyle/>
          <a:p>
            <a:pPr algn="ctr"/>
            <a:r>
              <a:rPr lang="en-US" sz="7200" b="1" dirty="0"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DẶN DÒ</a:t>
            </a:r>
            <a:endParaRPr lang="en-US" sz="72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8843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Google Shape;398;p24"/>
          <p:cNvSpPr/>
          <p:nvPr/>
        </p:nvSpPr>
        <p:spPr>
          <a:xfrm>
            <a:off x="1523206" y="2378263"/>
            <a:ext cx="9601200" cy="3276600"/>
          </a:xfrm>
          <a:prstGeom prst="rect">
            <a:avLst/>
          </a:prstGeom>
        </p:spPr>
        <p:txBody>
          <a:bodyPr>
            <a:prstTxWarp prst="textArchUp">
              <a:avLst>
                <a:gd name="adj" fmla="val 10991552"/>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endParaRPr sz="80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3" name="图片 3" descr="觅元素584a989499b2d"/>
          <p:cNvPicPr>
            <a:picLocks noChangeAspect="1"/>
          </p:cNvPicPr>
          <p:nvPr/>
        </p:nvPicPr>
        <p:blipFill>
          <a:blip r:embed="rId3"/>
          <a:stretch>
            <a:fillRect/>
          </a:stretch>
        </p:blipFill>
        <p:spPr>
          <a:xfrm>
            <a:off x="5914325" y="5122498"/>
            <a:ext cx="6248400" cy="1748949"/>
          </a:xfrm>
          <a:prstGeom prst="rect">
            <a:avLst/>
          </a:prstGeom>
        </p:spPr>
      </p:pic>
      <p:sp>
        <p:nvSpPr>
          <p:cNvPr id="4" name="Oval 3"/>
          <p:cNvSpPr/>
          <p:nvPr/>
        </p:nvSpPr>
        <p:spPr>
          <a:xfrm>
            <a:off x="0"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dirty="0" err="1" smtClean="0">
                <a:solidFill>
                  <a:schemeClr val="tx1"/>
                </a:solidFill>
                <a:latin typeface="Times New Roman" pitchFamily="18" charset="0"/>
                <a:cs typeface="Times New Roman" pitchFamily="18" charset="0"/>
              </a:rPr>
              <a:t>Đinh</a:t>
            </a:r>
            <a:r>
              <a:rPr lang="en-US" sz="1200" i="1" dirty="0" smtClean="0">
                <a:solidFill>
                  <a:schemeClr val="tx1"/>
                </a:solidFill>
                <a:latin typeface="Times New Roman" pitchFamily="18" charset="0"/>
                <a:cs typeface="Times New Roman" pitchFamily="18" charset="0"/>
              </a:rPr>
              <a:t> </a:t>
            </a:r>
            <a:r>
              <a:rPr lang="en-US" sz="1200" i="1" dirty="0" err="1" smtClean="0">
                <a:solidFill>
                  <a:schemeClr val="tx1"/>
                </a:solidFill>
                <a:latin typeface="Times New Roman" pitchFamily="18" charset="0"/>
                <a:cs typeface="Times New Roman" pitchFamily="18" charset="0"/>
              </a:rPr>
              <a:t>Phương</a:t>
            </a:r>
            <a:endParaRPr lang="en-US" sz="1200" i="1" dirty="0">
              <a:solidFill>
                <a:schemeClr val="tx1"/>
              </a:solidFill>
              <a:latin typeface="Times New Roman" pitchFamily="18" charset="0"/>
              <a:cs typeface="Times New Roman"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594" y="-822660"/>
            <a:ext cx="2329543" cy="2717800"/>
          </a:xfrm>
          <a:prstGeom prst="rect">
            <a:avLst/>
          </a:prstGeom>
        </p:spPr>
      </p:pic>
    </p:spTree>
    <p:extLst>
      <p:ext uri="{BB962C8B-B14F-4D97-AF65-F5344CB8AC3E}">
        <p14:creationId xmlns:p14="http://schemas.microsoft.com/office/powerpoint/2010/main" val="3672191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 presetClass="emph" presetSubtype="6" repeatCount="indefinite" fill="hold" grpId="0" nodeType="afterEffect" nodePh="1">
                                  <p:stCondLst>
                                    <p:cond delay="0"/>
                                  </p:stCondLst>
                                  <p:endCondLst>
                                    <p:cond evt="begin" delay="0">
                                      <p:tn val="17"/>
                                    </p:cond>
                                  </p:endCondLst>
                                  <p:childTnLst>
                                    <p:animClr clrSpc="hsl" dir="cw">
                                      <p:cBhvr override="childStyle">
                                        <p:cTn id="18" dur="2000" fill="hold"/>
                                        <p:tgtEl>
                                          <p:spTgt spid="2"/>
                                        </p:tgtEl>
                                        <p:attrNameLst>
                                          <p:attrName>style.color</p:attrName>
                                        </p:attrNameLst>
                                      </p:cBhvr>
                                      <p:to>
                                        <a:srgbClr val="FF0000"/>
                                      </p:to>
                                    </p:animClr>
                                  </p:childTnLst>
                                </p:cTn>
                              </p:par>
                            </p:childTnLst>
                          </p:cTn>
                        </p:par>
                        <p:par>
                          <p:cTn id="19" fill="hold">
                            <p:stCondLst>
                              <p:cond delay="4000"/>
                            </p:stCondLst>
                            <p:childTnLst>
                              <p:par>
                                <p:cTn id="20" presetID="5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750" fill="hold"/>
                                        <p:tgtEl>
                                          <p:spTgt spid="5"/>
                                        </p:tgtEl>
                                        <p:attrNameLst>
                                          <p:attrName>ppt_w</p:attrName>
                                        </p:attrNameLst>
                                      </p:cBhvr>
                                      <p:tavLst>
                                        <p:tav tm="0">
                                          <p:val>
                                            <p:fltVal val="0"/>
                                          </p:val>
                                        </p:tav>
                                        <p:tav tm="100000">
                                          <p:val>
                                            <p:strVal val="#ppt_w"/>
                                          </p:val>
                                        </p:tav>
                                      </p:tavLst>
                                    </p:anim>
                                    <p:anim calcmode="lin" valueType="num">
                                      <p:cBhvr>
                                        <p:cTn id="23" dur="750" fill="hold"/>
                                        <p:tgtEl>
                                          <p:spTgt spid="5"/>
                                        </p:tgtEl>
                                        <p:attrNameLst>
                                          <p:attrName>ppt_h</p:attrName>
                                        </p:attrNameLst>
                                      </p:cBhvr>
                                      <p:tavLst>
                                        <p:tav tm="0">
                                          <p:val>
                                            <p:fltVal val="0"/>
                                          </p:val>
                                        </p:tav>
                                        <p:tav tm="100000">
                                          <p:val>
                                            <p:strVal val="#ppt_h"/>
                                          </p:val>
                                        </p:tav>
                                      </p:tavLst>
                                    </p:anim>
                                    <p:animEffect transition="in" filter="fade">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6836" b="15438"/>
          <a:stretch/>
        </p:blipFill>
        <p:spPr>
          <a:xfrm>
            <a:off x="4647406" y="3124200"/>
            <a:ext cx="3276600" cy="2219111"/>
          </a:xfrm>
          <a:prstGeom prst="rect">
            <a:avLst/>
          </a:prstGeom>
        </p:spPr>
      </p:pic>
      <p:sp>
        <p:nvSpPr>
          <p:cNvPr id="3" name="TextBox 2"/>
          <p:cNvSpPr txBox="1"/>
          <p:nvPr/>
        </p:nvSpPr>
        <p:spPr>
          <a:xfrm>
            <a:off x="2666206" y="1447800"/>
            <a:ext cx="7467600" cy="1446550"/>
          </a:xfrm>
          <a:prstGeom prst="rect">
            <a:avLst/>
          </a:prstGeom>
          <a:noFill/>
        </p:spPr>
        <p:txBody>
          <a:bodyPr wrap="square" rtlCol="0">
            <a:spAutoFit/>
          </a:bodyPr>
          <a:lstStyle/>
          <a:p>
            <a:pPr algn="ctr"/>
            <a:r>
              <a:rPr lang="en-US" sz="88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Đưa</a:t>
            </a:r>
            <a:r>
              <a:rPr lang="en-US" sz="8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tàu</a:t>
            </a:r>
            <a:r>
              <a:rPr lang="en-US" sz="8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vê</a:t>
            </a:r>
            <a:r>
              <a:rPr lang="en-US" sz="8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bến</a:t>
            </a:r>
            <a:endParaRPr lang="en-US" sz="8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mix_11m49s (audio-join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4406" y="-838200"/>
            <a:ext cx="609600" cy="609600"/>
          </a:xfrm>
          <a:prstGeom prst="rect">
            <a:avLst/>
          </a:prstGeom>
        </p:spPr>
      </p:pic>
    </p:spTree>
    <p:extLst>
      <p:ext uri="{BB962C8B-B14F-4D97-AF65-F5344CB8AC3E}">
        <p14:creationId xmlns:p14="http://schemas.microsoft.com/office/powerpoint/2010/main" val="2355973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3"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12">
            <a:hlinkClick r:id="rId5" action="ppaction://hlinksldjump"/>
          </p:cNvPr>
          <p:cNvSpPr/>
          <p:nvPr/>
        </p:nvSpPr>
        <p:spPr>
          <a:xfrm>
            <a:off x="10895806" y="3733800"/>
            <a:ext cx="1336485" cy="3124200"/>
          </a:xfrm>
          <a:prstGeom prst="rect">
            <a:avLst/>
          </a:prstGeom>
          <a:solidFill>
            <a:srgbClr val="FCE4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ysClr val="windowText" lastClr="000000"/>
                </a:solidFill>
                <a:latin typeface="Times New Roman" panose="02020603050405020304" pitchFamily="18" charset="0"/>
                <a:cs typeface="Times New Roman" panose="02020603050405020304" pitchFamily="18" charset="0"/>
              </a:rPr>
              <a:t>BẾN TÀU</a:t>
            </a:r>
            <a:endParaRPr lang="vi-VN" dirty="0">
              <a:solidFill>
                <a:sysClr val="windowText" lastClr="000000"/>
              </a:solidFill>
              <a:latin typeface="Times New Roman" panose="02020603050405020304" pitchFamily="18" charset="0"/>
              <a:cs typeface="Times New Roman" panose="02020603050405020304" pitchFamily="18" charset="0"/>
            </a:endParaRPr>
          </a:p>
        </p:txBody>
      </p:sp>
      <p:sp>
        <p:nvSpPr>
          <p:cNvPr id="2" name="Oval 1">
            <a:hlinkClick r:id="rId6" action="ppaction://hlinksldjump"/>
          </p:cNvPr>
          <p:cNvSpPr/>
          <p:nvPr/>
        </p:nvSpPr>
        <p:spPr>
          <a:xfrm>
            <a:off x="3501669" y="5122033"/>
            <a:ext cx="304800" cy="304800"/>
          </a:xfrm>
          <a:prstGeom prst="ellipse">
            <a:avLst/>
          </a:prstGeom>
          <a:solidFill>
            <a:srgbClr val="256518"/>
          </a:solidFill>
          <a:ln>
            <a:solidFill>
              <a:srgbClr val="256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hlinkClick r:id="rId7" action="ppaction://hlinksldjump"/>
          </p:cNvPr>
          <p:cNvSpPr/>
          <p:nvPr/>
        </p:nvSpPr>
        <p:spPr>
          <a:xfrm>
            <a:off x="5703624" y="5124893"/>
            <a:ext cx="304800" cy="304800"/>
          </a:xfrm>
          <a:prstGeom prst="ellipse">
            <a:avLst/>
          </a:prstGeom>
          <a:solidFill>
            <a:srgbClr val="256518"/>
          </a:solidFill>
          <a:ln>
            <a:solidFill>
              <a:srgbClr val="256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hlinkClick r:id="rId8" action="ppaction://hlinksldjump"/>
          </p:cNvPr>
          <p:cNvSpPr/>
          <p:nvPr/>
        </p:nvSpPr>
        <p:spPr>
          <a:xfrm>
            <a:off x="7905579" y="5122035"/>
            <a:ext cx="304800" cy="304800"/>
          </a:xfrm>
          <a:prstGeom prst="ellipse">
            <a:avLst/>
          </a:prstGeom>
          <a:solidFill>
            <a:srgbClr val="256518"/>
          </a:solidFill>
          <a:ln>
            <a:solidFill>
              <a:srgbClr val="256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9" action="ppaction://hlinksldjump"/>
          </p:cNvPr>
          <p:cNvSpPr/>
          <p:nvPr/>
        </p:nvSpPr>
        <p:spPr>
          <a:xfrm>
            <a:off x="10107535" y="5122035"/>
            <a:ext cx="304800" cy="304800"/>
          </a:xfrm>
          <a:prstGeom prst="ellipse">
            <a:avLst/>
          </a:prstGeom>
          <a:solidFill>
            <a:srgbClr val="256518"/>
          </a:solidFill>
          <a:ln>
            <a:solidFill>
              <a:srgbClr val="256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t="16836" b="15438"/>
          <a:stretch/>
        </p:blipFill>
        <p:spPr>
          <a:xfrm>
            <a:off x="3019524" y="4724400"/>
            <a:ext cx="1269091" cy="859505"/>
          </a:xfrm>
          <a:prstGeom prst="rect">
            <a:avLst/>
          </a:prstGeom>
        </p:spPr>
      </p:pic>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t="16836" b="15438"/>
          <a:stretch/>
        </p:blipFill>
        <p:spPr>
          <a:xfrm>
            <a:off x="0" y="4692282"/>
            <a:ext cx="1269091" cy="859505"/>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t="16836" b="15438"/>
          <a:stretch/>
        </p:blipFill>
        <p:spPr>
          <a:xfrm>
            <a:off x="5301550" y="4754774"/>
            <a:ext cx="1269091" cy="859505"/>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t="16836" b="15438"/>
          <a:stretch/>
        </p:blipFill>
        <p:spPr>
          <a:xfrm>
            <a:off x="7481343" y="4754774"/>
            <a:ext cx="1269091" cy="859505"/>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t="16836" b="15438"/>
          <a:stretch/>
        </p:blipFill>
        <p:spPr>
          <a:xfrm>
            <a:off x="9626715" y="4724400"/>
            <a:ext cx="1269091" cy="859505"/>
          </a:xfrm>
          <a:prstGeom prst="rect">
            <a:avLst/>
          </a:prstGeom>
        </p:spPr>
      </p:pic>
      <p:pic>
        <p:nvPicPr>
          <p:cNvPr id="3"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48325" y="-914400"/>
            <a:ext cx="609600" cy="609600"/>
          </a:xfrm>
          <a:prstGeom prst="rect">
            <a:avLst/>
          </a:prstGeom>
        </p:spPr>
      </p:pic>
      <p:pic>
        <p:nvPicPr>
          <p:cNvPr id="14"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91006" y="-1416424"/>
            <a:ext cx="609600" cy="609600"/>
          </a:xfrm>
          <a:prstGeom prst="rect">
            <a:avLst/>
          </a:prstGeom>
        </p:spPr>
      </p:pic>
      <p:pic>
        <p:nvPicPr>
          <p:cNvPr id="16"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743406" y="-1264024"/>
            <a:ext cx="609600" cy="609600"/>
          </a:xfrm>
          <a:prstGeom prst="rect">
            <a:avLst/>
          </a:prstGeom>
        </p:spPr>
      </p:pic>
      <p:pic>
        <p:nvPicPr>
          <p:cNvPr id="17"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895806" y="-1111624"/>
            <a:ext cx="609600" cy="609600"/>
          </a:xfrm>
          <a:prstGeom prst="rect">
            <a:avLst/>
          </a:prstGeom>
        </p:spPr>
      </p:pic>
    </p:spTree>
    <p:extLst>
      <p:ext uri="{BB962C8B-B14F-4D97-AF65-F5344CB8AC3E}">
        <p14:creationId xmlns:p14="http://schemas.microsoft.com/office/powerpoint/2010/main" val="18794436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09389E-7 7.40741E-7 L 0.25003 7.40741E-7 " pathEditMode="relative" rAng="0" ptsTypes="AA">
                                      <p:cBhvr>
                                        <p:cTn id="6" dur="2000" fill="hold"/>
                                        <p:tgtEl>
                                          <p:spTgt spid="15"/>
                                        </p:tgtEl>
                                        <p:attrNameLst>
                                          <p:attrName>ppt_x</p:attrName>
                                          <p:attrName>ppt_y</p:attrName>
                                        </p:attrNameLst>
                                      </p:cBhvr>
                                      <p:rCtr x="12502" y="0"/>
                                    </p:animMotion>
                                  </p:childTnLst>
                                </p:cTn>
                              </p:par>
                              <p:par>
                                <p:cTn id="7" presetID="1" presetClass="mediacall" presetSubtype="0" fill="hold" nodeType="withEffect">
                                  <p:stCondLst>
                                    <p:cond delay="0"/>
                                  </p:stCondLst>
                                  <p:childTnLst>
                                    <p:cmd type="call" cmd="playFrom(0.0)">
                                      <p:cBhvr>
                                        <p:cTn id="8" dur="4414" fill="hold"/>
                                        <p:tgtEl>
                                          <p:spTgt spid="17"/>
                                        </p:tgtEl>
                                      </p:cBhvr>
                                    </p:cmd>
                                  </p:childTnLst>
                                </p:cTn>
                              </p:par>
                            </p:childTnLst>
                          </p:cTn>
                        </p:par>
                        <p:par>
                          <p:cTn id="9" fill="hold">
                            <p:stCondLst>
                              <p:cond delay="4414"/>
                            </p:stCondLst>
                            <p:childTnLst>
                              <p:par>
                                <p:cTn id="10" presetID="1" presetClass="exit"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1.60828E-6 1.11111E-6 L 0.1844 1.11111E-6 " pathEditMode="relative" rAng="0" ptsTypes="AA">
                                      <p:cBhvr>
                                        <p:cTn id="20" dur="2000" fill="hold"/>
                                        <p:tgtEl>
                                          <p:spTgt spid="9"/>
                                        </p:tgtEl>
                                        <p:attrNameLst>
                                          <p:attrName>ppt_x</p:attrName>
                                          <p:attrName>ppt_y</p:attrName>
                                        </p:attrNameLst>
                                      </p:cBhvr>
                                      <p:rCtr x="9220" y="0"/>
                                    </p:animMotion>
                                  </p:childTnLst>
                                </p:cTn>
                              </p:par>
                            </p:childTnLst>
                          </p:cTn>
                        </p:par>
                        <p:par>
                          <p:cTn id="21" fill="hold">
                            <p:stCondLst>
                              <p:cond delay="2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4414" fill="hold"/>
                                        <p:tgtEl>
                                          <p:spTgt spid="16"/>
                                        </p:tgtEl>
                                      </p:cBhvr>
                                    </p:cmd>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2.35838E-6 1.48148E-6 L 0.17034 1.48148E-6 " pathEditMode="relative" rAng="0" ptsTypes="AA">
                                      <p:cBhvr>
                                        <p:cTn id="34" dur="2000" fill="hold"/>
                                        <p:tgtEl>
                                          <p:spTgt spid="10"/>
                                        </p:tgtEl>
                                        <p:attrNameLst>
                                          <p:attrName>ppt_x</p:attrName>
                                          <p:attrName>ppt_y</p:attrName>
                                        </p:attrNameLst>
                                      </p:cBhvr>
                                      <p:rCtr x="8517" y="0"/>
                                    </p:animMotion>
                                  </p:childTnLst>
                                </p:cTn>
                              </p:par>
                            </p:childTnLst>
                          </p:cTn>
                        </p:par>
                        <p:par>
                          <p:cTn id="35" fill="hold">
                            <p:stCondLst>
                              <p:cond delay="2000"/>
                            </p:stCondLst>
                            <p:childTnLst>
                              <p:par>
                                <p:cTn id="36" presetID="1" presetClass="exit"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414" fill="hold"/>
                                        <p:tgtEl>
                                          <p:spTgt spid="14"/>
                                        </p:tgtEl>
                                      </p:cBhvr>
                                    </p:cmd>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1.68121E-6 1.48148E-6 L 0.17828 -0.00625 " pathEditMode="relative" rAng="0" ptsTypes="AA">
                                      <p:cBhvr>
                                        <p:cTn id="48" dur="2000" fill="hold"/>
                                        <p:tgtEl>
                                          <p:spTgt spid="11"/>
                                        </p:tgtEl>
                                        <p:attrNameLst>
                                          <p:attrName>ppt_x</p:attrName>
                                          <p:attrName>ppt_y</p:attrName>
                                        </p:attrNameLst>
                                      </p:cBhvr>
                                      <p:rCtr x="8907" y="-324"/>
                                    </p:animMotion>
                                  </p:childTnLst>
                                </p:cTn>
                              </p:par>
                            </p:childTnLst>
                          </p:cTn>
                        </p:par>
                        <p:par>
                          <p:cTn id="49" fill="hold">
                            <p:stCondLst>
                              <p:cond delay="2000"/>
                            </p:stCondLst>
                            <p:childTnLst>
                              <p:par>
                                <p:cTn id="50" presetID="1" presetClass="exit" presetSubtype="0" fill="hold" nodeType="afterEffect">
                                  <p:stCondLst>
                                    <p:cond delay="0"/>
                                  </p:stCondLst>
                                  <p:childTnLst>
                                    <p:set>
                                      <p:cBhvr>
                                        <p:cTn id="51" dur="1" fill="hold">
                                          <p:stCondLst>
                                            <p:cond delay="0"/>
                                          </p:stCondLst>
                                        </p:cTn>
                                        <p:tgtEl>
                                          <p:spTgt spid="11"/>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xit"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4414" fill="hold"/>
                                        <p:tgtEl>
                                          <p:spTgt spid="3"/>
                                        </p:tgtEl>
                                      </p:cBhvr>
                                    </p:cmd>
                                  </p:childTnLst>
                                </p:cTn>
                              </p:par>
                            </p:childTnLst>
                          </p:cTn>
                        </p:par>
                      </p:childTnLst>
                    </p:cTn>
                  </p:par>
                </p:childTnLst>
              </p:cTn>
              <p:nextCondLst>
                <p:cond evt="onClick" delay="0">
                  <p:tgtEl>
                    <p:spTgt spid="8"/>
                  </p:tgtEl>
                </p:cond>
              </p:nextCondLst>
            </p:seq>
            <p:audio>
              <p:cMediaNode vol="80000">
                <p:cTn id="58" fill="hold" display="0">
                  <p:stCondLst>
                    <p:cond delay="indefinite"/>
                  </p:stCondLst>
                  <p:endCondLst>
                    <p:cond evt="onStopAudio" delay="0">
                      <p:tgtEl>
                        <p:sldTgt/>
                      </p:tgtEl>
                    </p:cond>
                  </p:endCondLst>
                </p:cTn>
                <p:tgtEl>
                  <p:spTgt spid="3"/>
                </p:tgtEl>
              </p:cMediaNode>
            </p:audio>
            <p:audio>
              <p:cMediaNode vol="80000">
                <p:cTn id="59" fill="hold" display="0">
                  <p:stCondLst>
                    <p:cond delay="indefinite"/>
                  </p:stCondLst>
                  <p:endCondLst>
                    <p:cond evt="onStopAudio" delay="0">
                      <p:tgtEl>
                        <p:sldTgt/>
                      </p:tgtEl>
                    </p:cond>
                  </p:endCondLst>
                </p:cTn>
                <p:tgtEl>
                  <p:spTgt spid="14"/>
                </p:tgtEl>
              </p:cMediaNode>
            </p:audio>
            <p:audio>
              <p:cMediaNode vol="80000">
                <p:cTn id="60" fill="hold" display="0">
                  <p:stCondLst>
                    <p:cond delay="indefinite"/>
                  </p:stCondLst>
                  <p:endCondLst>
                    <p:cond evt="onStopAudio" delay="0">
                      <p:tgtEl>
                        <p:sldTgt/>
                      </p:tgtEl>
                    </p:cond>
                  </p:endCondLst>
                </p:cTn>
                <p:tgtEl>
                  <p:spTgt spid="16"/>
                </p:tgtEl>
              </p:cMediaNode>
            </p:audio>
            <p:audio>
              <p:cMediaNode vol="80000">
                <p:cTn id="61" fill="hold" display="0">
                  <p:stCondLst>
                    <p:cond delay="indefinite"/>
                  </p:stCondLst>
                  <p:endCondLst>
                    <p:cond evt="onStopAudio" delay="0">
                      <p:tgtEl>
                        <p:sldTgt/>
                      </p:tgtEl>
                    </p:cond>
                  </p:endCondLst>
                </p:cTn>
                <p:tgtEl>
                  <p:spTgt spid="17"/>
                </p:tgtEl>
              </p:cMediaNode>
            </p:audio>
          </p:childTnLst>
        </p:cTn>
      </p:par>
    </p:tnLst>
    <p:bldLst>
      <p:bldP spid="2"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83988" y="363077"/>
            <a:ext cx="9829800" cy="1200329"/>
          </a:xfrm>
          <a:prstGeom prst="rect">
            <a:avLst/>
          </a:prstGeom>
          <a:noFill/>
        </p:spPr>
        <p:txBody>
          <a:bodyPr wrap="square" rtlCol="0">
            <a:spAutoFit/>
          </a:bodyPr>
          <a:lstStyle/>
          <a:p>
            <a:pPr algn="ct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tới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trường</a:t>
            </a:r>
            <a:r>
              <a:rPr lang="en-US" sz="3600" b="1" dirty="0">
                <a:latin typeface="Times New Roman" pitchFamily="18" charset="0"/>
                <a:cs typeface="Times New Roman" pitchFamily="18" charset="0"/>
              </a:rPr>
              <a:t>”</a:t>
            </a:r>
          </a:p>
          <a:p>
            <a:pPr algn="ctr"/>
            <a:r>
              <a:rPr lang="vi-VN" sz="3600" b="1" dirty="0">
                <a:latin typeface="Times New Roman" pitchFamily="18" charset="0"/>
                <a:cs typeface="Times New Roman" pitchFamily="18" charset="0"/>
              </a:rPr>
              <a:t>Các bạn nhỏ hỏi nhau những gì trên đường?</a:t>
            </a:r>
            <a:endParaRPr lang="en-US" sz="3600" b="1"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flipH="1">
            <a:off x="3493243" y="4121806"/>
            <a:ext cx="1350509" cy="1297548"/>
          </a:xfrm>
          <a:prstGeom prst="rect">
            <a:avLst/>
          </a:prstGeom>
        </p:spPr>
      </p:pic>
      <p:sp>
        <p:nvSpPr>
          <p:cNvPr id="4" name="Double Wave 3"/>
          <p:cNvSpPr/>
          <p:nvPr/>
        </p:nvSpPr>
        <p:spPr>
          <a:xfrm>
            <a:off x="4676817" y="4319691"/>
            <a:ext cx="3547999" cy="1133067"/>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thước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a:off x="7604671" y="2873271"/>
            <a:ext cx="1350509" cy="1297548"/>
          </a:xfrm>
          <a:prstGeom prst="rect">
            <a:avLst/>
          </a:prstGeom>
        </p:spPr>
      </p:pic>
      <p:sp>
        <p:nvSpPr>
          <p:cNvPr id="6" name="Double Wave 5"/>
          <p:cNvSpPr/>
          <p:nvPr/>
        </p:nvSpPr>
        <p:spPr>
          <a:xfrm>
            <a:off x="4324889" y="3112557"/>
            <a:ext cx="3547999" cy="1133067"/>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flipH="1">
            <a:off x="3568240" y="1639438"/>
            <a:ext cx="1350509" cy="1297548"/>
          </a:xfrm>
          <a:prstGeom prst="rect">
            <a:avLst/>
          </a:prstGeom>
        </p:spPr>
      </p:pic>
      <p:sp>
        <p:nvSpPr>
          <p:cNvPr id="8" name="Double Wave 7"/>
          <p:cNvSpPr/>
          <p:nvPr/>
        </p:nvSpPr>
        <p:spPr>
          <a:xfrm>
            <a:off x="4767472" y="1862955"/>
            <a:ext cx="3547999" cy="1133067"/>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itchFamily="18" charset="0"/>
                <a:cs typeface="Times New Roman" pitchFamily="18" charset="0"/>
              </a:rPr>
              <a:t>A</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Bút </a:t>
            </a:r>
            <a:r>
              <a:rPr lang="en-US" sz="2800" dirty="0" err="1">
                <a:latin typeface="Times New Roman" pitchFamily="18" charset="0"/>
                <a:cs typeface="Times New Roman" pitchFamily="18" charset="0"/>
              </a:rPr>
              <a:t>chì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a:off x="7549561" y="5399191"/>
            <a:ext cx="1350509" cy="1297548"/>
          </a:xfrm>
          <a:prstGeom prst="rect">
            <a:avLst/>
          </a:prstGeom>
        </p:spPr>
      </p:pic>
      <p:sp>
        <p:nvSpPr>
          <p:cNvPr id="10" name="Double Wave 9"/>
          <p:cNvSpPr/>
          <p:nvPr/>
        </p:nvSpPr>
        <p:spPr>
          <a:xfrm>
            <a:off x="4269779" y="5579280"/>
            <a:ext cx="3547999" cy="1133067"/>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Thước</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bút </a:t>
            </a:r>
            <a:r>
              <a:rPr lang="en-US" sz="2800" dirty="0" err="1">
                <a:latin typeface="Times New Roman" pitchFamily="18" charset="0"/>
                <a:cs typeface="Times New Roman" pitchFamily="18" charset="0"/>
              </a:rPr>
              <a:t>chì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1" name="Left Arrow 10">
            <a:hlinkClick r:id="rId4" action="ppaction://hlinksldjump"/>
          </p:cNvPr>
          <p:cNvSpPr/>
          <p:nvPr/>
        </p:nvSpPr>
        <p:spPr>
          <a:xfrm>
            <a:off x="11013788" y="5579280"/>
            <a:ext cx="784720" cy="741036"/>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Oval 12"/>
          <p:cNvSpPr/>
          <p:nvPr/>
        </p:nvSpPr>
        <p:spPr>
          <a:xfrm>
            <a:off x="11063758" y="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43832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mph" presetSubtype="0" repeatCount="4000" fill="hold" grpId="1" nodeType="clickEffect">
                                  <p:stCondLst>
                                    <p:cond delay="0"/>
                                  </p:st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4000" fill="hold" grpId="1" nodeType="withEffect">
                                  <p:stCondLst>
                                    <p:cond delay="0"/>
                                  </p:stCondLst>
                                  <p:childTnLst>
                                    <p:animEffect transition="out" filter="fade">
                                      <p:cBhvr>
                                        <p:cTn id="56" dur="1000" tmFilter="0, 0; .2, .5; .8, .5; 1, 0"/>
                                        <p:tgtEl>
                                          <p:spTgt spid="6"/>
                                        </p:tgtEl>
                                      </p:cBhvr>
                                    </p:animEffect>
                                    <p:animScale>
                                      <p:cBhvr>
                                        <p:cTn id="57" dur="500" autoRev="1" fill="hold"/>
                                        <p:tgtEl>
                                          <p:spTgt spid="6"/>
                                        </p:tgtEl>
                                      </p:cBhvr>
                                      <p:by x="105000" y="105000"/>
                                    </p:animScale>
                                  </p:childTnLst>
                                </p:cTn>
                              </p:par>
                              <p:par>
                                <p:cTn id="58" presetID="26" presetClass="emph" presetSubtype="0" repeatCount="4000" fill="hold" grpId="1" nodeType="withEffect">
                                  <p:stCondLst>
                                    <p:cond delay="0"/>
                                  </p:stCondLst>
                                  <p:childTnLst>
                                    <p:animEffect transition="out" filter="fade">
                                      <p:cBhvr>
                                        <p:cTn id="59" dur="1000" tmFilter="0, 0; .2, .5; .8, .5; 1, 0"/>
                                        <p:tgtEl>
                                          <p:spTgt spid="8"/>
                                        </p:tgtEl>
                                      </p:cBhvr>
                                    </p:animEffect>
                                    <p:animScale>
                                      <p:cBhvr>
                                        <p:cTn id="60" dur="500" autoRev="1" fill="hold"/>
                                        <p:tgtEl>
                                          <p:spTgt spid="8"/>
                                        </p:tgtEl>
                                      </p:cBhvr>
                                      <p:by x="105000" y="105000"/>
                                    </p:animScale>
                                  </p:childTnLst>
                                </p:cTn>
                              </p:par>
                              <p:par>
                                <p:cTn id="61" presetID="26" presetClass="emph" presetSubtype="0" repeatCount="4000" fill="hold" grpId="1" nodeType="withEffect">
                                  <p:stCondLst>
                                    <p:cond delay="0"/>
                                  </p:stCondLst>
                                  <p:childTnLst>
                                    <p:animEffect transition="out" filter="fade">
                                      <p:cBhvr>
                                        <p:cTn id="62" dur="1000" tmFilter="0, 0; .2, .5; .8, .5; 1, 0"/>
                                        <p:tgtEl>
                                          <p:spTgt spid="10"/>
                                        </p:tgtEl>
                                      </p:cBhvr>
                                    </p:animEffect>
                                    <p:animScale>
                                      <p:cBhvr>
                                        <p:cTn id="63" dur="500" autoRev="1" fill="hold"/>
                                        <p:tgtEl>
                                          <p:spTgt spid="10"/>
                                        </p:tgtEl>
                                      </p:cBhvr>
                                      <p:by x="105000" y="105000"/>
                                    </p:animScale>
                                  </p:childTnLst>
                                </p:cTn>
                              </p:par>
                              <p:par>
                                <p:cTn id="64" presetID="63" presetClass="path" presetSubtype="0" accel="50000" decel="50000" fill="hold" nodeType="withEffect">
                                  <p:stCondLst>
                                    <p:cond delay="0"/>
                                  </p:stCondLst>
                                  <p:childTnLst>
                                    <p:animMotion origin="layout" path="M -4.88605E-6 4.07407E-6 L 0.51114 0.00578 " pathEditMode="relative" rAng="0" ptsTypes="AA">
                                      <p:cBhvr>
                                        <p:cTn id="65" dur="4000" fill="hold"/>
                                        <p:tgtEl>
                                          <p:spTgt spid="5"/>
                                        </p:tgtEl>
                                        <p:attrNameLst>
                                          <p:attrName>ppt_x</p:attrName>
                                          <p:attrName>ppt_y</p:attrName>
                                        </p:attrNameLst>
                                      </p:cBhvr>
                                      <p:rCtr x="25550" y="278"/>
                                    </p:animMotion>
                                  </p:childTnLst>
                                </p:cTn>
                              </p:par>
                              <p:par>
                                <p:cTn id="66" presetID="63" presetClass="path" presetSubtype="0" accel="50000" decel="50000" fill="hold" grpId="2" nodeType="withEffect">
                                  <p:stCondLst>
                                    <p:cond delay="0"/>
                                  </p:stCondLst>
                                  <p:childTnLst>
                                    <p:animMotion origin="layout" path="M 4.66207E-6 -2.59259E-6 L 0.70803 -2.59259E-6 " pathEditMode="relative" rAng="0" ptsTypes="AA">
                                      <p:cBhvr>
                                        <p:cTn id="67" dur="5000" fill="hold"/>
                                        <p:tgtEl>
                                          <p:spTgt spid="6"/>
                                        </p:tgtEl>
                                        <p:attrNameLst>
                                          <p:attrName>ppt_x</p:attrName>
                                          <p:attrName>ppt_y</p:attrName>
                                        </p:attrNameLst>
                                      </p:cBhvr>
                                      <p:rCtr x="35395" y="0"/>
                                    </p:animMotion>
                                  </p:childTnLst>
                                </p:cTn>
                              </p:par>
                              <p:par>
                                <p:cTn id="68" presetID="35" presetClass="path" presetSubtype="0" accel="50000" decel="50000" fill="hold" nodeType="withEffect">
                                  <p:stCondLst>
                                    <p:cond delay="0"/>
                                  </p:stCondLst>
                                  <p:childTnLst>
                                    <p:animMotion origin="layout" path="M -2.19951E-6 -4.81481E-6 L -0.61948 0.00301 " pathEditMode="relative" rAng="0" ptsTypes="AA">
                                      <p:cBhvr>
                                        <p:cTn id="69" dur="4000" fill="hold"/>
                                        <p:tgtEl>
                                          <p:spTgt spid="7"/>
                                        </p:tgtEl>
                                        <p:attrNameLst>
                                          <p:attrName>ppt_x</p:attrName>
                                          <p:attrName>ppt_y</p:attrName>
                                        </p:attrNameLst>
                                      </p:cBhvr>
                                      <p:rCtr x="-30981" y="139"/>
                                    </p:animMotion>
                                  </p:childTnLst>
                                </p:cTn>
                              </p:par>
                              <p:par>
                                <p:cTn id="70" presetID="35" presetClass="path" presetSubtype="0" accel="50000" decel="50000" fill="hold" grpId="2" nodeType="withEffect">
                                  <p:stCondLst>
                                    <p:cond delay="0"/>
                                  </p:stCondLst>
                                  <p:childTnLst>
                                    <p:animMotion origin="layout" path="M 1.80622E-6 3.33333E-6 L -0.82902 3.33333E-6 " pathEditMode="relative" rAng="0" ptsTypes="AA">
                                      <p:cBhvr>
                                        <p:cTn id="71" dur="5000" fill="hold"/>
                                        <p:tgtEl>
                                          <p:spTgt spid="8"/>
                                        </p:tgtEl>
                                        <p:attrNameLst>
                                          <p:attrName>ppt_x</p:attrName>
                                          <p:attrName>ppt_y</p:attrName>
                                        </p:attrNameLst>
                                      </p:cBhvr>
                                      <p:rCtr x="-41451" y="0"/>
                                    </p:animMotion>
                                  </p:childTnLst>
                                </p:cTn>
                              </p:par>
                              <p:par>
                                <p:cTn id="72" presetID="63" presetClass="path" presetSubtype="0" accel="50000" decel="50000" fill="hold" nodeType="withEffect">
                                  <p:stCondLst>
                                    <p:cond delay="0"/>
                                  </p:stCondLst>
                                  <p:childTnLst>
                                    <p:animMotion origin="layout" path="M 2.7738E-6 -2.96296E-6 L 0.51113 0.00579 " pathEditMode="relative" rAng="0" ptsTypes="AA">
                                      <p:cBhvr>
                                        <p:cTn id="73" dur="4000" fill="hold"/>
                                        <p:tgtEl>
                                          <p:spTgt spid="9"/>
                                        </p:tgtEl>
                                        <p:attrNameLst>
                                          <p:attrName>ppt_x</p:attrName>
                                          <p:attrName>ppt_y</p:attrName>
                                        </p:attrNameLst>
                                      </p:cBhvr>
                                      <p:rCtr x="25550" y="278"/>
                                    </p:animMotion>
                                  </p:childTnLst>
                                </p:cTn>
                              </p:par>
                              <p:par>
                                <p:cTn id="74" presetID="63" presetClass="path" presetSubtype="0" accel="50000" decel="50000" fill="hold" grpId="2" nodeType="withEffect">
                                  <p:stCondLst>
                                    <p:cond delay="0"/>
                                  </p:stCondLst>
                                  <p:childTnLst>
                                    <p:animMotion origin="layout" path="M 2.32192E-6 -4.81481E-6 L 0.70803 -4.81481E-6 " pathEditMode="relative" rAng="0" ptsTypes="AA">
                                      <p:cBhvr>
                                        <p:cTn id="75" dur="5000" fill="hold"/>
                                        <p:tgtEl>
                                          <p:spTgt spid="10"/>
                                        </p:tgtEl>
                                        <p:attrNameLst>
                                          <p:attrName>ppt_x</p:attrName>
                                          <p:attrName>ppt_y</p:attrName>
                                        </p:attrNameLst>
                                      </p:cBhvr>
                                      <p:rCtr x="35395" y="0"/>
                                    </p:animMotion>
                                  </p:childTnLst>
                                </p:cTn>
                              </p:par>
                              <p:par>
                                <p:cTn id="76" presetID="1" presetClass="emph" presetSubtype="2" fill="hold" nodeType="withEffect">
                                  <p:stCondLst>
                                    <p:cond delay="0"/>
                                  </p:stCondLst>
                                  <p:childTnLst>
                                    <p:animClr clrSpc="rgb" dir="cw">
                                      <p:cBhvr>
                                        <p:cTn id="77" dur="2000" fill="hold"/>
                                        <p:tgtEl>
                                          <p:spTgt spid="4"/>
                                        </p:tgtEl>
                                        <p:attrNameLst>
                                          <p:attrName>fillcolor</p:attrName>
                                        </p:attrNameLst>
                                      </p:cBhvr>
                                      <p:to>
                                        <a:srgbClr val="00B0F0"/>
                                      </p:to>
                                    </p:animClr>
                                    <p:set>
                                      <p:cBhvr>
                                        <p:cTn id="78" dur="2000" fill="hold"/>
                                        <p:tgtEl>
                                          <p:spTgt spid="4"/>
                                        </p:tgtEl>
                                        <p:attrNameLst>
                                          <p:attrName>fill.type</p:attrName>
                                        </p:attrNameLst>
                                      </p:cBhvr>
                                      <p:to>
                                        <p:strVal val="solid"/>
                                      </p:to>
                                    </p:set>
                                    <p:set>
                                      <p:cBhvr>
                                        <p:cTn id="79"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6" grpId="0" animBg="1"/>
      <p:bldP spid="6" grpId="1" animBg="1"/>
      <p:bldP spid="6" grpId="2" animBg="1"/>
      <p:bldP spid="8" grpId="0" animBg="1"/>
      <p:bldP spid="8" grpId="1" animBg="1"/>
      <p:bldP spid="8" grpId="2" animBg="1"/>
      <p:bldP spid="10" grpId="0" animBg="1"/>
      <p:bldP spid="10" grpId="1" animBg="1"/>
      <p:bldP spid="1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75606" y="299599"/>
            <a:ext cx="9292718" cy="1200329"/>
          </a:xfrm>
          <a:prstGeom prst="rect">
            <a:avLst/>
          </a:prstGeom>
          <a:noFill/>
        </p:spPr>
        <p:txBody>
          <a:bodyPr wrap="square" rtlCol="0">
            <a:spAutoFit/>
          </a:bodyPr>
          <a:lstStyle/>
          <a:p>
            <a:pPr algn="ct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tới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trường</a:t>
            </a:r>
            <a:r>
              <a:rPr lang="en-US" sz="3600" b="1" dirty="0">
                <a:latin typeface="Times New Roman" pitchFamily="18" charset="0"/>
                <a:cs typeface="Times New Roman" pitchFamily="18" charset="0"/>
              </a:rPr>
              <a:t>”</a:t>
            </a:r>
          </a:p>
          <a:p>
            <a:pPr algn="ctr"/>
            <a:r>
              <a:rPr lang="en-US" sz="3600" b="1" dirty="0" err="1">
                <a:latin typeface="Times New Roman" pitchFamily="18" charset="0"/>
                <a:cs typeface="Times New Roman" pitchFamily="18" charset="0"/>
              </a:rPr>
              <a:t>Các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bạn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nhau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đâu</a:t>
            </a:r>
            <a:r>
              <a:rPr lang="en-US" sz="3600" b="1" dirty="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flipH="1">
            <a:off x="3680955" y="1738838"/>
            <a:ext cx="1321438" cy="1269617"/>
          </a:xfrm>
          <a:prstGeom prst="rect">
            <a:avLst/>
          </a:prstGeom>
        </p:spPr>
      </p:pic>
      <p:sp>
        <p:nvSpPr>
          <p:cNvPr id="4" name="Double Wave 3"/>
          <p:cNvSpPr/>
          <p:nvPr/>
        </p:nvSpPr>
        <p:spPr>
          <a:xfrm>
            <a:off x="4815490" y="1963302"/>
            <a:ext cx="4556316" cy="988968"/>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a:off x="7669368" y="2872324"/>
            <a:ext cx="1321438" cy="1269617"/>
          </a:xfrm>
          <a:prstGeom prst="rect">
            <a:avLst/>
          </a:prstGeom>
        </p:spPr>
      </p:pic>
      <p:sp>
        <p:nvSpPr>
          <p:cNvPr id="6" name="Double Wave 5"/>
          <p:cNvSpPr/>
          <p:nvPr/>
        </p:nvSpPr>
        <p:spPr>
          <a:xfrm>
            <a:off x="2666207" y="3112557"/>
            <a:ext cx="5206682" cy="988968"/>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flipH="1">
            <a:off x="3665297" y="4021579"/>
            <a:ext cx="1321438" cy="1269617"/>
          </a:xfrm>
          <a:prstGeom prst="rect">
            <a:avLst/>
          </a:prstGeom>
        </p:spPr>
      </p:pic>
      <p:sp>
        <p:nvSpPr>
          <p:cNvPr id="8" name="Double Wave 7"/>
          <p:cNvSpPr/>
          <p:nvPr/>
        </p:nvSpPr>
        <p:spPr>
          <a:xfrm>
            <a:off x="4799832" y="4246043"/>
            <a:ext cx="4556316" cy="988968"/>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mua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a:off x="7669368" y="5359783"/>
            <a:ext cx="1321438" cy="1269617"/>
          </a:xfrm>
          <a:prstGeom prst="rect">
            <a:avLst/>
          </a:prstGeom>
        </p:spPr>
      </p:pic>
      <p:sp>
        <p:nvSpPr>
          <p:cNvPr id="13" name="Double Wave 12"/>
          <p:cNvSpPr/>
          <p:nvPr/>
        </p:nvSpPr>
        <p:spPr>
          <a:xfrm>
            <a:off x="2666207" y="5600016"/>
            <a:ext cx="5206682" cy="988968"/>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11" name="Left Arrow 10">
            <a:hlinkClick r:id="rId4" action="ppaction://hlinksldjump"/>
          </p:cNvPr>
          <p:cNvSpPr/>
          <p:nvPr/>
        </p:nvSpPr>
        <p:spPr>
          <a:xfrm>
            <a:off x="10912174" y="5434032"/>
            <a:ext cx="757300" cy="724294"/>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Oval 15"/>
          <p:cNvSpPr/>
          <p:nvPr/>
        </p:nvSpPr>
        <p:spPr>
          <a:xfrm>
            <a:off x="11063758" y="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40417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mph" presetSubtype="0" repeatCount="4000" fill="hold" grpId="1" nodeType="clickEffect">
                                  <p:stCondLst>
                                    <p:cond delay="0"/>
                                  </p:st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4000" fill="hold" grpId="1" nodeType="withEffect">
                                  <p:stCondLst>
                                    <p:cond delay="0"/>
                                  </p:stCondLst>
                                  <p:childTnLst>
                                    <p:animEffect transition="out" filter="fade">
                                      <p:cBhvr>
                                        <p:cTn id="56" dur="1000" tmFilter="0, 0; .2, .5; .8, .5; 1, 0"/>
                                        <p:tgtEl>
                                          <p:spTgt spid="6"/>
                                        </p:tgtEl>
                                      </p:cBhvr>
                                    </p:animEffect>
                                    <p:animScale>
                                      <p:cBhvr>
                                        <p:cTn id="57" dur="500" autoRev="1" fill="hold"/>
                                        <p:tgtEl>
                                          <p:spTgt spid="6"/>
                                        </p:tgtEl>
                                      </p:cBhvr>
                                      <p:by x="105000" y="105000"/>
                                    </p:animScale>
                                  </p:childTnLst>
                                </p:cTn>
                              </p:par>
                              <p:par>
                                <p:cTn id="58" presetID="26" presetClass="emph" presetSubtype="0" repeatCount="4000" fill="hold" grpId="1" nodeType="withEffect">
                                  <p:stCondLst>
                                    <p:cond delay="0"/>
                                  </p:stCondLst>
                                  <p:childTnLst>
                                    <p:animEffect transition="out" filter="fade">
                                      <p:cBhvr>
                                        <p:cTn id="59" dur="1000" tmFilter="0, 0; .2, .5; .8, .5; 1, 0"/>
                                        <p:tgtEl>
                                          <p:spTgt spid="8"/>
                                        </p:tgtEl>
                                      </p:cBhvr>
                                    </p:animEffect>
                                    <p:animScale>
                                      <p:cBhvr>
                                        <p:cTn id="60" dur="500" autoRev="1" fill="hold"/>
                                        <p:tgtEl>
                                          <p:spTgt spid="8"/>
                                        </p:tgtEl>
                                      </p:cBhvr>
                                      <p:by x="105000" y="105000"/>
                                    </p:animScale>
                                  </p:childTnLst>
                                </p:cTn>
                              </p:par>
                              <p:par>
                                <p:cTn id="61" presetID="26" presetClass="emph" presetSubtype="0" repeatCount="4000" fill="hold" grpId="1" nodeType="withEffect">
                                  <p:stCondLst>
                                    <p:cond delay="0"/>
                                  </p:stCondLst>
                                  <p:childTnLst>
                                    <p:animEffect transition="out" filter="fade">
                                      <p:cBhvr>
                                        <p:cTn id="62" dur="1000" tmFilter="0, 0; .2, .5; .8, .5; 1, 0"/>
                                        <p:tgtEl>
                                          <p:spTgt spid="13"/>
                                        </p:tgtEl>
                                      </p:cBhvr>
                                    </p:animEffect>
                                    <p:animScale>
                                      <p:cBhvr>
                                        <p:cTn id="63" dur="500" autoRev="1" fill="hold"/>
                                        <p:tgtEl>
                                          <p:spTgt spid="13"/>
                                        </p:tgtEl>
                                      </p:cBhvr>
                                      <p:by x="105000" y="105000"/>
                                    </p:animScale>
                                  </p:childTnLst>
                                </p:cTn>
                              </p:par>
                              <p:par>
                                <p:cTn id="64" presetID="63" presetClass="path" presetSubtype="0" accel="50000" decel="50000" fill="hold" nodeType="withEffect">
                                  <p:stCondLst>
                                    <p:cond delay="0"/>
                                  </p:stCondLst>
                                  <p:childTnLst>
                                    <p:animMotion origin="layout" path="M -2.09532E-6 -2.59259E-6 L 0.51114 0.00579 " pathEditMode="relative" rAng="0" ptsTypes="AA">
                                      <p:cBhvr>
                                        <p:cTn id="65" dur="4000" fill="hold"/>
                                        <p:tgtEl>
                                          <p:spTgt spid="5"/>
                                        </p:tgtEl>
                                        <p:attrNameLst>
                                          <p:attrName>ppt_x</p:attrName>
                                          <p:attrName>ppt_y</p:attrName>
                                        </p:attrNameLst>
                                      </p:cBhvr>
                                      <p:rCtr x="25550" y="278"/>
                                    </p:animMotion>
                                  </p:childTnLst>
                                </p:cTn>
                              </p:par>
                              <p:par>
                                <p:cTn id="66" presetID="63" presetClass="path" presetSubtype="0" accel="50000" decel="50000" fill="hold" grpId="2" nodeType="withEffect">
                                  <p:stCondLst>
                                    <p:cond delay="0"/>
                                  </p:stCondLst>
                                  <p:childTnLst>
                                    <p:animMotion origin="layout" path="M 2.26332E-6 4.07407E-6 L 0.70803 4.07407E-6 " pathEditMode="relative" rAng="0" ptsTypes="AA">
                                      <p:cBhvr>
                                        <p:cTn id="67" dur="5000" fill="hold"/>
                                        <p:tgtEl>
                                          <p:spTgt spid="6"/>
                                        </p:tgtEl>
                                        <p:attrNameLst>
                                          <p:attrName>ppt_x</p:attrName>
                                          <p:attrName>ppt_y</p:attrName>
                                        </p:attrNameLst>
                                      </p:cBhvr>
                                      <p:rCtr x="35395" y="0"/>
                                    </p:animMotion>
                                  </p:childTnLst>
                                </p:cTn>
                              </p:par>
                              <p:par>
                                <p:cTn id="68" presetID="35" presetClass="path" presetSubtype="0" accel="50000" decel="50000" fill="hold" nodeType="withEffect">
                                  <p:stCondLst>
                                    <p:cond delay="0"/>
                                  </p:stCondLst>
                                  <p:childTnLst>
                                    <p:animMotion origin="layout" path="M -3.91457E-6 4.81481E-6 L -0.61948 0.003 " pathEditMode="relative" rAng="0" ptsTypes="AA">
                                      <p:cBhvr>
                                        <p:cTn id="69" dur="4000" fill="hold"/>
                                        <p:tgtEl>
                                          <p:spTgt spid="7"/>
                                        </p:tgtEl>
                                        <p:attrNameLst>
                                          <p:attrName>ppt_x</p:attrName>
                                          <p:attrName>ppt_y</p:attrName>
                                        </p:attrNameLst>
                                      </p:cBhvr>
                                      <p:rCtr x="-30981" y="139"/>
                                    </p:animMotion>
                                  </p:childTnLst>
                                </p:cTn>
                              </p:par>
                              <p:par>
                                <p:cTn id="70" presetID="35" presetClass="path" presetSubtype="0" accel="50000" decel="50000" fill="hold" grpId="2" nodeType="withEffect">
                                  <p:stCondLst>
                                    <p:cond delay="0"/>
                                  </p:stCondLst>
                                  <p:childTnLst>
                                    <p:animMotion origin="layout" path="M -4.567E-6 -3.7037E-6 L -0.82901 -3.7037E-6 " pathEditMode="relative" rAng="0" ptsTypes="AA">
                                      <p:cBhvr>
                                        <p:cTn id="71" dur="5000" fill="hold"/>
                                        <p:tgtEl>
                                          <p:spTgt spid="8"/>
                                        </p:tgtEl>
                                        <p:attrNameLst>
                                          <p:attrName>ppt_x</p:attrName>
                                          <p:attrName>ppt_y</p:attrName>
                                        </p:attrNameLst>
                                      </p:cBhvr>
                                      <p:rCtr x="-41451" y="0"/>
                                    </p:animMotion>
                                  </p:childTnLst>
                                </p:cTn>
                              </p:par>
                              <p:par>
                                <p:cTn id="72" presetID="63" presetClass="path" presetSubtype="0" accel="50000" decel="50000" fill="hold" nodeType="withEffect">
                                  <p:stCondLst>
                                    <p:cond delay="0"/>
                                  </p:stCondLst>
                                  <p:childTnLst>
                                    <p:animMotion origin="layout" path="M -2.09532E-6 -4.07407E-6 L 0.51114 0.00579 " pathEditMode="relative" rAng="0" ptsTypes="AA">
                                      <p:cBhvr>
                                        <p:cTn id="73" dur="4000" fill="hold"/>
                                        <p:tgtEl>
                                          <p:spTgt spid="12"/>
                                        </p:tgtEl>
                                        <p:attrNameLst>
                                          <p:attrName>ppt_x</p:attrName>
                                          <p:attrName>ppt_y</p:attrName>
                                        </p:attrNameLst>
                                      </p:cBhvr>
                                      <p:rCtr x="25550" y="278"/>
                                    </p:animMotion>
                                  </p:childTnLst>
                                </p:cTn>
                              </p:par>
                              <p:par>
                                <p:cTn id="74" presetID="63" presetClass="path" presetSubtype="0" accel="50000" decel="50000" fill="hold" grpId="2" nodeType="withEffect">
                                  <p:stCondLst>
                                    <p:cond delay="0"/>
                                  </p:stCondLst>
                                  <p:childTnLst>
                                    <p:animMotion origin="layout" path="M 2.26332E-6 2.59259E-6 L 0.70803 2.59259E-6 " pathEditMode="relative" rAng="0" ptsTypes="AA">
                                      <p:cBhvr>
                                        <p:cTn id="75" dur="5000" fill="hold"/>
                                        <p:tgtEl>
                                          <p:spTgt spid="13"/>
                                        </p:tgtEl>
                                        <p:attrNameLst>
                                          <p:attrName>ppt_x</p:attrName>
                                          <p:attrName>ppt_y</p:attrName>
                                        </p:attrNameLst>
                                      </p:cBhvr>
                                      <p:rCtr x="35395" y="0"/>
                                    </p:animMotion>
                                  </p:childTnLst>
                                </p:cTn>
                              </p:par>
                              <p:par>
                                <p:cTn id="76" presetID="1" presetClass="emph" presetSubtype="2" fill="hold" nodeType="withEffect">
                                  <p:stCondLst>
                                    <p:cond delay="0"/>
                                  </p:stCondLst>
                                  <p:childTnLst>
                                    <p:animClr clrSpc="rgb" dir="cw">
                                      <p:cBhvr>
                                        <p:cTn id="77" dur="2000" fill="hold"/>
                                        <p:tgtEl>
                                          <p:spTgt spid="4"/>
                                        </p:tgtEl>
                                        <p:attrNameLst>
                                          <p:attrName>fillcolor</p:attrName>
                                        </p:attrNameLst>
                                      </p:cBhvr>
                                      <p:to>
                                        <a:srgbClr val="00B0F0"/>
                                      </p:to>
                                    </p:animClr>
                                    <p:set>
                                      <p:cBhvr>
                                        <p:cTn id="78" dur="2000" fill="hold"/>
                                        <p:tgtEl>
                                          <p:spTgt spid="4"/>
                                        </p:tgtEl>
                                        <p:attrNameLst>
                                          <p:attrName>fill.type</p:attrName>
                                        </p:attrNameLst>
                                      </p:cBhvr>
                                      <p:to>
                                        <p:strVal val="solid"/>
                                      </p:to>
                                    </p:set>
                                    <p:set>
                                      <p:cBhvr>
                                        <p:cTn id="79"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6" grpId="0" animBg="1"/>
      <p:bldP spid="6" grpId="1" animBg="1"/>
      <p:bldP spid="6" grpId="2" animBg="1"/>
      <p:bldP spid="8" grpId="0" animBg="1"/>
      <p:bldP spid="8" grpId="1" animBg="1"/>
      <p:bldP spid="8" grpId="2" animBg="1"/>
      <p:bldP spid="13" grpId="0" animBg="1"/>
      <p:bldP spid="13" grpId="1" animBg="1"/>
      <p:bldP spid="1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4206" y="229430"/>
            <a:ext cx="9601200" cy="1754326"/>
          </a:xfrm>
          <a:prstGeom prst="rect">
            <a:avLst/>
          </a:prstGeom>
          <a:noFill/>
        </p:spPr>
        <p:txBody>
          <a:bodyPr wrap="square" rtlCol="0">
            <a:spAutoFit/>
          </a:bodyPr>
          <a:lstStyle/>
          <a:p>
            <a:pPr algn="ct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trường</a:t>
            </a:r>
            <a:r>
              <a:rPr lang="en-US" sz="3600" dirty="0">
                <a:latin typeface="Times New Roman" pitchFamily="18" charset="0"/>
                <a:cs typeface="Times New Roman" pitchFamily="18" charset="0"/>
              </a:rPr>
              <a:t>”</a:t>
            </a:r>
          </a:p>
          <a:p>
            <a:pPr algn="ctr"/>
            <a:r>
              <a:rPr lang="en-US" sz="3600" dirty="0" err="1">
                <a:latin typeface="Times New Roman" pitchFamily="18" charset="0"/>
                <a:cs typeface="Times New Roman" pitchFamily="18" charset="0"/>
              </a:rPr>
              <a:t>Tư</a:t>
            </a:r>
            <a:r>
              <a:rPr lang="en-US" sz="3600" dirty="0">
                <a:latin typeface="Times New Roman" pitchFamily="18" charset="0"/>
                <a:cs typeface="Times New Roman" pitchFamily="18" charset="0"/>
              </a:rPr>
              <a:t>̀ in </a:t>
            </a:r>
            <a:r>
              <a:rPr lang="en-US" sz="3600" dirty="0" err="1">
                <a:latin typeface="Times New Roman" pitchFamily="18" charset="0"/>
                <a:cs typeface="Times New Roman" pitchFamily="18" charset="0"/>
              </a:rPr>
              <a:t>đậm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miêu</a:t>
            </a:r>
            <a:r>
              <a:rPr lang="en-US" sz="3600" dirty="0">
                <a:latin typeface="Times New Roman" pitchFamily="18" charset="0"/>
                <a:cs typeface="Times New Roman" pitchFamily="18" charset="0"/>
              </a:rPr>
              <a:t> tả </a:t>
            </a:r>
            <a:r>
              <a:rPr lang="en-US" sz="3600" dirty="0" err="1">
                <a:latin typeface="Times New Roman" pitchFamily="18" charset="0"/>
                <a:cs typeface="Times New Roman" pitchFamily="18" charset="0"/>
              </a:rPr>
              <a:t>đặc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vật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đây</a:t>
            </a:r>
            <a:r>
              <a:rPr lang="en-US" sz="3600" dirty="0">
                <a:latin typeface="Times New Roman" pitchFamily="18" charset="0"/>
                <a:cs typeface="Times New Roman" pitchFamily="18" charset="0"/>
              </a:rPr>
              <a:t>?</a:t>
            </a:r>
          </a:p>
          <a:p>
            <a:pPr algn="ctr"/>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quần</a:t>
            </a:r>
            <a:r>
              <a:rPr lang="en-US" sz="3600" dirty="0">
                <a:latin typeface="Times New Roman" pitchFamily="18" charset="0"/>
                <a:cs typeface="Times New Roman" pitchFamily="18" charset="0"/>
              </a:rPr>
              <a:t> </a:t>
            </a:r>
            <a:r>
              <a:rPr lang="en-US" sz="3600" b="1" dirty="0" err="1">
                <a:latin typeface="Times New Roman" pitchFamily="18" charset="0"/>
                <a:cs typeface="Times New Roman" pitchFamily="18" charset="0"/>
              </a:rPr>
              <a:t>sạch</a:t>
            </a:r>
            <a:r>
              <a:rPr lang="en-US" sz="3600" b="1" dirty="0">
                <a:latin typeface="Times New Roman" pitchFamily="18" charset="0"/>
                <a:cs typeface="Times New Roman" pitchFamily="18" charset="0"/>
              </a:rPr>
              <a:t> sẽ</a:t>
            </a:r>
            <a:r>
              <a:rPr lang="en-US" sz="3600" dirty="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flipH="1">
            <a:off x="3532646" y="4190873"/>
            <a:ext cx="1353824" cy="1300733"/>
          </a:xfrm>
          <a:prstGeom prst="rect">
            <a:avLst/>
          </a:prstGeom>
        </p:spPr>
      </p:pic>
      <p:sp>
        <p:nvSpPr>
          <p:cNvPr id="4" name="Double Wave 3"/>
          <p:cNvSpPr/>
          <p:nvPr/>
        </p:nvSpPr>
        <p:spPr>
          <a:xfrm>
            <a:off x="4747453" y="4630181"/>
            <a:ext cx="3547999" cy="727593"/>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latin typeface="Times New Roman" pitchFamily="18" charset="0"/>
                <a:cs typeface="Times New Roman" pitchFamily="18" charset="0"/>
              </a:rPr>
              <a:t>C. </a:t>
            </a:r>
            <a:r>
              <a:rPr lang="en-US" sz="3600" dirty="0" err="1">
                <a:latin typeface="Times New Roman" pitchFamily="18" charset="0"/>
                <a:cs typeface="Times New Roman" pitchFamily="18" charset="0"/>
              </a:rPr>
              <a:t>Quần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áo</a:t>
            </a:r>
            <a:endParaRPr lang="vi-VN" sz="36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a:off x="7535701" y="3017223"/>
            <a:ext cx="1353824" cy="1300733"/>
          </a:xfrm>
          <a:prstGeom prst="rect">
            <a:avLst/>
          </a:prstGeom>
        </p:spPr>
      </p:pic>
      <p:sp>
        <p:nvSpPr>
          <p:cNvPr id="6" name="Double Wave 5"/>
          <p:cNvSpPr/>
          <p:nvPr/>
        </p:nvSpPr>
        <p:spPr>
          <a:xfrm>
            <a:off x="4271494" y="3472300"/>
            <a:ext cx="3547999" cy="727593"/>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latin typeface="Times New Roman" pitchFamily="18" charset="0"/>
                <a:cs typeface="Times New Roman" pitchFamily="18" charset="0"/>
              </a:rPr>
              <a:t>B. </a:t>
            </a:r>
            <a:r>
              <a:rPr lang="en-US" sz="3600" dirty="0" err="1">
                <a:latin typeface="Times New Roman" pitchFamily="18" charset="0"/>
                <a:cs typeface="Times New Roman" pitchFamily="18" charset="0"/>
              </a:rPr>
              <a:t>Cặp</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flipH="1">
            <a:off x="3506681" y="1811824"/>
            <a:ext cx="1353824" cy="1300733"/>
          </a:xfrm>
          <a:prstGeom prst="rect">
            <a:avLst/>
          </a:prstGeom>
        </p:spPr>
      </p:pic>
      <p:sp>
        <p:nvSpPr>
          <p:cNvPr id="8" name="Double Wave 7"/>
          <p:cNvSpPr/>
          <p:nvPr/>
        </p:nvSpPr>
        <p:spPr>
          <a:xfrm>
            <a:off x="4721488" y="2251132"/>
            <a:ext cx="3547999" cy="727593"/>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latin typeface="Times New Roman" pitchFamily="18" charset="0"/>
                <a:cs typeface="Times New Roman" pitchFamily="18" charset="0"/>
              </a:rPr>
              <a:t>A. </a:t>
            </a:r>
            <a:r>
              <a:rPr lang="en-US" sz="3600" dirty="0" err="1">
                <a:latin typeface="Times New Roman" pitchFamily="18" charset="0"/>
                <a:cs typeface="Times New Roman" pitchFamily="18" charset="0"/>
              </a:rPr>
              <a:t>Sách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vơ</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0076" t="10279" r="15404" b="16968"/>
          <a:stretch/>
        </p:blipFill>
        <p:spPr>
          <a:xfrm>
            <a:off x="7636982" y="5278209"/>
            <a:ext cx="1353824" cy="1300733"/>
          </a:xfrm>
          <a:prstGeom prst="rect">
            <a:avLst/>
          </a:prstGeom>
        </p:spPr>
      </p:pic>
      <p:sp>
        <p:nvSpPr>
          <p:cNvPr id="10" name="Double Wave 9"/>
          <p:cNvSpPr/>
          <p:nvPr/>
        </p:nvSpPr>
        <p:spPr>
          <a:xfrm>
            <a:off x="4372775" y="5733286"/>
            <a:ext cx="3547999" cy="727593"/>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latin typeface="Times New Roman" pitchFamily="18" charset="0"/>
                <a:cs typeface="Times New Roman" pitchFamily="18" charset="0"/>
              </a:rPr>
              <a:t>D. </a:t>
            </a:r>
            <a:r>
              <a:rPr lang="en-US" sz="3600" dirty="0" err="1">
                <a:latin typeface="Times New Roman" pitchFamily="18" charset="0"/>
                <a:cs typeface="Times New Roman" pitchFamily="18" charset="0"/>
              </a:rPr>
              <a:t>Sạch</a:t>
            </a:r>
            <a:r>
              <a:rPr lang="en-US" sz="3600" dirty="0">
                <a:latin typeface="Times New Roman" pitchFamily="18" charset="0"/>
                <a:cs typeface="Times New Roman" pitchFamily="18" charset="0"/>
              </a:rPr>
              <a:t> sẽ.</a:t>
            </a:r>
            <a:endParaRPr lang="vi-VN" sz="3600" dirty="0">
              <a:latin typeface="Times New Roman" pitchFamily="18" charset="0"/>
              <a:cs typeface="Times New Roman" pitchFamily="18" charset="0"/>
            </a:endParaRPr>
          </a:p>
        </p:txBody>
      </p:sp>
      <p:sp>
        <p:nvSpPr>
          <p:cNvPr id="11" name="Left Arrow 10">
            <a:hlinkClick r:id="rId4" action="ppaction://hlinksldjump"/>
          </p:cNvPr>
          <p:cNvSpPr/>
          <p:nvPr/>
        </p:nvSpPr>
        <p:spPr>
          <a:xfrm>
            <a:off x="11016695" y="5542786"/>
            <a:ext cx="641112" cy="629414"/>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Oval 12"/>
          <p:cNvSpPr/>
          <p:nvPr/>
        </p:nvSpPr>
        <p:spPr>
          <a:xfrm>
            <a:off x="11063758" y="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81417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mph" presetSubtype="0" repeatCount="4000" fill="hold" grpId="1" nodeType="clickEffect">
                                  <p:stCondLst>
                                    <p:cond delay="0"/>
                                  </p:st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4000" fill="hold" grpId="1" nodeType="withEffect">
                                  <p:stCondLst>
                                    <p:cond delay="0"/>
                                  </p:stCondLst>
                                  <p:childTnLst>
                                    <p:animEffect transition="out" filter="fade">
                                      <p:cBhvr>
                                        <p:cTn id="56" dur="1000" tmFilter="0, 0; .2, .5; .8, .5; 1, 0"/>
                                        <p:tgtEl>
                                          <p:spTgt spid="6"/>
                                        </p:tgtEl>
                                      </p:cBhvr>
                                    </p:animEffect>
                                    <p:animScale>
                                      <p:cBhvr>
                                        <p:cTn id="57" dur="500" autoRev="1" fill="hold"/>
                                        <p:tgtEl>
                                          <p:spTgt spid="6"/>
                                        </p:tgtEl>
                                      </p:cBhvr>
                                      <p:by x="105000" y="105000"/>
                                    </p:animScale>
                                  </p:childTnLst>
                                </p:cTn>
                              </p:par>
                              <p:par>
                                <p:cTn id="58" presetID="26" presetClass="emph" presetSubtype="0" repeatCount="4000" fill="hold" grpId="1" nodeType="withEffect">
                                  <p:stCondLst>
                                    <p:cond delay="0"/>
                                  </p:stCondLst>
                                  <p:childTnLst>
                                    <p:animEffect transition="out" filter="fade">
                                      <p:cBhvr>
                                        <p:cTn id="59" dur="1000" tmFilter="0, 0; .2, .5; .8, .5; 1, 0"/>
                                        <p:tgtEl>
                                          <p:spTgt spid="8"/>
                                        </p:tgtEl>
                                      </p:cBhvr>
                                    </p:animEffect>
                                    <p:animScale>
                                      <p:cBhvr>
                                        <p:cTn id="60" dur="500" autoRev="1" fill="hold"/>
                                        <p:tgtEl>
                                          <p:spTgt spid="8"/>
                                        </p:tgtEl>
                                      </p:cBhvr>
                                      <p:by x="105000" y="105000"/>
                                    </p:animScale>
                                  </p:childTnLst>
                                </p:cTn>
                              </p:par>
                              <p:par>
                                <p:cTn id="61" presetID="26" presetClass="emph" presetSubtype="0" repeatCount="4000" fill="hold" grpId="1" nodeType="withEffect">
                                  <p:stCondLst>
                                    <p:cond delay="0"/>
                                  </p:stCondLst>
                                  <p:childTnLst>
                                    <p:animEffect transition="out" filter="fade">
                                      <p:cBhvr>
                                        <p:cTn id="62" dur="1000" tmFilter="0, 0; .2, .5; .8, .5; 1, 0"/>
                                        <p:tgtEl>
                                          <p:spTgt spid="10"/>
                                        </p:tgtEl>
                                      </p:cBhvr>
                                    </p:animEffect>
                                    <p:animScale>
                                      <p:cBhvr>
                                        <p:cTn id="63" dur="500" autoRev="1" fill="hold"/>
                                        <p:tgtEl>
                                          <p:spTgt spid="10"/>
                                        </p:tgtEl>
                                      </p:cBhvr>
                                      <p:by x="105000" y="105000"/>
                                    </p:animScale>
                                  </p:childTnLst>
                                </p:cTn>
                              </p:par>
                              <p:par>
                                <p:cTn id="64" presetID="63" presetClass="path" presetSubtype="0" accel="50000" decel="50000" fill="hold" nodeType="withEffect">
                                  <p:stCondLst>
                                    <p:cond delay="0"/>
                                  </p:stCondLst>
                                  <p:childTnLst>
                                    <p:animMotion origin="layout" path="M 4.57612E-6 -2.22222E-6 L 0.51113 0.00579 " pathEditMode="relative" rAng="0" ptsTypes="AA">
                                      <p:cBhvr>
                                        <p:cTn id="65" dur="4000" fill="hold"/>
                                        <p:tgtEl>
                                          <p:spTgt spid="5"/>
                                        </p:tgtEl>
                                        <p:attrNameLst>
                                          <p:attrName>ppt_x</p:attrName>
                                          <p:attrName>ppt_y</p:attrName>
                                        </p:attrNameLst>
                                      </p:cBhvr>
                                      <p:rCtr x="25550" y="278"/>
                                    </p:animMotion>
                                  </p:childTnLst>
                                </p:cTn>
                              </p:par>
                              <p:par>
                                <p:cTn id="66" presetID="63" presetClass="path" presetSubtype="0" accel="50000" decel="50000" fill="hold" grpId="2" nodeType="withEffect">
                                  <p:stCondLst>
                                    <p:cond delay="0"/>
                                  </p:stCondLst>
                                  <p:childTnLst>
                                    <p:animMotion origin="layout" path="M 2.09663E-6 7.40741E-7 L 0.70803 7.40741E-7 " pathEditMode="relative" rAng="0" ptsTypes="AA">
                                      <p:cBhvr>
                                        <p:cTn id="67" dur="5000" fill="hold"/>
                                        <p:tgtEl>
                                          <p:spTgt spid="6"/>
                                        </p:tgtEl>
                                        <p:attrNameLst>
                                          <p:attrName>ppt_x</p:attrName>
                                          <p:attrName>ppt_y</p:attrName>
                                        </p:attrNameLst>
                                      </p:cBhvr>
                                      <p:rCtr x="35395" y="0"/>
                                    </p:animMotion>
                                  </p:childTnLst>
                                </p:cTn>
                              </p:par>
                              <p:par>
                                <p:cTn id="68" presetID="35" presetClass="path" presetSubtype="0" accel="50000" decel="50000" fill="hold" nodeType="withEffect">
                                  <p:stCondLst>
                                    <p:cond delay="0"/>
                                  </p:stCondLst>
                                  <p:childTnLst>
                                    <p:animMotion origin="layout" path="M -3.63849E-6 2.22222E-6 L -0.61948 0.00301 " pathEditMode="relative" rAng="0" ptsTypes="AA">
                                      <p:cBhvr>
                                        <p:cTn id="69" dur="4000" fill="hold"/>
                                        <p:tgtEl>
                                          <p:spTgt spid="7"/>
                                        </p:tgtEl>
                                        <p:attrNameLst>
                                          <p:attrName>ppt_x</p:attrName>
                                          <p:attrName>ppt_y</p:attrName>
                                        </p:attrNameLst>
                                      </p:cBhvr>
                                      <p:rCtr x="-30981" y="139"/>
                                    </p:animMotion>
                                  </p:childTnLst>
                                </p:cTn>
                              </p:par>
                              <p:par>
                                <p:cTn id="70" presetID="35" presetClass="path" presetSubtype="0" accel="50000" decel="50000" fill="hold" grpId="2" nodeType="withEffect">
                                  <p:stCondLst>
                                    <p:cond delay="0"/>
                                  </p:stCondLst>
                                  <p:childTnLst>
                                    <p:animMotion origin="layout" path="M -3.05556E-6 4.56059E-6 L -0.82899 4.56059E-6 " pathEditMode="relative" rAng="0" ptsTypes="AA">
                                      <p:cBhvr>
                                        <p:cTn id="71" dur="5000" fill="hold"/>
                                        <p:tgtEl>
                                          <p:spTgt spid="8"/>
                                        </p:tgtEl>
                                        <p:attrNameLst>
                                          <p:attrName>ppt_x</p:attrName>
                                          <p:attrName>ppt_y</p:attrName>
                                        </p:attrNameLst>
                                      </p:cBhvr>
                                      <p:rCtr x="-41458" y="0"/>
                                    </p:animMotion>
                                  </p:childTnLst>
                                </p:cTn>
                              </p:par>
                              <p:par>
                                <p:cTn id="72" presetID="63" presetClass="path" presetSubtype="0" accel="50000" decel="50000" fill="hold" nodeType="withEffect">
                                  <p:stCondLst>
                                    <p:cond delay="0"/>
                                  </p:stCondLst>
                                  <p:childTnLst>
                                    <p:animMotion origin="layout" path="M 1.57573E-7 -1.85185E-6 L 0.51113 0.00579 " pathEditMode="relative" rAng="0" ptsTypes="AA">
                                      <p:cBhvr>
                                        <p:cTn id="73" dur="4000" fill="hold"/>
                                        <p:tgtEl>
                                          <p:spTgt spid="9"/>
                                        </p:tgtEl>
                                        <p:attrNameLst>
                                          <p:attrName>ppt_x</p:attrName>
                                          <p:attrName>ppt_y</p:attrName>
                                        </p:attrNameLst>
                                      </p:cBhvr>
                                      <p:rCtr x="25550" y="278"/>
                                    </p:animMotion>
                                  </p:childTnLst>
                                </p:cTn>
                              </p:par>
                              <p:par>
                                <p:cTn id="74" presetID="63" presetClass="path" presetSubtype="0" accel="50000" decel="50000" fill="hold" grpId="2" nodeType="withEffect">
                                  <p:stCondLst>
                                    <p:cond delay="0"/>
                                  </p:stCondLst>
                                  <p:childTnLst>
                                    <p:animMotion origin="layout" path="M -2.32192E-6 -3.7037E-7 L 0.70804 -3.7037E-7 " pathEditMode="relative" rAng="0" ptsTypes="AA">
                                      <p:cBhvr>
                                        <p:cTn id="75" dur="5000" fill="hold"/>
                                        <p:tgtEl>
                                          <p:spTgt spid="10"/>
                                        </p:tgtEl>
                                        <p:attrNameLst>
                                          <p:attrName>ppt_x</p:attrName>
                                          <p:attrName>ppt_y</p:attrName>
                                        </p:attrNameLst>
                                      </p:cBhvr>
                                      <p:rCtr x="35395" y="0"/>
                                    </p:animMotion>
                                  </p:childTnLst>
                                </p:cTn>
                              </p:par>
                              <p:par>
                                <p:cTn id="76" presetID="1" presetClass="emph" presetSubtype="2" fill="hold" nodeType="withEffect">
                                  <p:stCondLst>
                                    <p:cond delay="0"/>
                                  </p:stCondLst>
                                  <p:childTnLst>
                                    <p:animClr clrSpc="rgb" dir="cw">
                                      <p:cBhvr>
                                        <p:cTn id="77" dur="2000" fill="hold"/>
                                        <p:tgtEl>
                                          <p:spTgt spid="4"/>
                                        </p:tgtEl>
                                        <p:attrNameLst>
                                          <p:attrName>fillcolor</p:attrName>
                                        </p:attrNameLst>
                                      </p:cBhvr>
                                      <p:to>
                                        <a:srgbClr val="00B0F0"/>
                                      </p:to>
                                    </p:animClr>
                                    <p:set>
                                      <p:cBhvr>
                                        <p:cTn id="78" dur="2000" fill="hold"/>
                                        <p:tgtEl>
                                          <p:spTgt spid="4"/>
                                        </p:tgtEl>
                                        <p:attrNameLst>
                                          <p:attrName>fill.type</p:attrName>
                                        </p:attrNameLst>
                                      </p:cBhvr>
                                      <p:to>
                                        <p:strVal val="solid"/>
                                      </p:to>
                                    </p:set>
                                    <p:set>
                                      <p:cBhvr>
                                        <p:cTn id="79"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6" grpId="0" animBg="1"/>
      <p:bldP spid="6" grpId="1" animBg="1"/>
      <p:bldP spid="6" grpId="2" animBg="1"/>
      <p:bldP spid="8" grpId="0" animBg="1"/>
      <p:bldP spid="8" grpId="1" animBg="1"/>
      <p:bldP spid="8" grpId="2" animBg="1"/>
      <p:bldP spid="10" grpId="0" animBg="1"/>
      <p:bldP spid="10" grpId="1" animBg="1"/>
      <p:bldP spid="10"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Left Arrow 1">
            <a:hlinkClick r:id="rId3" action="ppaction://hlinksldjump"/>
          </p:cNvPr>
          <p:cNvSpPr/>
          <p:nvPr/>
        </p:nvSpPr>
        <p:spPr>
          <a:xfrm>
            <a:off x="9829006" y="5029200"/>
            <a:ext cx="381000" cy="381000"/>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828006" y="100790"/>
            <a:ext cx="9296400" cy="1754326"/>
          </a:xfrm>
          <a:prstGeom prst="rect">
            <a:avLst/>
          </a:prstGeom>
          <a:noFill/>
        </p:spPr>
        <p:txBody>
          <a:bodyPr wrap="square" rtlCol="0">
            <a:spAutoFit/>
          </a:bodyPr>
          <a:lstStyle/>
          <a:p>
            <a:pPr algn="ct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tới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trường</a:t>
            </a:r>
            <a:r>
              <a:rPr lang="en-US" sz="3600" b="1" dirty="0">
                <a:latin typeface="Times New Roman" pitchFamily="18" charset="0"/>
                <a:cs typeface="Times New Roman" pitchFamily="18" charset="0"/>
              </a:rPr>
              <a:t>”</a:t>
            </a:r>
          </a:p>
          <a:p>
            <a:pPr algn="ct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Còn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hay? Ở </a:t>
            </a:r>
            <a:r>
              <a:rPr lang="en-US" sz="3600" dirty="0" err="1">
                <a:latin typeface="Times New Roman" pitchFamily="18" charset="0"/>
                <a:cs typeface="Times New Roman" pitchFamily="18" charset="0"/>
              </a:rPr>
              <a:t>ngay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dưới</a:t>
            </a:r>
            <a:r>
              <a:rPr lang="en-US" sz="3600" dirty="0">
                <a:latin typeface="Times New Roman" pitchFamily="18" charset="0"/>
                <a:cs typeface="Times New Roman" pitchFamily="18" charset="0"/>
              </a:rPr>
              <a:t> mũ”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nào</a:t>
            </a:r>
            <a:r>
              <a:rPr lang="en-US" sz="3600" dirty="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076" t="10279" r="15404" b="16968"/>
          <a:stretch/>
        </p:blipFill>
        <p:spPr>
          <a:xfrm>
            <a:off x="7924007" y="2939226"/>
            <a:ext cx="1219199" cy="1171387"/>
          </a:xfrm>
          <a:prstGeom prst="rect">
            <a:avLst/>
          </a:prstGeom>
        </p:spPr>
      </p:pic>
      <p:sp>
        <p:nvSpPr>
          <p:cNvPr id="7" name="Double Wave 6"/>
          <p:cNvSpPr/>
          <p:nvPr/>
        </p:nvSpPr>
        <p:spPr>
          <a:xfrm>
            <a:off x="2894807" y="3178740"/>
            <a:ext cx="5130482" cy="931873"/>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Bạn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nhỏ</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thuộc</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đầu</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0076" t="10279" r="15404" b="16968"/>
          <a:stretch/>
        </p:blipFill>
        <p:spPr>
          <a:xfrm flipH="1">
            <a:off x="3850104" y="1909855"/>
            <a:ext cx="1219199" cy="1171387"/>
          </a:xfrm>
          <a:prstGeom prst="rect">
            <a:avLst/>
          </a:prstGeom>
        </p:spPr>
      </p:pic>
      <p:sp>
        <p:nvSpPr>
          <p:cNvPr id="9" name="Double Wave 8"/>
          <p:cNvSpPr/>
          <p:nvPr/>
        </p:nvSpPr>
        <p:spPr>
          <a:xfrm>
            <a:off x="4877181" y="2133600"/>
            <a:ext cx="4951825" cy="931873"/>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itchFamily="18" charset="0"/>
                <a:cs typeface="Times New Roman" pitchFamily="18" charset="0"/>
              </a:rPr>
              <a:t>A.Bạn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chép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vào</a:t>
            </a:r>
            <a:r>
              <a:rPr lang="en-US" sz="2800" dirty="0">
                <a:latin typeface="Times New Roman" pitchFamily="18" charset="0"/>
                <a:cs typeface="Times New Roman" pitchFamily="18" charset="0"/>
              </a:rPr>
              <a:t> mũ</a:t>
            </a:r>
            <a:endParaRPr lang="vi-VN" sz="2800" dirty="0">
              <a:latin typeface="Times New Roman" pitchFamily="18" charset="0"/>
              <a:cs typeface="Times New Roman" pitchFamily="18"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076" t="10279" r="15404" b="16968"/>
          <a:stretch/>
        </p:blipFill>
        <p:spPr>
          <a:xfrm>
            <a:off x="7924007" y="5226352"/>
            <a:ext cx="1219199" cy="1171387"/>
          </a:xfrm>
          <a:prstGeom prst="rect">
            <a:avLst/>
          </a:prstGeom>
        </p:spPr>
      </p:pic>
      <p:sp>
        <p:nvSpPr>
          <p:cNvPr id="11" name="Double Wave 10"/>
          <p:cNvSpPr/>
          <p:nvPr/>
        </p:nvSpPr>
        <p:spPr>
          <a:xfrm>
            <a:off x="2894807" y="5465866"/>
            <a:ext cx="5130482" cy="931873"/>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Tất</a:t>
            </a:r>
            <a:r>
              <a:rPr lang="en-US" sz="2800" dirty="0">
                <a:latin typeface="Times New Roman" pitchFamily="18" charset="0"/>
                <a:cs typeface="Times New Roman" pitchFamily="18" charset="0"/>
              </a:rPr>
              <a:t> cả </a:t>
            </a:r>
            <a:r>
              <a:rPr lang="en-US" sz="2800" dirty="0" err="1">
                <a:latin typeface="Times New Roman" pitchFamily="18" charset="0"/>
                <a:cs typeface="Times New Roman" pitchFamily="18" charset="0"/>
              </a:rPr>
              <a:t>đáp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đúng</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0076" t="10279" r="15404" b="16968"/>
          <a:stretch/>
        </p:blipFill>
        <p:spPr>
          <a:xfrm flipH="1">
            <a:off x="3850104" y="4118198"/>
            <a:ext cx="1219199" cy="1171387"/>
          </a:xfrm>
          <a:prstGeom prst="rect">
            <a:avLst/>
          </a:prstGeom>
        </p:spPr>
      </p:pic>
      <p:sp>
        <p:nvSpPr>
          <p:cNvPr id="24" name="Double Wave 23"/>
          <p:cNvSpPr/>
          <p:nvPr/>
        </p:nvSpPr>
        <p:spPr>
          <a:xfrm>
            <a:off x="4877181" y="4341943"/>
            <a:ext cx="4951825" cy="931873"/>
          </a:xfrm>
          <a:prstGeom prst="doubleWave">
            <a:avLst/>
          </a:prstGeom>
          <a:solidFill>
            <a:schemeClr val="lt1">
              <a:alpha val="3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Bạn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nhỏ</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chép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dưới</a:t>
            </a:r>
            <a:r>
              <a:rPr lang="en-US" sz="2800" dirty="0">
                <a:latin typeface="Times New Roman" pitchFamily="18" charset="0"/>
                <a:cs typeface="Times New Roman" pitchFamily="18" charset="0"/>
              </a:rPr>
              <a:t> mũ.</a:t>
            </a:r>
            <a:endParaRPr lang="vi-VN" sz="2800" dirty="0">
              <a:latin typeface="Times New Roman" pitchFamily="18" charset="0"/>
              <a:cs typeface="Times New Roman" pitchFamily="18" charset="0"/>
            </a:endParaRPr>
          </a:p>
        </p:txBody>
      </p:sp>
      <p:sp>
        <p:nvSpPr>
          <p:cNvPr id="13" name="Oval 12"/>
          <p:cNvSpPr/>
          <p:nvPr/>
        </p:nvSpPr>
        <p:spPr>
          <a:xfrm>
            <a:off x="11063758" y="81880"/>
            <a:ext cx="1126655" cy="90872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200" i="1" smtClean="0">
                <a:solidFill>
                  <a:schemeClr val="tx1"/>
                </a:solidFill>
                <a:latin typeface="Times New Roman" pitchFamily="18" charset="0"/>
                <a:cs typeface="Times New Roman" pitchFamily="18" charset="0"/>
              </a:rPr>
              <a:t>Nguyễn Hoa</a:t>
            </a:r>
            <a:endParaRPr lang="en-US" sz="12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83272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26" presetClass="emph" presetSubtype="0" repeatCount="4000" fill="hold" grpId="1" nodeType="withEffect">
                                  <p:stCondLst>
                                    <p:cond delay="0"/>
                                  </p:stCondLst>
                                  <p:childTnLst>
                                    <p:animEffect transition="out" filter="fade">
                                      <p:cBhvr>
                                        <p:cTn id="51" dur="1000" tmFilter="0, 0; .2, .5; .8, .5; 1, 0"/>
                                        <p:tgtEl>
                                          <p:spTgt spid="7"/>
                                        </p:tgtEl>
                                      </p:cBhvr>
                                    </p:animEffect>
                                    <p:animScale>
                                      <p:cBhvr>
                                        <p:cTn id="52" dur="500" autoRev="1" fill="hold"/>
                                        <p:tgtEl>
                                          <p:spTgt spid="7"/>
                                        </p:tgtEl>
                                      </p:cBhvr>
                                      <p:by x="105000" y="105000"/>
                                    </p:animScale>
                                  </p:childTnLst>
                                </p:cTn>
                              </p:par>
                              <p:par>
                                <p:cTn id="53" presetID="26" presetClass="emph" presetSubtype="0" repeatCount="4000" fill="hold" grpId="1" nodeType="withEffect">
                                  <p:stCondLst>
                                    <p:cond delay="0"/>
                                  </p:stCondLst>
                                  <p:childTnLst>
                                    <p:animEffect transition="out" filter="fade">
                                      <p:cBhvr>
                                        <p:cTn id="54" dur="1000" tmFilter="0, 0; .2, .5; .8, .5; 1, 0"/>
                                        <p:tgtEl>
                                          <p:spTgt spid="9"/>
                                        </p:tgtEl>
                                      </p:cBhvr>
                                    </p:animEffect>
                                    <p:animScale>
                                      <p:cBhvr>
                                        <p:cTn id="55" dur="500" autoRev="1" fill="hold"/>
                                        <p:tgtEl>
                                          <p:spTgt spid="9"/>
                                        </p:tgtEl>
                                      </p:cBhvr>
                                      <p:by x="105000" y="105000"/>
                                    </p:animScale>
                                  </p:childTnLst>
                                </p:cTn>
                              </p:par>
                              <p:par>
                                <p:cTn id="56" presetID="26" presetClass="emph" presetSubtype="0" repeatCount="4000" fill="hold" grpId="1" nodeType="withEffect">
                                  <p:stCondLst>
                                    <p:cond delay="0"/>
                                  </p:stCondLst>
                                  <p:childTnLst>
                                    <p:animEffect transition="out" filter="fade">
                                      <p:cBhvr>
                                        <p:cTn id="57" dur="1000" tmFilter="0, 0; .2, .5; .8, .5; 1, 0"/>
                                        <p:tgtEl>
                                          <p:spTgt spid="11"/>
                                        </p:tgtEl>
                                      </p:cBhvr>
                                    </p:animEffect>
                                    <p:animScale>
                                      <p:cBhvr>
                                        <p:cTn id="58" dur="500" autoRev="1" fill="hold"/>
                                        <p:tgtEl>
                                          <p:spTgt spid="11"/>
                                        </p:tgtEl>
                                      </p:cBhvr>
                                      <p:by x="105000" y="105000"/>
                                    </p:animScale>
                                  </p:childTnLst>
                                </p:cTn>
                              </p:par>
                              <p:par>
                                <p:cTn id="59" presetID="26" presetClass="emph" presetSubtype="0" repeatCount="4000" fill="hold" grpId="1" nodeType="withEffect">
                                  <p:stCondLst>
                                    <p:cond delay="0"/>
                                  </p:stCondLst>
                                  <p:childTnLst>
                                    <p:animEffect transition="out" filter="fade">
                                      <p:cBhvr>
                                        <p:cTn id="60" dur="1000" tmFilter="0, 0; .2, .5; .8, .5; 1, 0"/>
                                        <p:tgtEl>
                                          <p:spTgt spid="24"/>
                                        </p:tgtEl>
                                      </p:cBhvr>
                                    </p:animEffect>
                                    <p:animScale>
                                      <p:cBhvr>
                                        <p:cTn id="61" dur="500" autoRev="1" fill="hold"/>
                                        <p:tgtEl>
                                          <p:spTgt spid="24"/>
                                        </p:tgtEl>
                                      </p:cBhvr>
                                      <p:by x="105000" y="105000"/>
                                    </p:animScale>
                                  </p:childTnLst>
                                </p:cTn>
                              </p:par>
                              <p:par>
                                <p:cTn id="62" presetID="35" presetClass="path" presetSubtype="0" accel="50000" decel="50000" fill="hold" nodeType="withEffect">
                                  <p:stCondLst>
                                    <p:cond delay="0"/>
                                  </p:stCondLst>
                                  <p:childTnLst>
                                    <p:animMotion origin="layout" path="M -2.83891E-6 1.11111E-6 L -0.61948 0.00301 " pathEditMode="relative" rAng="0" ptsTypes="AA">
                                      <p:cBhvr>
                                        <p:cTn id="63" dur="4000" fill="hold"/>
                                        <p:tgtEl>
                                          <p:spTgt spid="8"/>
                                        </p:tgtEl>
                                        <p:attrNameLst>
                                          <p:attrName>ppt_x</p:attrName>
                                          <p:attrName>ppt_y</p:attrName>
                                        </p:attrNameLst>
                                      </p:cBhvr>
                                      <p:rCtr x="-30981" y="139"/>
                                    </p:animMotion>
                                  </p:childTnLst>
                                </p:cTn>
                              </p:par>
                              <p:par>
                                <p:cTn id="64" presetID="35" presetClass="path" presetSubtype="0" accel="50000" decel="50000" fill="hold" grpId="2" nodeType="withEffect">
                                  <p:stCondLst>
                                    <p:cond delay="0"/>
                                  </p:stCondLst>
                                  <p:childTnLst>
                                    <p:animMotion origin="layout" path="M -3.31684E-6 4.81481E-6 L -0.82901 4.81481E-6 " pathEditMode="relative" rAng="0" ptsTypes="AA">
                                      <p:cBhvr>
                                        <p:cTn id="65" dur="5000" fill="hold"/>
                                        <p:tgtEl>
                                          <p:spTgt spid="9"/>
                                        </p:tgtEl>
                                        <p:attrNameLst>
                                          <p:attrName>ppt_x</p:attrName>
                                          <p:attrName>ppt_y</p:attrName>
                                        </p:attrNameLst>
                                      </p:cBhvr>
                                      <p:rCtr x="-41451" y="0"/>
                                    </p:animMotion>
                                  </p:childTnLst>
                                </p:cTn>
                              </p:par>
                              <p:par>
                                <p:cTn id="66" presetID="63" presetClass="path" presetSubtype="0" accel="50000" decel="50000" fill="hold" nodeType="withEffect">
                                  <p:stCondLst>
                                    <p:cond delay="0"/>
                                  </p:stCondLst>
                                  <p:childTnLst>
                                    <p:animMotion origin="layout" path="M -9.32413E-7 -3.7037E-6 L 0.51114 0.00579 " pathEditMode="relative" rAng="0" ptsTypes="AA">
                                      <p:cBhvr>
                                        <p:cTn id="67" dur="4000" fill="hold"/>
                                        <p:tgtEl>
                                          <p:spTgt spid="10"/>
                                        </p:tgtEl>
                                        <p:attrNameLst>
                                          <p:attrName>ppt_x</p:attrName>
                                          <p:attrName>ppt_y</p:attrName>
                                        </p:attrNameLst>
                                      </p:cBhvr>
                                      <p:rCtr x="25550" y="278"/>
                                    </p:animMotion>
                                  </p:childTnLst>
                                </p:cTn>
                              </p:par>
                              <p:par>
                                <p:cTn id="68" presetID="63" presetClass="path" presetSubtype="0" accel="50000" decel="50000" fill="hold" grpId="2" nodeType="withEffect">
                                  <p:stCondLst>
                                    <p:cond delay="0"/>
                                  </p:stCondLst>
                                  <p:childTnLst>
                                    <p:animMotion origin="layout" path="M -4.77145E-6 -4.81481E-6 L 0.70804 -4.81481E-6 " pathEditMode="relative" rAng="0" ptsTypes="AA">
                                      <p:cBhvr>
                                        <p:cTn id="69" dur="5000" fill="hold"/>
                                        <p:tgtEl>
                                          <p:spTgt spid="11"/>
                                        </p:tgtEl>
                                        <p:attrNameLst>
                                          <p:attrName>ppt_x</p:attrName>
                                          <p:attrName>ppt_y</p:attrName>
                                        </p:attrNameLst>
                                      </p:cBhvr>
                                      <p:rCtr x="35395" y="0"/>
                                    </p:animMotion>
                                  </p:childTnLst>
                                </p:cTn>
                              </p:par>
                              <p:par>
                                <p:cTn id="70" presetID="35" presetClass="path" presetSubtype="0" accel="50000" decel="50000" fill="hold" nodeType="withEffect">
                                  <p:stCondLst>
                                    <p:cond delay="0"/>
                                  </p:stCondLst>
                                  <p:childTnLst>
                                    <p:animMotion origin="layout" path="M -2.83891E-6 3.7037E-7 L -0.61948 0.00301 " pathEditMode="relative" rAng="0" ptsTypes="AA">
                                      <p:cBhvr>
                                        <p:cTn id="71" dur="4000" fill="hold"/>
                                        <p:tgtEl>
                                          <p:spTgt spid="23"/>
                                        </p:tgtEl>
                                        <p:attrNameLst>
                                          <p:attrName>ppt_x</p:attrName>
                                          <p:attrName>ppt_y</p:attrName>
                                        </p:attrNameLst>
                                      </p:cBhvr>
                                      <p:rCtr x="-30981" y="139"/>
                                    </p:animMotion>
                                  </p:childTnLst>
                                </p:cTn>
                              </p:par>
                              <p:par>
                                <p:cTn id="72" presetID="35" presetClass="path" presetSubtype="0" accel="50000" decel="50000" fill="hold" grpId="2" nodeType="withEffect">
                                  <p:stCondLst>
                                    <p:cond delay="0"/>
                                  </p:stCondLst>
                                  <p:childTnLst>
                                    <p:animMotion origin="layout" path="M -3.31684E-6 4.07407E-6 L -0.82901 4.07407E-6 " pathEditMode="relative" rAng="0" ptsTypes="AA">
                                      <p:cBhvr>
                                        <p:cTn id="73" dur="5000" fill="hold"/>
                                        <p:tgtEl>
                                          <p:spTgt spid="24"/>
                                        </p:tgtEl>
                                        <p:attrNameLst>
                                          <p:attrName>ppt_x</p:attrName>
                                          <p:attrName>ppt_y</p:attrName>
                                        </p:attrNameLst>
                                      </p:cBhvr>
                                      <p:rCtr x="-41451" y="0"/>
                                    </p:animMotion>
                                  </p:childTnLst>
                                </p:cTn>
                              </p:par>
                              <p:par>
                                <p:cTn id="74" presetID="1" presetClass="emph" presetSubtype="2" fill="hold" nodeType="withEffect">
                                  <p:stCondLst>
                                    <p:cond delay="0"/>
                                  </p:stCondLst>
                                  <p:childTnLst>
                                    <p:animClr clrSpc="rgb" dir="cw">
                                      <p:cBhvr>
                                        <p:cTn id="75" dur="2000" fill="hold"/>
                                        <p:tgtEl>
                                          <p:spTgt spid="7"/>
                                        </p:tgtEl>
                                        <p:attrNameLst>
                                          <p:attrName>fillcolor</p:attrName>
                                        </p:attrNameLst>
                                      </p:cBhvr>
                                      <p:to>
                                        <a:srgbClr val="0000FF"/>
                                      </p:to>
                                    </p:animClr>
                                    <p:set>
                                      <p:cBhvr>
                                        <p:cTn id="76" dur="2000" fill="hold"/>
                                        <p:tgtEl>
                                          <p:spTgt spid="7"/>
                                        </p:tgtEl>
                                        <p:attrNameLst>
                                          <p:attrName>fill.type</p:attrName>
                                        </p:attrNameLst>
                                      </p:cBhvr>
                                      <p:to>
                                        <p:strVal val="solid"/>
                                      </p:to>
                                    </p:set>
                                    <p:set>
                                      <p:cBhvr>
                                        <p:cTn id="77"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9" grpId="0" animBg="1"/>
      <p:bldP spid="9" grpId="1" animBg="1"/>
      <p:bldP spid="9" grpId="2" animBg="1"/>
      <p:bldP spid="11" grpId="0" animBg="1"/>
      <p:bldP spid="11" grpId="1" animBg="1"/>
      <p:bldP spid="11" grpId="2" animBg="1"/>
      <p:bldP spid="24" grpId="0" animBg="1"/>
      <p:bldP spid="24" grpId="1" animBg="1"/>
      <p:bldP spid="2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656806" y="1981200"/>
            <a:ext cx="5130903" cy="255454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000" b="1" cap="all" dirty="0" err="1">
                <a:ln w="0"/>
                <a:effectLst>
                  <a:reflection blurRad="12700" stA="50000" endPos="50000" dist="5000" dir="5400000" sy="-100000" rotWithShape="0"/>
                </a:effectLst>
                <a:latin typeface="Times New Roman" pitchFamily="18" charset="0"/>
                <a:cs typeface="Times New Roman" pitchFamily="18" charset="0"/>
              </a:rPr>
              <a:t>Đến</a:t>
            </a:r>
            <a:r>
              <a:rPr lang="en-US" sz="8000" b="1" cap="all" dirty="0">
                <a:ln w="0"/>
                <a:effectLst>
                  <a:reflection blurRad="12700" stA="50000" endPos="50000" dist="5000" dir="5400000" sy="-100000" rotWithShape="0"/>
                </a:effectLst>
                <a:latin typeface="Times New Roman" pitchFamily="18" charset="0"/>
                <a:cs typeface="Times New Roman" pitchFamily="18" charset="0"/>
              </a:rPr>
              <a:t> </a:t>
            </a:r>
            <a:r>
              <a:rPr lang="en-US" sz="8000" b="1" cap="all" dirty="0" err="1">
                <a:ln w="0"/>
                <a:effectLst>
                  <a:reflection blurRad="12700" stA="50000" endPos="50000" dist="5000" dir="5400000" sy="-100000" rotWithShape="0"/>
                </a:effectLst>
                <a:latin typeface="Times New Roman" pitchFamily="18" charset="0"/>
                <a:cs typeface="Times New Roman" pitchFamily="18" charset="0"/>
              </a:rPr>
              <a:t>trường</a:t>
            </a:r>
            <a:endParaRPr lang="en-US" sz="8000" b="1" cap="all" dirty="0">
              <a:ln w="0"/>
              <a:effectLst>
                <a:reflection blurRad="12700" stA="50000" endPos="50000" dist="5000" dir="5400000" sy="-100000" rotWithShape="0"/>
              </a:effectLst>
              <a:latin typeface="Times New Roman" pitchFamily="18" charset="0"/>
              <a:cs typeface="Times New Roman" pitchFamily="18" charset="0"/>
            </a:endParaRPr>
          </a:p>
        </p:txBody>
      </p:sp>
      <p:pic>
        <p:nvPicPr>
          <p:cNvPr id="3" name="图片 2">
            <a:extLst>
              <a:ext uri="{FF2B5EF4-FFF2-40B4-BE49-F238E27FC236}">
                <a16:creationId xmlns:a16="http://schemas.microsoft.com/office/drawing/2014/main" xmlns="" id="{10D292F4-C79C-431F-B4B1-8A2AC349F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407" y="2763340"/>
            <a:ext cx="3429000" cy="4277805"/>
          </a:xfrm>
          <a:prstGeom prst="rect">
            <a:avLst/>
          </a:prstGeom>
        </p:spPr>
      </p:pic>
      <p:pic>
        <p:nvPicPr>
          <p:cNvPr id="4" name="图片 2">
            <a:extLst>
              <a:ext uri="{FF2B5EF4-FFF2-40B4-BE49-F238E27FC236}">
                <a16:creationId xmlns:a16="http://schemas.microsoft.com/office/drawing/2014/main" xmlns="" id="{A8926A02-412C-47BD-9931-838E05C5EE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53729"/>
            <a:ext cx="4482215" cy="4097025"/>
          </a:xfrm>
          <a:prstGeom prst="rect">
            <a:avLst/>
          </a:prstGeom>
        </p:spPr>
      </p:pic>
    </p:spTree>
    <p:extLst>
      <p:ext uri="{BB962C8B-B14F-4D97-AF65-F5344CB8AC3E}">
        <p14:creationId xmlns:p14="http://schemas.microsoft.com/office/powerpoint/2010/main" val="27367140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950</TotalTime>
  <Words>1829</Words>
  <Application>Microsoft Office PowerPoint</Application>
  <PresentationFormat>Custom</PresentationFormat>
  <Paragraphs>171</Paragraphs>
  <Slides>28</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微软雅黑</vt:lpstr>
      <vt:lpstr>宋体</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Đến trường</dc:title>
  <dc:creator>Huy Duẩn</dc:creator>
  <cp:lastModifiedBy>ICT</cp:lastModifiedBy>
  <cp:revision>69</cp:revision>
  <dcterms:created xsi:type="dcterms:W3CDTF">2021-07-17T09:59:09Z</dcterms:created>
  <dcterms:modified xsi:type="dcterms:W3CDTF">2024-11-12T01:59:16Z</dcterms:modified>
</cp:coreProperties>
</file>