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  <p:sldMasterId id="2147483707" r:id="rId3"/>
    <p:sldMasterId id="2147483709" r:id="rId4"/>
  </p:sldMasterIdLst>
  <p:notesMasterIdLst>
    <p:notesMasterId r:id="rId21"/>
  </p:notesMasterIdLst>
  <p:sldIdLst>
    <p:sldId id="330" r:id="rId5"/>
    <p:sldId id="346" r:id="rId6"/>
    <p:sldId id="347" r:id="rId7"/>
    <p:sldId id="329" r:id="rId8"/>
    <p:sldId id="258" r:id="rId9"/>
    <p:sldId id="315" r:id="rId10"/>
    <p:sldId id="279" r:id="rId11"/>
    <p:sldId id="349" r:id="rId12"/>
    <p:sldId id="341" r:id="rId13"/>
    <p:sldId id="342" r:id="rId14"/>
    <p:sldId id="343" r:id="rId15"/>
    <p:sldId id="344" r:id="rId16"/>
    <p:sldId id="350" r:id="rId17"/>
    <p:sldId id="352" r:id="rId18"/>
    <p:sldId id="351" r:id="rId19"/>
    <p:sldId id="325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9CC"/>
    <a:srgbClr val="0081B4"/>
    <a:srgbClr val="F59620"/>
    <a:srgbClr val="FBD7AB"/>
    <a:srgbClr val="585364"/>
    <a:srgbClr val="ABD3E8"/>
    <a:srgbClr val="0069B5"/>
    <a:srgbClr val="AADFFA"/>
    <a:srgbClr val="AAE0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3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97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118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113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6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6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8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858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909" cy="51435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238125" y="266700"/>
            <a:ext cx="8658225" cy="4657725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58634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44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3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3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60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9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2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39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7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99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29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7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103453F-40E6-2635-71E6-F0C02DFC82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402080" y="0"/>
            <a:ext cx="1283672" cy="128367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72" r:id="rId3"/>
    <p:sldLayoutId id="214748367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id="{6CEE0DDB-9E03-3FB6-9FED-1F83E5E65D8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-3486150"/>
            <a:ext cx="1457176" cy="1457176"/>
          </a:xfrm>
          <a:prstGeom prst="rect">
            <a:avLst/>
          </a:prstGeom>
        </p:spPr>
      </p:pic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8F7D275-A524-154B-4390-4C480D50633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497331" y="0"/>
            <a:ext cx="1363683" cy="136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6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rcular sign with white and black text&#10;&#10;Description automatically generated">
            <a:extLst>
              <a:ext uri="{FF2B5EF4-FFF2-40B4-BE49-F238E27FC236}">
                <a16:creationId xmlns:a16="http://schemas.microsoft.com/office/drawing/2014/main" id="{6A2948DA-804B-DB74-8535-1FD606BE13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80" y="-2454443"/>
            <a:ext cx="1281604" cy="1281604"/>
          </a:xfrm>
          <a:prstGeom prst="rect">
            <a:avLst/>
          </a:prstGeom>
        </p:spPr>
      </p:pic>
      <p:pic>
        <p:nvPicPr>
          <p:cNvPr id="7" name="Picture 6" descr="A circular sign with white and black text&#10;&#10;Description automatically generated">
            <a:extLst>
              <a:ext uri="{FF2B5EF4-FFF2-40B4-BE49-F238E27FC236}">
                <a16:creationId xmlns:a16="http://schemas.microsoft.com/office/drawing/2014/main" id="{F4CA872C-F37E-810B-C2C9-D2BE7802C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91" y="5955631"/>
            <a:ext cx="1281604" cy="1281604"/>
          </a:xfrm>
          <a:prstGeom prst="rect">
            <a:avLst/>
          </a:prstGeom>
        </p:spPr>
      </p:pic>
      <p:pic>
        <p:nvPicPr>
          <p:cNvPr id="2" name="Picture 1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id="{C011BE57-A017-529B-DE97-67FD30ACE5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5" y="8659"/>
            <a:ext cx="1457176" cy="145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id="{6CEE0DDB-9E03-3FB6-9FED-1F83E5E65D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-3486150"/>
            <a:ext cx="1457176" cy="1457176"/>
          </a:xfrm>
          <a:prstGeom prst="rect">
            <a:avLst/>
          </a:prstGeom>
        </p:spPr>
      </p:pic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18FDD13-3C29-4B02-E437-9FC05C2E5B4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852" y="-14678"/>
            <a:ext cx="1252928" cy="12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7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C4F72C15-E19D-33F4-16EB-1F8A701CE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40" y="1006134"/>
            <a:ext cx="3787202" cy="29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7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1</a:t>
              </a:r>
              <a:endParaRPr kumimoji="0" lang="en-VN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264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cs typeface="+mn-cs"/>
              </a:rPr>
              <a:t>a) Chuyển mỗi phân số thập phân sau thành số thập phân (theo mẫu)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7791B2-924C-B22D-4F53-525BFBB37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89" y="1359354"/>
            <a:ext cx="3190873" cy="1367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638444-A221-D2C6-8749-3E1972FC2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7" y="2753405"/>
            <a:ext cx="75438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08194E-1895-41CC-3DA3-19854242C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74" y="429986"/>
            <a:ext cx="1458006" cy="1690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3E21C8-CF42-974F-E9D7-2B8DB41F6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21" y="2334305"/>
            <a:ext cx="1524000" cy="1781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82A6E4-8B5A-53DC-D3AA-45F7C5FC4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841" y="315005"/>
            <a:ext cx="1552575" cy="1819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392844-4BCD-0C8C-0B67-27BE3C1EF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693" y="2362200"/>
            <a:ext cx="1447800" cy="1790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36ACA1-75A7-AC75-5702-CD1AD3E6D1EF}"/>
              </a:ext>
            </a:extLst>
          </p:cNvPr>
          <p:cNvSpPr txBox="1"/>
          <p:nvPr/>
        </p:nvSpPr>
        <p:spPr>
          <a:xfrm>
            <a:off x="1820636" y="1053193"/>
            <a:ext cx="195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0,38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0A61CB-4FC7-B28E-C31A-DE6B2AF06B86}"/>
              </a:ext>
            </a:extLst>
          </p:cNvPr>
          <p:cNvSpPr txBox="1"/>
          <p:nvPr/>
        </p:nvSpPr>
        <p:spPr>
          <a:xfrm>
            <a:off x="2081893" y="2947307"/>
            <a:ext cx="195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0,91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CB7A14-F6F1-0463-94A7-1F35A22E66C0}"/>
              </a:ext>
            </a:extLst>
          </p:cNvPr>
          <p:cNvSpPr txBox="1"/>
          <p:nvPr/>
        </p:nvSpPr>
        <p:spPr>
          <a:xfrm>
            <a:off x="6090557" y="906236"/>
            <a:ext cx="195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0,55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2F95C8-FF4A-402E-4F15-9B1854A7BA0A}"/>
              </a:ext>
            </a:extLst>
          </p:cNvPr>
          <p:cNvSpPr txBox="1"/>
          <p:nvPr/>
        </p:nvSpPr>
        <p:spPr>
          <a:xfrm>
            <a:off x="6188528" y="2963636"/>
            <a:ext cx="195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0,06</a:t>
            </a:r>
          </a:p>
        </p:txBody>
      </p:sp>
    </p:spTree>
    <p:extLst>
      <p:ext uri="{BB962C8B-B14F-4D97-AF65-F5344CB8AC3E}">
        <p14:creationId xmlns:p14="http://schemas.microsoft.com/office/powerpoint/2010/main" val="34226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725363-956B-393C-3A92-F543C58AB657}"/>
              </a:ext>
            </a:extLst>
          </p:cNvPr>
          <p:cNvSpPr txBox="1"/>
          <p:nvPr/>
        </p:nvSpPr>
        <p:spPr>
          <a:xfrm>
            <a:off x="424543" y="334736"/>
            <a:ext cx="827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7CDF6D-0BD6-AE69-7929-01B0E877B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471" y="832757"/>
            <a:ext cx="3239180" cy="13240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35A4B5-F10D-5B6D-D42F-EC037797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2184202"/>
            <a:ext cx="8037740" cy="14087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AC73BD-D983-6067-07D3-FF48484CDA5A}"/>
                  </a:ext>
                </a:extLst>
              </p:cNvPr>
              <p:cNvSpPr txBox="1"/>
              <p:nvPr/>
            </p:nvSpPr>
            <p:spPr>
              <a:xfrm>
                <a:off x="573541" y="3609096"/>
                <a:ext cx="1010331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400" b="1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lang="en-US" sz="2400" b="1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AC73BD-D983-6067-07D3-FF48484CD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41" y="3609096"/>
                <a:ext cx="1010331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9AE6E7-4214-1DDF-4089-5194C0D9E156}"/>
                  </a:ext>
                </a:extLst>
              </p:cNvPr>
              <p:cNvSpPr txBox="1"/>
              <p:nvPr/>
            </p:nvSpPr>
            <p:spPr>
              <a:xfrm>
                <a:off x="2761570" y="3584603"/>
                <a:ext cx="1010331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400" b="1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𝟔𝟐</m:t>
                          </m:r>
                        </m:num>
                        <m:den>
                          <m: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lang="en-US" sz="2400" b="1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9AE6E7-4214-1DDF-4089-5194C0D9E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70" y="3584603"/>
                <a:ext cx="1010331" cy="784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E0B40D-6609-6E92-967E-EDB658D44657}"/>
                  </a:ext>
                </a:extLst>
              </p:cNvPr>
              <p:cNvSpPr txBox="1"/>
              <p:nvPr/>
            </p:nvSpPr>
            <p:spPr>
              <a:xfrm>
                <a:off x="5039406" y="3600931"/>
                <a:ext cx="1010331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400" b="1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𝟗𝟐</m:t>
                          </m:r>
                        </m:num>
                        <m:den>
                          <m: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lang="en-US" sz="2400" b="1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E0B40D-6609-6E92-967E-EDB658D44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406" y="3600931"/>
                <a:ext cx="1010331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46DF10-28A2-14A9-A875-1F05B2EDFB99}"/>
                  </a:ext>
                </a:extLst>
              </p:cNvPr>
              <p:cNvSpPr txBox="1"/>
              <p:nvPr/>
            </p:nvSpPr>
            <p:spPr>
              <a:xfrm>
                <a:off x="7309077" y="3609095"/>
                <a:ext cx="1010331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400" b="1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46DF10-28A2-14A9-A875-1F05B2EDF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077" y="3609095"/>
                <a:ext cx="1010331" cy="784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33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264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800" b="1" kern="1200" dirty="0" err="1">
                <a:solidFill>
                  <a:prstClr val="black"/>
                </a:solidFill>
              </a:rPr>
              <a:t>Nêu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thập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phân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ứng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với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mỗi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vị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trí</a:t>
            </a:r>
            <a:r>
              <a:rPr lang="en-US" sz="2800" b="1" kern="1200" dirty="0">
                <a:solidFill>
                  <a:prstClr val="black"/>
                </a:solidFill>
              </a:rPr>
              <a:t> A, B, C, D </a:t>
            </a:r>
            <a:r>
              <a:rPr lang="en-US" sz="2800" b="1" kern="1200" dirty="0" err="1">
                <a:solidFill>
                  <a:prstClr val="black"/>
                </a:solidFill>
              </a:rPr>
              <a:t>trên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tia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sau</a:t>
            </a:r>
            <a:r>
              <a:rPr lang="en-US" sz="2800" b="1" kern="1200" dirty="0">
                <a:solidFill>
                  <a:prstClr val="black"/>
                </a:solidFill>
              </a:rPr>
              <a:t>: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27468B-169E-98FE-3307-3101CB689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20" y="1553604"/>
            <a:ext cx="8311243" cy="17186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D9D0E3-52B3-49FC-5963-8791F90F199B}"/>
              </a:ext>
            </a:extLst>
          </p:cNvPr>
          <p:cNvSpPr/>
          <p:nvPr/>
        </p:nvSpPr>
        <p:spPr>
          <a:xfrm>
            <a:off x="1494064" y="2824843"/>
            <a:ext cx="840922" cy="391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2648A4-0D32-BA0E-B10C-BA4B34CFBE59}"/>
              </a:ext>
            </a:extLst>
          </p:cNvPr>
          <p:cNvSpPr/>
          <p:nvPr/>
        </p:nvSpPr>
        <p:spPr>
          <a:xfrm>
            <a:off x="2490107" y="2808515"/>
            <a:ext cx="840922" cy="391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C18DBC-8611-286E-264F-E7DB0A31D1C3}"/>
              </a:ext>
            </a:extLst>
          </p:cNvPr>
          <p:cNvSpPr/>
          <p:nvPr/>
        </p:nvSpPr>
        <p:spPr>
          <a:xfrm>
            <a:off x="5372100" y="2824844"/>
            <a:ext cx="840922" cy="391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3C7992-3D8F-BCD7-AEFF-31C17F7ED5D8}"/>
              </a:ext>
            </a:extLst>
          </p:cNvPr>
          <p:cNvSpPr/>
          <p:nvPr/>
        </p:nvSpPr>
        <p:spPr>
          <a:xfrm>
            <a:off x="6727371" y="2841173"/>
            <a:ext cx="840922" cy="391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0,83</a:t>
            </a:r>
          </a:p>
        </p:txBody>
      </p:sp>
    </p:spTree>
    <p:extLst>
      <p:ext uri="{BB962C8B-B14F-4D97-AF65-F5344CB8AC3E}">
        <p14:creationId xmlns:p14="http://schemas.microsoft.com/office/powerpoint/2010/main" val="33714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8169FDBC-20AF-A26C-5070-6790C6911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243" y="1068067"/>
            <a:ext cx="3480134" cy="280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264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vi-VN" sz="2400" b="1" kern="1200" dirty="0">
                <a:solidFill>
                  <a:prstClr val="black"/>
                </a:solidFill>
              </a:rPr>
              <a:t>Lấy hai tờ giấy có lưới ô vuông, mỗi tờ gồm 100 ô vuông. Tô màu vào lưới ô để biểu diễn các số thập phân 0,25; 0,6 rồi dán vào vở.</a:t>
            </a:r>
            <a:endParaRPr kumimoji="0" lang="en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CC35B4-B1B7-B508-DDF6-51A40642F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8" y="1612482"/>
            <a:ext cx="5001305" cy="33173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24992E-9BF5-2A75-F65B-7B208BA00662}"/>
                  </a:ext>
                </a:extLst>
              </p:cNvPr>
              <p:cNvSpPr txBox="1"/>
              <p:nvPr/>
            </p:nvSpPr>
            <p:spPr>
              <a:xfrm>
                <a:off x="5355770" y="1771650"/>
                <a:ext cx="3453493" cy="2950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1800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vi-VN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vi-VN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=0,25;</m:t>
                    </m:r>
                    <m:f>
                      <m:f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num>
                      <m:den>
                        <m:r>
                          <a:rPr lang="vi-VN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vi-VN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=0,6</m:t>
                    </m:r>
                  </m:oMath>
                </a14:m>
                <a:endParaRPr lang="en-US" sz="1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1800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Vậy tô màu vào 25 ô vuông nhỏ để biểu diễn các số thập phân 0,25.</a:t>
                </a:r>
                <a:endParaRPr lang="en-US" sz="1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1800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Tô màu vào 60 ô vuông nhỏ để biểu diễn các số thập phân 0,6.</a:t>
                </a:r>
                <a:endParaRPr lang="en-US" sz="1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24992E-9BF5-2A75-F65B-7B208BA00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70" y="1771650"/>
                <a:ext cx="3453493" cy="2950551"/>
              </a:xfrm>
              <a:prstGeom prst="rect">
                <a:avLst/>
              </a:prstGeom>
              <a:blipFill>
                <a:blip r:embed="rId3"/>
                <a:stretch>
                  <a:fillRect l="-1590" r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51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8F31A-2DD0-9029-66D8-7D313C8EA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66" y="480060"/>
            <a:ext cx="7123537" cy="27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9395" y="1"/>
            <a:ext cx="2654124" cy="15258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71" y="302896"/>
            <a:ext cx="1221582" cy="6439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786" y="624850"/>
            <a:ext cx="4572009" cy="45720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90" y="-190264"/>
            <a:ext cx="51435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3200" y="2552700"/>
            <a:ext cx="2590800" cy="259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173C1-FF11-F3C5-872D-9A23B4177E02}"/>
              </a:ext>
            </a:extLst>
          </p:cNvPr>
          <p:cNvSpPr txBox="1"/>
          <p:nvPr/>
        </p:nvSpPr>
        <p:spPr>
          <a:xfrm>
            <a:off x="2667000" y="2228850"/>
            <a:ext cx="51700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buClrTx/>
            </a:pP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bất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vai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xét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nhau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thống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lang="en-US" sz="69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7D6BE-EFDB-2C48-02BF-852669D70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78" y="0"/>
            <a:ext cx="5100822" cy="2248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26A57C-FE48-C2A6-3EB5-30F9E82C45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5100" y="895350"/>
            <a:ext cx="3886537" cy="6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4278" y="238355"/>
            <a:ext cx="8655445" cy="4666792"/>
            <a:chOff x="0" y="0"/>
            <a:chExt cx="4559246" cy="2458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22809" y="0"/>
                  </a:moveTo>
                  <a:lnTo>
                    <a:pt x="4536438" y="0"/>
                  </a:lnTo>
                  <a:cubicBezTo>
                    <a:pt x="4549035" y="0"/>
                    <a:pt x="4559247" y="10212"/>
                    <a:pt x="4559247" y="22809"/>
                  </a:cubicBezTo>
                  <a:lnTo>
                    <a:pt x="4559247" y="2435419"/>
                  </a:lnTo>
                  <a:cubicBezTo>
                    <a:pt x="4559247" y="2448016"/>
                    <a:pt x="4549035" y="2458227"/>
                    <a:pt x="4536438" y="2458227"/>
                  </a:cubicBezTo>
                  <a:lnTo>
                    <a:pt x="22809" y="2458227"/>
                  </a:lnTo>
                  <a:cubicBezTo>
                    <a:pt x="10212" y="2458227"/>
                    <a:pt x="0" y="2448016"/>
                    <a:pt x="0" y="2435419"/>
                  </a:cubicBezTo>
                  <a:lnTo>
                    <a:pt x="0" y="22809"/>
                  </a:lnTo>
                  <a:cubicBezTo>
                    <a:pt x="0" y="10212"/>
                    <a:pt x="10212" y="0"/>
                    <a:pt x="22809" y="0"/>
                  </a:cubicBez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pPr defTabSz="457200">
                <a:buClrTx/>
              </a:pPr>
              <a:endParaRPr lang="en-US"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  <a:defRPr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图片 12">
            <a:extLst>
              <a:ext uri="{FF2B5EF4-FFF2-40B4-BE49-F238E27FC236}">
                <a16:creationId xmlns:a16="http://schemas.microsoft.com/office/drawing/2014/main" id="{FF37ADDB-793F-EE0F-587A-6FEC85B63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5600" y="1695450"/>
            <a:ext cx="3318553" cy="3318553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0B8EE60-36EB-C985-5742-940EA5561488}"/>
              </a:ext>
            </a:extLst>
          </p:cNvPr>
          <p:cNvSpPr/>
          <p:nvPr/>
        </p:nvSpPr>
        <p:spPr>
          <a:xfrm>
            <a:off x="1181100" y="1085850"/>
            <a:ext cx="2247900" cy="1028700"/>
          </a:xfrm>
          <a:prstGeom prst="wedgeRoundRectCallout">
            <a:avLst>
              <a:gd name="adj1" fmla="val 48306"/>
              <a:gd name="adj2" fmla="val 7401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3300" b="1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3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3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0,02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3D83402-6844-0916-1CC5-D5F6B273B2E6}"/>
              </a:ext>
            </a:extLst>
          </p:cNvPr>
          <p:cNvSpPr/>
          <p:nvPr/>
        </p:nvSpPr>
        <p:spPr>
          <a:xfrm>
            <a:off x="5067300" y="857250"/>
            <a:ext cx="3352800" cy="1028700"/>
          </a:xfrm>
          <a:prstGeom prst="wedgeRoundRectCallout">
            <a:avLst>
              <a:gd name="adj1" fmla="val -32414"/>
              <a:gd name="adj2" fmla="val 7193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330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3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phảy</a:t>
            </a:r>
            <a:r>
              <a:rPr lang="en-US" sz="33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3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3300" b="1" kern="1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472" y="3057622"/>
            <a:ext cx="9998478" cy="2481085"/>
            <a:chOff x="0" y="0"/>
            <a:chExt cx="5266688" cy="1306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6688" cy="1306909"/>
            </a:xfrm>
            <a:custGeom>
              <a:avLst/>
              <a:gdLst/>
              <a:ahLst/>
              <a:cxnLst/>
              <a:rect l="l" t="t" r="r" b="b"/>
              <a:pathLst>
                <a:path w="5266688" h="1306909">
                  <a:moveTo>
                    <a:pt x="0" y="0"/>
                  </a:moveTo>
                  <a:lnTo>
                    <a:pt x="5266688" y="0"/>
                  </a:lnTo>
                  <a:lnTo>
                    <a:pt x="5266688" y="1306909"/>
                  </a:lnTo>
                  <a:lnTo>
                    <a:pt x="0" y="1306909"/>
                  </a:ln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6688" cy="13450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189" y="438489"/>
            <a:ext cx="6672873" cy="3760605"/>
            <a:chOff x="0" y="0"/>
            <a:chExt cx="4777112" cy="269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777112" cy="27303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350" y="601913"/>
            <a:ext cx="6368549" cy="3433757"/>
            <a:chOff x="0" y="0"/>
            <a:chExt cx="4559246" cy="24582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6353028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47487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6427900" y="601913"/>
            <a:ext cx="2588383" cy="5810655"/>
          </a:xfrm>
          <a:custGeom>
            <a:avLst/>
            <a:gdLst/>
            <a:ahLst/>
            <a:cxnLst/>
            <a:rect l="l" t="t" r="r" b="b"/>
            <a:pathLst>
              <a:path w="5176765" h="11621309">
                <a:moveTo>
                  <a:pt x="5176764" y="0"/>
                </a:moveTo>
                <a:lnTo>
                  <a:pt x="0" y="0"/>
                </a:lnTo>
                <a:lnTo>
                  <a:pt x="0" y="11621309"/>
                </a:lnTo>
                <a:lnTo>
                  <a:pt x="5176764" y="11621309"/>
                </a:lnTo>
                <a:lnTo>
                  <a:pt x="51767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018082" y="3927963"/>
            <a:ext cx="1441281" cy="175629"/>
            <a:chOff x="0" y="0"/>
            <a:chExt cx="759193" cy="925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9193" cy="92512"/>
            </a:xfrm>
            <a:custGeom>
              <a:avLst/>
              <a:gdLst/>
              <a:ahLst/>
              <a:cxnLst/>
              <a:rect l="l" t="t" r="r" b="b"/>
              <a:pathLst>
                <a:path w="759193" h="92512">
                  <a:moveTo>
                    <a:pt x="46256" y="0"/>
                  </a:moveTo>
                  <a:lnTo>
                    <a:pt x="712937" y="0"/>
                  </a:lnTo>
                  <a:cubicBezTo>
                    <a:pt x="725205" y="0"/>
                    <a:pt x="736970" y="4873"/>
                    <a:pt x="745645" y="13548"/>
                  </a:cubicBezTo>
                  <a:cubicBezTo>
                    <a:pt x="754320" y="22223"/>
                    <a:pt x="759193" y="33988"/>
                    <a:pt x="759193" y="46256"/>
                  </a:cubicBezTo>
                  <a:lnTo>
                    <a:pt x="759193" y="46256"/>
                  </a:lnTo>
                  <a:cubicBezTo>
                    <a:pt x="759193" y="58524"/>
                    <a:pt x="754320" y="70290"/>
                    <a:pt x="745645" y="78964"/>
                  </a:cubicBezTo>
                  <a:cubicBezTo>
                    <a:pt x="736970" y="87639"/>
                    <a:pt x="725205" y="92512"/>
                    <a:pt x="712937" y="92512"/>
                  </a:cubicBezTo>
                  <a:lnTo>
                    <a:pt x="46256" y="92512"/>
                  </a:lnTo>
                  <a:cubicBezTo>
                    <a:pt x="33988" y="92512"/>
                    <a:pt x="22223" y="87639"/>
                    <a:pt x="13548" y="78964"/>
                  </a:cubicBezTo>
                  <a:cubicBezTo>
                    <a:pt x="4873" y="70290"/>
                    <a:pt x="0" y="58524"/>
                    <a:pt x="0" y="46256"/>
                  </a:cubicBezTo>
                  <a:lnTo>
                    <a:pt x="0" y="46256"/>
                  </a:lnTo>
                  <a:cubicBezTo>
                    <a:pt x="0" y="33988"/>
                    <a:pt x="4873" y="22223"/>
                    <a:pt x="13548" y="13548"/>
                  </a:cubicBezTo>
                  <a:cubicBezTo>
                    <a:pt x="22223" y="4873"/>
                    <a:pt x="33988" y="0"/>
                    <a:pt x="46256" y="0"/>
                  </a:cubicBezTo>
                  <a:close/>
                </a:path>
              </a:pathLst>
            </a:custGeom>
            <a:solidFill>
              <a:srgbClr val="9461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59193" cy="1306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8487299" y="232566"/>
            <a:ext cx="1057966" cy="1063768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2092450" y="4523880"/>
            <a:ext cx="6361725" cy="3458465"/>
          </a:xfrm>
          <a:custGeom>
            <a:avLst/>
            <a:gdLst/>
            <a:ahLst/>
            <a:cxnLst/>
            <a:rect l="l" t="t" r="r" b="b"/>
            <a:pathLst>
              <a:path w="12723450" h="6916930">
                <a:moveTo>
                  <a:pt x="0" y="0"/>
                </a:moveTo>
                <a:lnTo>
                  <a:pt x="12723450" y="0"/>
                </a:lnTo>
                <a:lnTo>
                  <a:pt x="12723450" y="6916930"/>
                </a:lnTo>
                <a:lnTo>
                  <a:pt x="0" y="691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0" y="3121982"/>
            <a:ext cx="639776" cy="1401898"/>
          </a:xfrm>
          <a:custGeom>
            <a:avLst/>
            <a:gdLst/>
            <a:ahLst/>
            <a:cxnLst/>
            <a:rect l="l" t="t" r="r" b="b"/>
            <a:pathLst>
              <a:path w="1279551" h="2803796">
                <a:moveTo>
                  <a:pt x="0" y="0"/>
                </a:moveTo>
                <a:lnTo>
                  <a:pt x="1279551" y="0"/>
                </a:lnTo>
                <a:lnTo>
                  <a:pt x="1279551" y="2803796"/>
                </a:lnTo>
                <a:lnTo>
                  <a:pt x="0" y="2803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5448300" y="3790950"/>
            <a:ext cx="1562100" cy="1498592"/>
          </a:xfrm>
          <a:custGeom>
            <a:avLst/>
            <a:gdLst/>
            <a:ahLst/>
            <a:cxnLst/>
            <a:rect l="l" t="t" r="r" b="b"/>
            <a:pathLst>
              <a:path w="3653902" h="3530583">
                <a:moveTo>
                  <a:pt x="0" y="0"/>
                </a:moveTo>
                <a:lnTo>
                  <a:pt x="3653902" y="0"/>
                </a:lnTo>
                <a:lnTo>
                  <a:pt x="3653902" y="3530584"/>
                </a:lnTo>
                <a:lnTo>
                  <a:pt x="0" y="3530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5A6A2-A0F7-F6A8-9B3B-659C098D52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400050"/>
            <a:ext cx="5081457" cy="12833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C64267-95E2-EA25-0FF8-9487B5AA266C}"/>
              </a:ext>
            </a:extLst>
          </p:cNvPr>
          <p:cNvSpPr txBox="1"/>
          <p:nvPr/>
        </p:nvSpPr>
        <p:spPr>
          <a:xfrm>
            <a:off x="2598889" y="110143"/>
            <a:ext cx="8261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EF311B-BE9A-595A-AAC7-F819E17E45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4309" y="1467939"/>
            <a:ext cx="5175953" cy="2517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E473F98B-9470-05DB-018F-D5444E76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53" y="975360"/>
            <a:ext cx="3937285" cy="294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73479"/>
            <a:ext cx="8473439" cy="486591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5C124F-01BA-D82E-86D9-CC090FCCA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79" y="208943"/>
            <a:ext cx="7452632" cy="330306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6D6E72E-6537-B180-F29E-2D61A49B394F}"/>
              </a:ext>
            </a:extLst>
          </p:cNvPr>
          <p:cNvSpPr/>
          <p:nvPr/>
        </p:nvSpPr>
        <p:spPr>
          <a:xfrm>
            <a:off x="800100" y="3409950"/>
            <a:ext cx="7467600" cy="571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vi-VN" sz="22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Tờ giấy được chia làm bao nhiêu phần bằng nhau?</a:t>
            </a:r>
            <a:endParaRPr lang="en-US" sz="22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881DD66-2CD3-2ADF-1D9D-0E74FA863755}"/>
              </a:ext>
            </a:extLst>
          </p:cNvPr>
          <p:cNvSpPr/>
          <p:nvPr/>
        </p:nvSpPr>
        <p:spPr>
          <a:xfrm>
            <a:off x="2664279" y="4033157"/>
            <a:ext cx="3622221" cy="5715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400" b="1" i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</a:t>
            </a:r>
            <a:r>
              <a:rPr lang="en-US" sz="2400" b="1" i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i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b="1" i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b="1" i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b="1" kern="1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B5B358-E903-8E00-75C9-AA58980362EA}"/>
              </a:ext>
            </a:extLst>
          </p:cNvPr>
          <p:cNvSpPr/>
          <p:nvPr/>
        </p:nvSpPr>
        <p:spPr>
          <a:xfrm>
            <a:off x="903515" y="3390900"/>
            <a:ext cx="7467600" cy="571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vi-VN" sz="22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viết phân số biểu thị phần tô màu của tờ giấy.</a:t>
            </a:r>
            <a:endParaRPr lang="en-US" sz="22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9705D950-294F-57B9-B677-1BF04C63A546}"/>
                  </a:ext>
                </a:extLst>
              </p:cNvPr>
              <p:cNvSpPr/>
              <p:nvPr/>
            </p:nvSpPr>
            <p:spPr>
              <a:xfrm>
                <a:off x="1763485" y="3867149"/>
                <a:ext cx="5225143" cy="957944"/>
              </a:xfrm>
              <a:prstGeom prst="roundRect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cầm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FF0000"/>
                            </a:solidFill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FF0000"/>
                            </a:solidFill>
                          </a:rPr>
                          <m:t>𝟏𝟎𝟎</m:t>
                        </m:r>
                      </m:den>
                    </m:f>
                  </m:oMath>
                </a14:m>
                <a:endParaRPr lang="en-US" sz="1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cầm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FF0000"/>
                            </a:solidFill>
                          </a:rPr>
                          <m:t>𝟐𝟑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FF0000"/>
                            </a:solidFill>
                          </a:rPr>
                          <m:t>𝟏𝟎𝟎</m:t>
                        </m:r>
                      </m:den>
                    </m:f>
                  </m:oMath>
                </a14:m>
                <a:endParaRPr lang="en-US" sz="3200" b="1" kern="1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9705D950-294F-57B9-B677-1BF04C63A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5" y="3867149"/>
                <a:ext cx="5225143" cy="9579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6E18F5-6725-6CA4-B12F-AB8BCEC98E2D}"/>
              </a:ext>
            </a:extLst>
          </p:cNvPr>
          <p:cNvSpPr/>
          <p:nvPr/>
        </p:nvSpPr>
        <p:spPr>
          <a:xfrm>
            <a:off x="228601" y="247650"/>
            <a:ext cx="8648700" cy="46863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2C41D0-9EC5-C37B-4A65-FE5FB0533C1B}"/>
              </a:ext>
            </a:extLst>
          </p:cNvPr>
          <p:cNvSpPr/>
          <p:nvPr/>
        </p:nvSpPr>
        <p:spPr>
          <a:xfrm>
            <a:off x="723900" y="895350"/>
            <a:ext cx="3456214" cy="1752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900" kern="12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461B5C-B310-CDF9-0A2E-EE8D92E27607}"/>
                  </a:ext>
                </a:extLst>
              </p:cNvPr>
              <p:cNvSpPr txBox="1"/>
              <p:nvPr/>
            </p:nvSpPr>
            <p:spPr>
              <a:xfrm>
                <a:off x="876300" y="971550"/>
                <a:ext cx="243840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  <m:r>
                            <a:rPr lang="en-US" sz="1600" b="0" i="0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den>
                      </m:f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đượ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vi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th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nh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0,01</m:t>
                      </m:r>
                    </m:oMath>
                  </m:oMathPara>
                </a14:m>
                <a:endParaRPr lang="en-US" sz="1600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461B5C-B310-CDF9-0A2E-EE8D92E27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971550"/>
                <a:ext cx="2438400" cy="5549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AEF76F-3B7C-5396-0098-C1295290A63B}"/>
                  </a:ext>
                </a:extLst>
              </p:cNvPr>
              <p:cNvSpPr txBox="1"/>
              <p:nvPr/>
            </p:nvSpPr>
            <p:spPr>
              <a:xfrm>
                <a:off x="759277" y="1507672"/>
                <a:ext cx="33963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 xmlns:m="http://schemas.openxmlformats.org/officeDocument/2006/math">
                    <m:r>
                      <a:rPr lang="en-US" sz="160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0,</m:t>
                    </m:r>
                    <m:r>
                      <a:rPr lang="en-US" sz="16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lang="en-US" sz="16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1 đọ</m:t>
                    </m:r>
                    <m:r>
                      <m:rPr>
                        <m:sty m:val="p"/>
                      </m:rPr>
                      <a:rPr lang="en-US" sz="16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c</m:t>
                    </m:r>
                  </m:oMath>
                </a14:m>
                <a:r>
                  <a:rPr lang="en-US" sz="1600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lang="en-US" sz="1600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không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phẩy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không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một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AEF76F-3B7C-5396-0098-C1295290A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77" y="1507672"/>
                <a:ext cx="3396343" cy="338554"/>
              </a:xfrm>
              <a:prstGeom prst="rect">
                <a:avLst/>
              </a:prstGeom>
              <a:blipFill>
                <a:blip r:embed="rId3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82460E-7A24-D579-160E-C99AA43B7AB2}"/>
                  </a:ext>
                </a:extLst>
              </p:cNvPr>
              <p:cNvSpPr txBox="1"/>
              <p:nvPr/>
            </p:nvSpPr>
            <p:spPr>
              <a:xfrm>
                <a:off x="762000" y="1771650"/>
                <a:ext cx="259080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</m:t>
                      </m:r>
                      <m:r>
                        <a:rPr lang="en-US" sz="1600" b="0" i="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lang="en-US" sz="1600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6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lang="en-US" sz="1600" b="0" i="0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600" b="1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82460E-7A24-D579-160E-C99AA43B7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771650"/>
                <a:ext cx="2590800" cy="554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DEF60A-3148-F85D-AA70-2D9466A7B45F}"/>
                  </a:ext>
                </a:extLst>
              </p:cNvPr>
              <p:cNvSpPr txBox="1"/>
              <p:nvPr/>
            </p:nvSpPr>
            <p:spPr>
              <a:xfrm>
                <a:off x="914400" y="2305050"/>
                <a:ext cx="2590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</m:t>
                      </m:r>
                      <m:r>
                        <a:rPr lang="en-US" sz="1600" b="0" i="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g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ọ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i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à 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𝐬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ố 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𝐭𝐡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ậ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𝐩𝐡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â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𝐧</m:t>
                      </m:r>
                    </m:oMath>
                  </m:oMathPara>
                </a14:m>
                <a:endParaRPr lang="en-US" sz="1600" b="1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DEF60A-3148-F85D-AA70-2D9466A7B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305050"/>
                <a:ext cx="2590800" cy="338554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60D773E-2E8C-B925-2468-F37753195FA1}"/>
              </a:ext>
            </a:extLst>
          </p:cNvPr>
          <p:cNvSpPr/>
          <p:nvPr/>
        </p:nvSpPr>
        <p:spPr>
          <a:xfrm>
            <a:off x="4865914" y="895350"/>
            <a:ext cx="3829050" cy="1752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900" kern="12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FBD4472-6EC8-E0C3-E9BF-3029D565CB92}"/>
                  </a:ext>
                </a:extLst>
              </p:cNvPr>
              <p:cNvSpPr txBox="1"/>
              <p:nvPr/>
            </p:nvSpPr>
            <p:spPr>
              <a:xfrm>
                <a:off x="5140778" y="996042"/>
                <a:ext cx="243840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600" b="0" i="0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  <m:r>
                            <a:rPr lang="en-US" sz="1600" b="0" i="0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den>
                      </m:f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đượ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vi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th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nh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0,23</m:t>
                      </m:r>
                    </m:oMath>
                  </m:oMathPara>
                </a14:m>
                <a:endParaRPr lang="en-US" sz="1600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FBD4472-6EC8-E0C3-E9BF-3029D565C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778" y="996042"/>
                <a:ext cx="2438400" cy="554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6D7139-E711-8142-8FE1-C272B4601709}"/>
                  </a:ext>
                </a:extLst>
              </p:cNvPr>
              <p:cNvSpPr txBox="1"/>
              <p:nvPr/>
            </p:nvSpPr>
            <p:spPr>
              <a:xfrm>
                <a:off x="5178877" y="1491342"/>
                <a:ext cx="35242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 xmlns:m="http://schemas.openxmlformats.org/officeDocument/2006/math">
                    <m:r>
                      <a:rPr lang="en-US" sz="160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0,</m:t>
                    </m:r>
                    <m:r>
                      <a:rPr lang="en-US" sz="16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16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 đọ</m:t>
                    </m:r>
                    <m:r>
                      <m:rPr>
                        <m:sty m:val="p"/>
                      </m:rPr>
                      <a:rPr lang="en-US" sz="16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c</m:t>
                    </m:r>
                  </m:oMath>
                </a14:m>
                <a:r>
                  <a:rPr lang="en-US" sz="1600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lang="en-US" sz="1600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không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phẩy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hai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mươi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ba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6D7139-E711-8142-8FE1-C272B4601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877" y="1491342"/>
                <a:ext cx="3524251" cy="338554"/>
              </a:xfrm>
              <a:prstGeom prst="rect">
                <a:avLst/>
              </a:prstGeom>
              <a:blipFill>
                <a:blip r:embed="rId7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E9D007-366D-8805-B1FD-18A7A28FCE17}"/>
                  </a:ext>
                </a:extLst>
              </p:cNvPr>
              <p:cNvSpPr txBox="1"/>
              <p:nvPr/>
            </p:nvSpPr>
            <p:spPr>
              <a:xfrm>
                <a:off x="5026478" y="1796142"/>
                <a:ext cx="259080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</m:t>
                      </m:r>
                      <m:r>
                        <a:rPr lang="en-US" sz="1600" b="0" i="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lang="en-US" sz="1600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6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600" b="0" i="0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  <m:r>
                            <a:rPr lang="en-US" sz="1600" b="0" i="0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600" b="1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E9D007-366D-8805-B1FD-18A7A28FC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478" y="1796142"/>
                <a:ext cx="2590800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56E0CD5-DDD9-408E-8065-2B21637D7F7B}"/>
                  </a:ext>
                </a:extLst>
              </p:cNvPr>
              <p:cNvSpPr txBox="1"/>
              <p:nvPr/>
            </p:nvSpPr>
            <p:spPr>
              <a:xfrm>
                <a:off x="5178878" y="2329542"/>
                <a:ext cx="2590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</m:t>
                      </m:r>
                      <m:r>
                        <a:rPr lang="en-US" sz="1600" b="0" i="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g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ọ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i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à 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𝐬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ố 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𝐭𝐡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ậ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𝐩𝐡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â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𝐧</m:t>
                      </m:r>
                    </m:oMath>
                  </m:oMathPara>
                </a14:m>
                <a:endParaRPr lang="en-US" sz="1600" b="1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56E0CD5-DDD9-408E-8065-2B21637D7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878" y="2329542"/>
                <a:ext cx="2590800" cy="338554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3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6E18F5-6725-6CA4-B12F-AB8BCEC98E2D}"/>
              </a:ext>
            </a:extLst>
          </p:cNvPr>
          <p:cNvSpPr/>
          <p:nvPr/>
        </p:nvSpPr>
        <p:spPr>
          <a:xfrm>
            <a:off x="228601" y="247650"/>
            <a:ext cx="8648700" cy="46863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endParaRPr lang="en-US" sz="900" kern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C164D5-B459-E5D1-07ED-7BA682D39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376157"/>
              </p:ext>
            </p:extLst>
          </p:nvPr>
        </p:nvGraphicFramePr>
        <p:xfrm>
          <a:off x="685800" y="1045935"/>
          <a:ext cx="7848600" cy="2402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69720">
                  <a:extLst>
                    <a:ext uri="{9D8B030D-6E8A-4147-A177-3AD203B41FA5}">
                      <a16:colId xmlns:a16="http://schemas.microsoft.com/office/drawing/2014/main" val="524020401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1808966889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3285868170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58692623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665032269"/>
                    </a:ext>
                  </a:extLst>
                </a:gridCol>
              </a:tblGrid>
              <a:tr h="5461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01869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53799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08549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3274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9CA53BE-9C63-00AC-1518-8743FD9CA6EC}"/>
              </a:ext>
            </a:extLst>
          </p:cNvPr>
          <p:cNvSpPr txBox="1"/>
          <p:nvPr/>
        </p:nvSpPr>
        <p:spPr>
          <a:xfrm>
            <a:off x="800100" y="236219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0,01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20403-F822-CA10-1830-A52346F2AAE4}"/>
              </a:ext>
            </a:extLst>
          </p:cNvPr>
          <p:cNvSpPr txBox="1"/>
          <p:nvPr/>
        </p:nvSpPr>
        <p:spPr>
          <a:xfrm>
            <a:off x="2392136" y="238124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BD927-4A01-CCB5-2AD7-56283586509A}"/>
              </a:ext>
            </a:extLst>
          </p:cNvPr>
          <p:cNvSpPr txBox="1"/>
          <p:nvPr/>
        </p:nvSpPr>
        <p:spPr>
          <a:xfrm>
            <a:off x="3946072" y="237852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B9E7D0-3307-633A-4298-E42BE8D045B1}"/>
              </a:ext>
            </a:extLst>
          </p:cNvPr>
          <p:cNvSpPr txBox="1"/>
          <p:nvPr/>
        </p:nvSpPr>
        <p:spPr>
          <a:xfrm>
            <a:off x="5527222" y="238941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086A35-D4F6-C993-DF92-A33B2E097325}"/>
              </a:ext>
            </a:extLst>
          </p:cNvPr>
          <p:cNvSpPr txBox="1"/>
          <p:nvPr/>
        </p:nvSpPr>
        <p:spPr>
          <a:xfrm>
            <a:off x="7045779" y="240574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C6C9B-A79C-23DB-9E85-8635CB38695D}"/>
              </a:ext>
            </a:extLst>
          </p:cNvPr>
          <p:cNvSpPr txBox="1"/>
          <p:nvPr/>
        </p:nvSpPr>
        <p:spPr>
          <a:xfrm>
            <a:off x="816428" y="29255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0,23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A0DA3-1A42-C87E-0D5D-5AF49C2D4401}"/>
              </a:ext>
            </a:extLst>
          </p:cNvPr>
          <p:cNvSpPr txBox="1"/>
          <p:nvPr/>
        </p:nvSpPr>
        <p:spPr>
          <a:xfrm>
            <a:off x="2408464" y="294458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C3940-B24C-4852-1F2D-2B11E4E30DD8}"/>
              </a:ext>
            </a:extLst>
          </p:cNvPr>
          <p:cNvSpPr txBox="1"/>
          <p:nvPr/>
        </p:nvSpPr>
        <p:spPr>
          <a:xfrm>
            <a:off x="3962400" y="294186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ACCF28-513E-07BE-DBD2-47D74E498A3A}"/>
              </a:ext>
            </a:extLst>
          </p:cNvPr>
          <p:cNvSpPr txBox="1"/>
          <p:nvPr/>
        </p:nvSpPr>
        <p:spPr>
          <a:xfrm>
            <a:off x="5543550" y="295275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4C4EB5-5717-E530-34C5-B3CA595085B2}"/>
              </a:ext>
            </a:extLst>
          </p:cNvPr>
          <p:cNvSpPr txBox="1"/>
          <p:nvPr/>
        </p:nvSpPr>
        <p:spPr>
          <a:xfrm>
            <a:off x="7062107" y="296907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2946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2" grpId="0"/>
      <p:bldP spid="3" grpId="0"/>
      <p:bldP spid="8" grpId="0"/>
      <p:bldP spid="9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E2B4C34F-BB5A-2894-51C0-C628AF0FF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49" y="1038348"/>
            <a:ext cx="4520133" cy="34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343</Words>
  <Application>Microsoft Office PowerPoint</Application>
  <PresentationFormat>On-screen Show (16:9)</PresentationFormat>
  <Paragraphs>58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等线</vt:lpstr>
      <vt:lpstr>Happy Monkey</vt:lpstr>
      <vt:lpstr>Arial</vt:lpstr>
      <vt:lpstr>Calibri</vt:lpstr>
      <vt:lpstr>Cambria</vt:lpstr>
      <vt:lpstr>Cambria Math</vt:lpstr>
      <vt:lpstr>Roboto Condensed Light</vt:lpstr>
      <vt:lpstr>Times New Roman</vt:lpstr>
      <vt:lpstr>UTM Bell</vt:lpstr>
      <vt:lpstr>Math Subject for Elementary - 3rd Grade: Operations and Algebraic Thinking by Slidesgo</vt:lpstr>
      <vt:lpstr>Office Theme</vt:lpstr>
      <vt:lpstr>第一PPT，www.1ppt.com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Thao Tran</cp:lastModifiedBy>
  <cp:revision>59</cp:revision>
  <dcterms:modified xsi:type="dcterms:W3CDTF">2024-09-09T15:27:59Z</dcterms:modified>
</cp:coreProperties>
</file>