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693" r:id="rId3"/>
    <p:sldMasterId id="2147483705" r:id="rId4"/>
    <p:sldMasterId id="2147483748" r:id="rId5"/>
  </p:sldMasterIdLst>
  <p:notesMasterIdLst>
    <p:notesMasterId r:id="rId30"/>
  </p:notesMasterIdLst>
  <p:sldIdLst>
    <p:sldId id="259" r:id="rId6"/>
    <p:sldId id="558" r:id="rId7"/>
    <p:sldId id="2728" r:id="rId8"/>
    <p:sldId id="4411" r:id="rId9"/>
    <p:sldId id="256" r:id="rId10"/>
    <p:sldId id="257" r:id="rId11"/>
    <p:sldId id="266" r:id="rId12"/>
    <p:sldId id="4417" r:id="rId13"/>
    <p:sldId id="260" r:id="rId14"/>
    <p:sldId id="282" r:id="rId15"/>
    <p:sldId id="316" r:id="rId16"/>
    <p:sldId id="329" r:id="rId17"/>
    <p:sldId id="330" r:id="rId18"/>
    <p:sldId id="331" r:id="rId19"/>
    <p:sldId id="4418" r:id="rId20"/>
    <p:sldId id="4419" r:id="rId21"/>
    <p:sldId id="4412" r:id="rId22"/>
    <p:sldId id="4413" r:id="rId23"/>
    <p:sldId id="4414" r:id="rId24"/>
    <p:sldId id="322" r:id="rId25"/>
    <p:sldId id="4415" r:id="rId26"/>
    <p:sldId id="4416" r:id="rId27"/>
    <p:sldId id="265" r:id="rId28"/>
    <p:sldId id="4410"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E3FF"/>
    <a:srgbClr val="587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0125E-5D57-428E-BB1C-89E4BB1D7FB7}"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1F1FC-F61F-41DB-A122-526FC83ECC04}" type="slidenum">
              <a:rPr lang="en-US" smtClean="0"/>
              <a:t>‹#›</a:t>
            </a:fld>
            <a:endParaRPr lang="en-US"/>
          </a:p>
        </p:txBody>
      </p:sp>
    </p:spTree>
    <p:extLst>
      <p:ext uri="{BB962C8B-B14F-4D97-AF65-F5344CB8AC3E}">
        <p14:creationId xmlns:p14="http://schemas.microsoft.com/office/powerpoint/2010/main" val="324374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1</a:t>
            </a:fld>
            <a:endParaRPr lang="en-US"/>
          </a:p>
        </p:txBody>
      </p:sp>
    </p:spTree>
    <p:extLst>
      <p:ext uri="{BB962C8B-B14F-4D97-AF65-F5344CB8AC3E}">
        <p14:creationId xmlns:p14="http://schemas.microsoft.com/office/powerpoint/2010/main" val="22907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ABA1F1FC-F61F-41DB-A122-526FC83ECC04}" type="slidenum">
              <a:rPr lang="en-US" smtClean="0"/>
              <a:t>5</a:t>
            </a:fld>
            <a:endParaRPr lang="en-US"/>
          </a:p>
        </p:txBody>
      </p:sp>
    </p:spTree>
    <p:extLst>
      <p:ext uri="{BB962C8B-B14F-4D97-AF65-F5344CB8AC3E}">
        <p14:creationId xmlns:p14="http://schemas.microsoft.com/office/powerpoint/2010/main" val="372174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25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498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444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0135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427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0"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1"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854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3119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731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033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9632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5923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414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4378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428096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114924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260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211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7766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812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1922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5035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3029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9290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25188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28281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1480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1727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4848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27388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5441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796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0221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086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771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3543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9013101"/>
      </p:ext>
    </p:extLst>
  </p:cSld>
  <p:clrMapOvr>
    <a:masterClrMapping/>
  </p:clrMapOvr>
  <p:transition spd="slow" advClick="0" advTm="200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682502"/>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3824033"/>
      </p:ext>
    </p:extLst>
  </p:cSld>
  <p:clrMapOvr>
    <a:masterClrMapping/>
  </p:clrMapOvr>
  <p:transition spd="slow" advClick="0" advTm="200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10991415"/>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0022445"/>
      </p:ext>
    </p:extLst>
  </p:cSld>
  <p:clrMapOvr>
    <a:masterClrMapping/>
  </p:clrMapOvr>
  <p:transition spd="slow" advClick="0" advTm="2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8446417"/>
      </p:ext>
    </p:extLst>
  </p:cSld>
  <p:clrMapOvr>
    <a:masterClrMapping/>
  </p:clrMapOvr>
  <p:transition spd="slow" advClick="0" advTm="2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19338175"/>
      </p:ext>
    </p:extLst>
  </p:cSld>
  <p:clrMapOvr>
    <a:masterClrMapping/>
  </p:clrMapOvr>
  <p:transition spd="slow" advClick="0" advTm="2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8237951"/>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5664252"/>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9873588"/>
      </p:ext>
    </p:extLst>
  </p:cSld>
  <p:clrMapOvr>
    <a:masterClrMapping/>
  </p:clrMapOvr>
  <p:transition spd="slow" advClick="0" advTm="200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13733100"/>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7343383"/>
      </p:ext>
    </p:extLst>
  </p:cSld>
  <p:clrMapOvr>
    <a:masterClrMapping/>
  </p:clrMapOvr>
  <p:transition spd="slow" advClick="0" advTm="200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9215061"/>
      </p:ext>
    </p:extLst>
  </p:cSld>
  <p:clrMapOvr>
    <a:masterClrMapping/>
  </p:clrMapOvr>
  <p:transition spd="slow" advClick="0" advTm="200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2359166"/>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29301374"/>
      </p:ext>
    </p:extLst>
  </p:cSld>
  <p:clrMapOvr>
    <a:masterClrMapping/>
  </p:clrMapOvr>
  <p:transition spd="slow" advClick="0" advTm="2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1082169"/>
      </p:ext>
    </p:extLst>
  </p:cSld>
  <p:clrMapOvr>
    <a:masterClrMapping/>
  </p:clrMapOvr>
  <p:transition spd="slow" advClick="0" advTm="2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58001708"/>
      </p:ext>
    </p:extLst>
  </p:cSld>
  <p:clrMapOvr>
    <a:masterClrMapping/>
  </p:clrMapOvr>
  <p:transition spd="slow" advClick="0" advTm="2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06417491"/>
      </p:ext>
    </p:extLst>
  </p:cSld>
  <p:clrMapOvr>
    <a:masterClrMapping/>
  </p:clrMapOvr>
  <p:transition spd="slow" advClick="0" advTm="200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0792278"/>
      </p:ext>
    </p:extLst>
  </p:cSld>
  <p:clrMapOvr>
    <a:masterClrMapping/>
  </p:clrMapOvr>
  <p:transition spd="slow" advClick="0" advTm="200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1939602"/>
      </p:ext>
    </p:extLst>
  </p:cSld>
  <p:clrMapOvr>
    <a:masterClrMapping/>
  </p:clrMapOvr>
  <p:transition spd="slow" advClick="0" advTm="200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7654249"/>
      </p:ext>
    </p:extLst>
  </p:cSld>
  <p:clrMapOvr>
    <a:masterClrMapping/>
  </p:clrMapOvr>
  <p:transition spd="slow">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7770402"/>
      </p:ext>
    </p:extLst>
  </p:cSld>
  <p:clrMapOvr>
    <a:masterClrMapping/>
  </p:clrMapOvr>
  <p:transition spd="slow">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78661690"/>
      </p:ext>
    </p:extLst>
  </p:cSld>
  <p:clrMapOvr>
    <a:masterClrMapping/>
  </p:clrMapOvr>
  <p:transition spd="slow">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8082858"/>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84508639"/>
      </p:ext>
    </p:extLst>
  </p:cSld>
  <p:clrMapOvr>
    <a:masterClrMapping/>
  </p:clrMapOvr>
  <p:transition spd="slow">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0510358"/>
      </p:ext>
    </p:extLst>
  </p:cSld>
  <p:clrMapOvr>
    <a:masterClrMapping/>
  </p:clrMapOvr>
  <p:transition spd="slow">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217251"/>
      </p:ext>
    </p:extLst>
  </p:cSld>
  <p:clrMapOvr>
    <a:masterClrMapping/>
  </p:clrMapOvr>
  <p:transition spd="slow">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91321698"/>
      </p:ext>
    </p:extLst>
  </p:cSld>
  <p:clrMapOvr>
    <a:masterClrMapping/>
  </p:clrMapOvr>
  <p:transition spd="slow">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32137765"/>
      </p:ext>
    </p:extLst>
  </p:cSld>
  <p:clrMapOvr>
    <a:masterClrMapping/>
  </p:clrMapOvr>
  <p:transition spd="slow">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41904619"/>
      </p:ext>
    </p:extLst>
  </p:cSld>
  <p:clrMapOvr>
    <a:masterClrMapping/>
  </p:clrMapOvr>
  <p:transition spd="slow">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467671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88686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29850941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78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881040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483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164223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91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7330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497686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06271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99157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92889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6EBFB578-8D60-488A-AA3B-0DAD88EF28BF}" type="datetimeFigureOut">
              <a:rPr lang="zh-CN" altLang="en-US" smtClean="0">
                <a:solidFill>
                  <a:prstClr val="black">
                    <a:tint val="75000"/>
                  </a:prstClr>
                </a:solidFill>
              </a:rPr>
              <a:pPr defTabSz="1371600">
                <a:defRPr/>
              </a:pPr>
              <a:t>2024/9/24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45802204-49C4-475D-AEF4-B3350A4DFC7C}"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08544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2024/9/24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56152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2024/9/24</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909925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2024/9/24</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25942721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7.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5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0.svg"/><Relationship Id="rId7" Type="http://schemas.openxmlformats.org/officeDocument/2006/relationships/image" Target="../media/image7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680.png"/><Relationship Id="rId7" Type="http://schemas.openxmlformats.org/officeDocument/2006/relationships/image" Target="../media/image720.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700.png"/><Relationship Id="rId4" Type="http://schemas.openxmlformats.org/officeDocument/2006/relationships/image" Target="../media/image69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7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4.svg"/><Relationship Id="rId3" Type="http://schemas.openxmlformats.org/officeDocument/2006/relationships/image" Target="../media/image30.svg"/><Relationship Id="rId7" Type="http://schemas.openxmlformats.org/officeDocument/2006/relationships/image" Target="../media/image82.svg"/><Relationship Id="rId12" Type="http://schemas.openxmlformats.org/officeDocument/2006/relationships/image" Target="../media/image83.png"/><Relationship Id="rId2" Type="http://schemas.openxmlformats.org/officeDocument/2006/relationships/image" Target="../media/image29.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38.svg"/><Relationship Id="rId5" Type="http://schemas.openxmlformats.org/officeDocument/2006/relationships/image" Target="../media/image19.svg"/><Relationship Id="rId1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48.svg"/><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6.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5.png"/><Relationship Id="rId12" Type="http://schemas.openxmlformats.org/officeDocument/2006/relationships/image" Target="../media/image13.svg"/><Relationship Id="rId17" Type="http://schemas.openxmlformats.org/officeDocument/2006/relationships/image" Target="../media/image41.svg"/><Relationship Id="rId2" Type="http://schemas.openxmlformats.org/officeDocument/2006/relationships/notesSlide" Target="../notesSlides/notesSlide3.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12.pn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11.svg"/><Relationship Id="rId19"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10.pn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1.sv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8.svg"/><Relationship Id="rId5" Type="http://schemas.openxmlformats.org/officeDocument/2006/relationships/image" Target="../media/image15.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50.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r:embed="rId4"/>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r:embed="rId10"/>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r:embed="rId12"/>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r:embed="rId14"/>
                </a:ext>
              </a:extLst>
            </a:blip>
            <a:stretch>
              <a:fillRect t="-232761" r="-499472" b="-229128"/>
            </a:stretch>
          </a:blipFill>
        </p:spPr>
        <p:txBody>
          <a:bodyPr/>
          <a:lstStyle/>
          <a:p>
            <a:endParaRPr lang="en-US"/>
          </a:p>
        </p:txBody>
      </p:sp>
      <p:sp>
        <p:nvSpPr>
          <p:cNvPr id="29" name="TextBox 29"/>
          <p:cNvSpPr txBox="1"/>
          <p:nvPr/>
        </p:nvSpPr>
        <p:spPr>
          <a:xfrm>
            <a:off x="3505200" y="2247900"/>
            <a:ext cx="11963400" cy="2554545"/>
          </a:xfrm>
          <a:prstGeom prst="rect">
            <a:avLst/>
          </a:prstGeom>
        </p:spPr>
        <p:txBody>
          <a:bodyPr wrap="square" lIns="0" tIns="0" rIns="0" bIns="0" rtlCol="0" anchor="t">
            <a:spAutoFit/>
          </a:bodyPr>
          <a:lstStyle/>
          <a:p>
            <a:pPr algn="ctr"/>
            <a:r>
              <a:rPr lang="en-US" sz="16600" dirty="0">
                <a:solidFill>
                  <a:srgbClr val="00B0F0"/>
                </a:solidFill>
                <a:latin typeface="SVN-Hole Hearted" panose="020B0A06020104020203" pitchFamily="34" charset="0"/>
              </a:rPr>
              <a:t>KHỞI ĐỘNG</a:t>
            </a:r>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68A35A9-5AF7-43F8-9F39-7B9926EEF66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8000" y="1143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6E3B3B-F53E-4FCA-A800-3B4DE0FE4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8" name="Picture 7">
            <a:extLst>
              <a:ext uri="{FF2B5EF4-FFF2-40B4-BE49-F238E27FC236}">
                <a16:creationId xmlns:a16="http://schemas.microsoft.com/office/drawing/2014/main" id="{7627850A-6F17-4E79-A60F-BE34134B9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图片 5">
            <a:extLst>
              <a:ext uri="{FF2B5EF4-FFF2-40B4-BE49-F238E27FC236}">
                <a16:creationId xmlns:a16="http://schemas.microsoft.com/office/drawing/2014/main" id="{B53B75C2-A6B9-4AE6-8A6A-FE8DDF6D209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29028" y="7294173"/>
            <a:ext cx="18317028" cy="3142822"/>
          </a:xfrm>
          <a:prstGeom prst="rect">
            <a:avLst/>
          </a:prstGeom>
        </p:spPr>
      </p:pic>
      <p:sp>
        <p:nvSpPr>
          <p:cNvPr id="12" name="Cloud Callout 9">
            <a:extLst>
              <a:ext uri="{FF2B5EF4-FFF2-40B4-BE49-F238E27FC236}">
                <a16:creationId xmlns:a16="http://schemas.microsoft.com/office/drawing/2014/main" id="{E1581F4C-2474-46EC-BE56-74153E10851F}"/>
              </a:ext>
            </a:extLst>
          </p:cNvPr>
          <p:cNvSpPr/>
          <p:nvPr/>
        </p:nvSpPr>
        <p:spPr>
          <a:xfrm>
            <a:off x="6691197" y="0"/>
            <a:ext cx="10669338" cy="6938572"/>
          </a:xfrm>
          <a:prstGeom prst="cloudCallout">
            <a:avLst>
              <a:gd name="adj1" fmla="val -62334"/>
              <a:gd name="adj2" fmla="val 389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12">
            <a:extLst>
              <a:ext uri="{FF2B5EF4-FFF2-40B4-BE49-F238E27FC236}">
                <a16:creationId xmlns:a16="http://schemas.microsoft.com/office/drawing/2014/main" id="{80B8E8B0-A509-4562-B752-92B784D05F0D}"/>
              </a:ext>
            </a:extLst>
          </p:cNvPr>
          <p:cNvSpPr txBox="1">
            <a:spLocks noChangeArrowheads="1"/>
          </p:cNvSpPr>
          <p:nvPr/>
        </p:nvSpPr>
        <p:spPr bwMode="auto">
          <a:xfrm>
            <a:off x="7924800" y="1409700"/>
            <a:ext cx="8697688" cy="36494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thập</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phân</a:t>
            </a:r>
            <a:endPar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endParaRPr>
          </a:p>
          <a:p>
            <a:pPr algn="ctr" defTabSz="1371600"/>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6400" b="1" dirty="0" err="1">
                <a:solidFill>
                  <a:srgbClr val="008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6400" b="1" dirty="0">
                <a:solidFill>
                  <a:srgbClr val="00800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4" name="Picture 2" descr="Thinking Clipart Library Stock Child Student Reading - Student Thinking  Clipart, HD Png Download - vhv">
            <a:extLst>
              <a:ext uri="{FF2B5EF4-FFF2-40B4-BE49-F238E27FC236}">
                <a16:creationId xmlns:a16="http://schemas.microsoft.com/office/drawing/2014/main" id="{3440566A-E61A-4D0F-A6E9-A51520E0AD7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7353" y="4370983"/>
            <a:ext cx="8334854" cy="693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93BE4-6D65-4F82-A77A-6EF29D29A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095" y="381595"/>
            <a:ext cx="9523810" cy="9523810"/>
          </a:xfrm>
          <a:prstGeom prst="rect">
            <a:avLst/>
          </a:prstGeom>
        </p:spPr>
      </p:pic>
      <p:pic>
        <p:nvPicPr>
          <p:cNvPr id="4" name="Untitled Project">
            <a:hlinkClick r:id="" action="ppaction://media"/>
            <a:extLst>
              <a:ext uri="{FF2B5EF4-FFF2-40B4-BE49-F238E27FC236}">
                <a16:creationId xmlns:a16="http://schemas.microsoft.com/office/drawing/2014/main" id="{42B0E10B-F966-4A1C-8724-7F19F2A5CD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34802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FD1DEFE6-E3C7-E0D3-3993-3EABAF5633F9}"/>
              </a:ext>
            </a:extLst>
          </p:cNvPr>
          <p:cNvPicPr>
            <a:picLocks noChangeAspect="1"/>
          </p:cNvPicPr>
          <p:nvPr/>
        </p:nvPicPr>
        <p:blipFill>
          <a:blip r:embed="rId15"/>
          <a:stretch>
            <a:fillRect/>
          </a:stretch>
        </p:blipFill>
        <p:spPr>
          <a:xfrm>
            <a:off x="3048000" y="1485900"/>
            <a:ext cx="12571042" cy="4432176"/>
          </a:xfrm>
          <a:prstGeom prst="rect">
            <a:avLst/>
          </a:prstGeom>
        </p:spPr>
      </p:pic>
    </p:spTree>
    <p:extLst>
      <p:ext uri="{BB962C8B-B14F-4D97-AF65-F5344CB8AC3E}">
        <p14:creationId xmlns:p14="http://schemas.microsoft.com/office/powerpoint/2010/main" val="38282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srgbClr val="002060"/>
                </a:solidFill>
                <a:latin typeface="Cambria" panose="02040503050406030204" pitchFamily="18" charset="0"/>
                <a:ea typeface="Cambria" panose="02040503050406030204" pitchFamily="18" charset="0"/>
              </a:rPr>
              <a:t>a)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mỗi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thập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sau</a:t>
            </a:r>
            <a:r>
              <a:rPr lang="en-US" sz="4800" b="1" dirty="0">
                <a:solidFill>
                  <a:srgbClr val="002060"/>
                </a:solidFill>
                <a:latin typeface="Cambria" panose="02040503050406030204" pitchFamily="18" charset="0"/>
                <a:ea typeface="Cambria" panose="02040503050406030204" pitchFamily="18" charset="0"/>
              </a:rPr>
              <a:t>:</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C2E3DBB1-0F26-BFAB-AD2F-1A8EE075F545}"/>
              </a:ext>
            </a:extLst>
          </p:cNvPr>
          <p:cNvPicPr>
            <a:picLocks noChangeAspect="1"/>
          </p:cNvPicPr>
          <p:nvPr/>
        </p:nvPicPr>
        <p:blipFill>
          <a:blip r:embed="rId4"/>
          <a:stretch>
            <a:fillRect/>
          </a:stretch>
        </p:blipFill>
        <p:spPr>
          <a:xfrm>
            <a:off x="1600200" y="3162300"/>
            <a:ext cx="15316200" cy="2690684"/>
          </a:xfrm>
          <a:prstGeom prst="rect">
            <a:avLst/>
          </a:prstGeom>
        </p:spPr>
      </p:pic>
    </p:spTree>
    <p:extLst>
      <p:ext uri="{BB962C8B-B14F-4D97-AF65-F5344CB8AC3E}">
        <p14:creationId xmlns:p14="http://schemas.microsoft.com/office/powerpoint/2010/main" val="32228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DDE06AF3-B2F4-7378-AB93-35D03E1DA917}"/>
              </a:ext>
            </a:extLst>
          </p:cNvPr>
          <p:cNvPicPr>
            <a:picLocks noChangeAspect="1"/>
          </p:cNvPicPr>
          <p:nvPr/>
        </p:nvPicPr>
        <p:blipFill>
          <a:blip r:embed="rId2"/>
          <a:stretch>
            <a:fillRect/>
          </a:stretch>
        </p:blipFill>
        <p:spPr>
          <a:xfrm>
            <a:off x="2514600" y="800100"/>
            <a:ext cx="1243374" cy="1981200"/>
          </a:xfrm>
          <a:prstGeom prst="rect">
            <a:avLst/>
          </a:prstGeom>
        </p:spPr>
      </p:pic>
      <p:pic>
        <p:nvPicPr>
          <p:cNvPr id="15" name="Picture 14">
            <a:extLst>
              <a:ext uri="{FF2B5EF4-FFF2-40B4-BE49-F238E27FC236}">
                <a16:creationId xmlns:a16="http://schemas.microsoft.com/office/drawing/2014/main" id="{61848291-3A0C-D31A-43E9-6789FE14BB1D}"/>
              </a:ext>
            </a:extLst>
          </p:cNvPr>
          <p:cNvPicPr>
            <a:picLocks noChangeAspect="1"/>
          </p:cNvPicPr>
          <p:nvPr/>
        </p:nvPicPr>
        <p:blipFill>
          <a:blip r:embed="rId3"/>
          <a:stretch>
            <a:fillRect/>
          </a:stretch>
        </p:blipFill>
        <p:spPr>
          <a:xfrm>
            <a:off x="2514600" y="3314700"/>
            <a:ext cx="1295400" cy="1784231"/>
          </a:xfrm>
          <a:prstGeom prst="rect">
            <a:avLst/>
          </a:prstGeom>
        </p:spPr>
      </p:pic>
      <p:pic>
        <p:nvPicPr>
          <p:cNvPr id="17" name="Picture 16">
            <a:extLst>
              <a:ext uri="{FF2B5EF4-FFF2-40B4-BE49-F238E27FC236}">
                <a16:creationId xmlns:a16="http://schemas.microsoft.com/office/drawing/2014/main" id="{CAF82B99-4EFB-CBF2-6A1F-B122E93B7281}"/>
              </a:ext>
            </a:extLst>
          </p:cNvPr>
          <p:cNvPicPr>
            <a:picLocks noChangeAspect="1"/>
          </p:cNvPicPr>
          <p:nvPr/>
        </p:nvPicPr>
        <p:blipFill>
          <a:blip r:embed="rId4"/>
          <a:stretch>
            <a:fillRect/>
          </a:stretch>
        </p:blipFill>
        <p:spPr>
          <a:xfrm>
            <a:off x="2514600" y="5829300"/>
            <a:ext cx="1323975" cy="1304925"/>
          </a:xfrm>
          <a:prstGeom prst="rect">
            <a:avLst/>
          </a:prstGeom>
        </p:spPr>
      </p:pic>
      <p:pic>
        <p:nvPicPr>
          <p:cNvPr id="20" name="Picture 19">
            <a:extLst>
              <a:ext uri="{FF2B5EF4-FFF2-40B4-BE49-F238E27FC236}">
                <a16:creationId xmlns:a16="http://schemas.microsoft.com/office/drawing/2014/main" id="{8D11D071-AA41-488C-2BFC-C58BFAF295E2}"/>
              </a:ext>
            </a:extLst>
          </p:cNvPr>
          <p:cNvPicPr>
            <a:picLocks noChangeAspect="1"/>
          </p:cNvPicPr>
          <p:nvPr/>
        </p:nvPicPr>
        <p:blipFill>
          <a:blip r:embed="rId5"/>
          <a:stretch>
            <a:fillRect/>
          </a:stretch>
        </p:blipFill>
        <p:spPr>
          <a:xfrm>
            <a:off x="2514600" y="7886700"/>
            <a:ext cx="2257425" cy="1314450"/>
          </a:xfrm>
          <a:prstGeom prst="rect">
            <a:avLst/>
          </a:prstGeom>
        </p:spPr>
      </p:pic>
      <p:sp>
        <p:nvSpPr>
          <p:cNvPr id="21" name="TextBox 20">
            <a:extLst>
              <a:ext uri="{FF2B5EF4-FFF2-40B4-BE49-F238E27FC236}">
                <a16:creationId xmlns:a16="http://schemas.microsoft.com/office/drawing/2014/main" id="{EE9E60B7-2F0F-4721-3494-9305D3FF16C9}"/>
              </a:ext>
            </a:extLst>
          </p:cNvPr>
          <p:cNvSpPr txBox="1"/>
          <p:nvPr/>
        </p:nvSpPr>
        <p:spPr>
          <a:xfrm>
            <a:off x="3886200" y="1333500"/>
            <a:ext cx="5867400" cy="830997"/>
          </a:xfrm>
          <a:prstGeom prst="rect">
            <a:avLst/>
          </a:prstGeom>
          <a:noFill/>
        </p:spPr>
        <p:txBody>
          <a:bodyPr wrap="square" rtlCol="0">
            <a:spAutoFit/>
          </a:bodyPr>
          <a:lstStyle/>
          <a:p>
            <a:r>
              <a:rPr lang="vi-VN" sz="4800" b="0" i="0" dirty="0">
                <a:solidFill>
                  <a:srgbClr val="FF0000"/>
                </a:solidFill>
                <a:effectLst/>
                <a:latin typeface="Cambria" panose="02040503050406030204" pitchFamily="18" charset="0"/>
                <a:ea typeface="Cambria" panose="02040503050406030204" pitchFamily="18" charset="0"/>
              </a:rPr>
              <a:t> Ba phần mười</a:t>
            </a:r>
            <a:endParaRPr lang="en-US" sz="4800"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68D300B-FC72-5779-03D6-F4B5CCD8714C}"/>
              </a:ext>
            </a:extLst>
          </p:cNvPr>
          <p:cNvSpPr txBox="1"/>
          <p:nvPr/>
        </p:nvSpPr>
        <p:spPr>
          <a:xfrm>
            <a:off x="4038600" y="3695700"/>
            <a:ext cx="5867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Mười bốn phần trăm</a:t>
            </a:r>
            <a:endParaRPr lang="en-US" sz="48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B196DDB-B614-81A9-3986-C133FAD17E0D}"/>
              </a:ext>
            </a:extLst>
          </p:cNvPr>
          <p:cNvSpPr txBox="1"/>
          <p:nvPr/>
        </p:nvSpPr>
        <p:spPr>
          <a:xfrm>
            <a:off x="4191000" y="5981700"/>
            <a:ext cx="103632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Bảy trăm hai mươi ba phần nghìn</a:t>
            </a:r>
            <a:endParaRPr lang="en-US" sz="48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8892172-1E74-FF4E-6F4A-4F46AAB01673}"/>
              </a:ext>
            </a:extLst>
          </p:cNvPr>
          <p:cNvSpPr txBox="1"/>
          <p:nvPr/>
        </p:nvSpPr>
        <p:spPr>
          <a:xfrm>
            <a:off x="5105400" y="8267700"/>
            <a:ext cx="12344400" cy="830997"/>
          </a:xfrm>
          <a:prstGeom prst="rect">
            <a:avLst/>
          </a:prstGeom>
          <a:noFill/>
        </p:spPr>
        <p:txBody>
          <a:bodyPr wrap="square" rtlCol="0">
            <a:spAutoFit/>
          </a:bodyPr>
          <a:lstStyle/>
          <a:p>
            <a:r>
              <a:rPr lang="vi-VN" sz="4800">
                <a:solidFill>
                  <a:srgbClr val="FF0000"/>
                </a:solidFill>
                <a:latin typeface="Cambria" panose="02040503050406030204" pitchFamily="18" charset="0"/>
                <a:ea typeface="Cambria" panose="02040503050406030204" pitchFamily="18" charset="0"/>
              </a:rPr>
              <a:t>Hai nghìn không trăm mười bốn phần triệu</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wipe(down)">
                                      <p:cBhvr>
                                        <p:cTn id="2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thập</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phân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EAC7B14D-6653-B721-851D-12B1D11070A4}"/>
              </a:ext>
            </a:extLst>
          </p:cNvPr>
          <p:cNvSpPr/>
          <p:nvPr/>
        </p:nvSpPr>
        <p:spPr>
          <a:xfrm>
            <a:off x="1981200" y="2019300"/>
            <a:ext cx="4267200" cy="1295400"/>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Năm</a:t>
            </a:r>
            <a:r>
              <a:rPr lang="en-US" sz="4400" dirty="0">
                <a:solidFill>
                  <a:srgbClr val="002060"/>
                </a:solidFill>
              </a:rPr>
              <a:t> </a:t>
            </a:r>
            <a:r>
              <a:rPr lang="en-US" sz="4400" dirty="0" err="1">
                <a:solidFill>
                  <a:srgbClr val="002060"/>
                </a:solidFill>
              </a:rPr>
              <a:t>phần</a:t>
            </a:r>
            <a:r>
              <a:rPr lang="en-US" sz="4400" dirty="0">
                <a:solidFill>
                  <a:srgbClr val="002060"/>
                </a:solidFill>
              </a:rPr>
              <a:t> </a:t>
            </a:r>
            <a:r>
              <a:rPr lang="en-US" sz="4400" dirty="0" err="1">
                <a:solidFill>
                  <a:srgbClr val="002060"/>
                </a:solidFill>
              </a:rPr>
              <a:t>mười</a:t>
            </a:r>
            <a:endParaRPr lang="en-US" sz="4400" dirty="0">
              <a:solidFill>
                <a:srgbClr val="002060"/>
              </a:solidFill>
            </a:endParaRPr>
          </a:p>
        </p:txBody>
      </p:sp>
      <p:sp>
        <p:nvSpPr>
          <p:cNvPr id="13" name="Rectangle: Rounded Corners 12">
            <a:extLst>
              <a:ext uri="{FF2B5EF4-FFF2-40B4-BE49-F238E27FC236}">
                <a16:creationId xmlns:a16="http://schemas.microsoft.com/office/drawing/2014/main" id="{F3246C13-9288-F9EE-DC0A-70656566BCEE}"/>
              </a:ext>
            </a:extLst>
          </p:cNvPr>
          <p:cNvSpPr/>
          <p:nvPr/>
        </p:nvSpPr>
        <p:spPr>
          <a:xfrm>
            <a:off x="1447800" y="4152900"/>
            <a:ext cx="5334000" cy="1295400"/>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Ba </a:t>
            </a:r>
            <a:r>
              <a:rPr lang="en-US" sz="4400" dirty="0" err="1">
                <a:solidFill>
                  <a:srgbClr val="002060"/>
                </a:solidFill>
              </a:rPr>
              <a:t>trăm</a:t>
            </a:r>
            <a:r>
              <a:rPr lang="en-US" sz="4400" dirty="0">
                <a:solidFill>
                  <a:srgbClr val="002060"/>
                </a:solidFill>
              </a:rPr>
              <a:t> </a:t>
            </a:r>
            <a:r>
              <a:rPr lang="en-US" sz="4400" dirty="0" err="1">
                <a:solidFill>
                  <a:srgbClr val="002060"/>
                </a:solidFill>
              </a:rPr>
              <a:t>phần</a:t>
            </a:r>
            <a:r>
              <a:rPr lang="en-US" sz="4400" dirty="0">
                <a:solidFill>
                  <a:srgbClr val="002060"/>
                </a:solidFill>
              </a:rPr>
              <a:t> </a:t>
            </a:r>
            <a:r>
              <a:rPr lang="en-US" sz="4400" dirty="0" err="1">
                <a:solidFill>
                  <a:srgbClr val="002060"/>
                </a:solidFill>
              </a:rPr>
              <a:t>nghìn</a:t>
            </a:r>
            <a:endParaRPr lang="en-US" sz="4400" dirty="0">
              <a:solidFill>
                <a:srgbClr val="002060"/>
              </a:solidFill>
            </a:endParaRPr>
          </a:p>
        </p:txBody>
      </p:sp>
      <p:sp>
        <p:nvSpPr>
          <p:cNvPr id="14" name="Rectangle: Rounded Corners 13">
            <a:extLst>
              <a:ext uri="{FF2B5EF4-FFF2-40B4-BE49-F238E27FC236}">
                <a16:creationId xmlns:a16="http://schemas.microsoft.com/office/drawing/2014/main" id="{0E82F3C8-B007-81DD-C659-FFA2ADF57006}"/>
              </a:ext>
            </a:extLst>
          </p:cNvPr>
          <p:cNvSpPr/>
          <p:nvPr/>
        </p:nvSpPr>
        <p:spPr>
          <a:xfrm>
            <a:off x="9982200" y="1943100"/>
            <a:ext cx="5867400" cy="1295400"/>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Bảy</a:t>
            </a:r>
            <a:r>
              <a:rPr lang="en-US" sz="4400" dirty="0">
                <a:solidFill>
                  <a:srgbClr val="002060"/>
                </a:solidFill>
              </a:rPr>
              <a:t> </a:t>
            </a:r>
            <a:r>
              <a:rPr lang="en-US" sz="4400" dirty="0" err="1">
                <a:solidFill>
                  <a:srgbClr val="002060"/>
                </a:solidFill>
              </a:rPr>
              <a:t>mươi</a:t>
            </a:r>
            <a:r>
              <a:rPr lang="en-US" sz="4400" dirty="0">
                <a:solidFill>
                  <a:srgbClr val="002060"/>
                </a:solidFill>
              </a:rPr>
              <a:t> </a:t>
            </a:r>
            <a:r>
              <a:rPr lang="en-US" sz="4400" dirty="0" err="1">
                <a:solidFill>
                  <a:srgbClr val="002060"/>
                </a:solidFill>
              </a:rPr>
              <a:t>hai</a:t>
            </a:r>
            <a:r>
              <a:rPr lang="en-US" sz="4400" dirty="0">
                <a:solidFill>
                  <a:srgbClr val="002060"/>
                </a:solidFill>
              </a:rPr>
              <a:t> </a:t>
            </a:r>
            <a:r>
              <a:rPr lang="en-US" sz="4400" dirty="0" err="1">
                <a:solidFill>
                  <a:srgbClr val="002060"/>
                </a:solidFill>
              </a:rPr>
              <a:t>phần</a:t>
            </a:r>
            <a:r>
              <a:rPr lang="en-US" sz="4400" dirty="0">
                <a:solidFill>
                  <a:srgbClr val="002060"/>
                </a:solidFill>
              </a:rPr>
              <a:t> </a:t>
            </a:r>
            <a:r>
              <a:rPr lang="en-US" sz="4400" dirty="0" err="1">
                <a:solidFill>
                  <a:srgbClr val="002060"/>
                </a:solidFill>
              </a:rPr>
              <a:t>trăm</a:t>
            </a:r>
            <a:endParaRPr lang="en-US" sz="4400" dirty="0">
              <a:solidFill>
                <a:srgbClr val="002060"/>
              </a:solidFill>
            </a:endParaRPr>
          </a:p>
        </p:txBody>
      </p:sp>
      <p:sp>
        <p:nvSpPr>
          <p:cNvPr id="15" name="Rectangle: Rounded Corners 14">
            <a:extLst>
              <a:ext uri="{FF2B5EF4-FFF2-40B4-BE49-F238E27FC236}">
                <a16:creationId xmlns:a16="http://schemas.microsoft.com/office/drawing/2014/main" id="{875D55DE-BDBD-94E0-90B3-C762DA12EB37}"/>
              </a:ext>
            </a:extLst>
          </p:cNvPr>
          <p:cNvSpPr/>
          <p:nvPr/>
        </p:nvSpPr>
        <p:spPr>
          <a:xfrm>
            <a:off x="10439400" y="4076700"/>
            <a:ext cx="4343400" cy="1295400"/>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Chín</a:t>
            </a:r>
            <a:r>
              <a:rPr lang="en-US" sz="4400" dirty="0">
                <a:solidFill>
                  <a:srgbClr val="002060"/>
                </a:solidFill>
              </a:rPr>
              <a:t> </a:t>
            </a:r>
            <a:r>
              <a:rPr lang="en-US" sz="4400" dirty="0" err="1">
                <a:solidFill>
                  <a:srgbClr val="002060"/>
                </a:solidFill>
              </a:rPr>
              <a:t>phần</a:t>
            </a:r>
            <a:r>
              <a:rPr lang="en-US" sz="4400" dirty="0">
                <a:solidFill>
                  <a:srgbClr val="002060"/>
                </a:solidFill>
              </a:rPr>
              <a:t> </a:t>
            </a:r>
            <a:r>
              <a:rPr lang="en-US" sz="4400" dirty="0" err="1">
                <a:solidFill>
                  <a:srgbClr val="002060"/>
                </a:solidFill>
              </a:rPr>
              <a:t>triệu</a:t>
            </a:r>
            <a:endParaRPr lang="en-US" sz="4400" dirty="0">
              <a:solidFill>
                <a:srgbClr val="002060"/>
              </a:solidFill>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42CF525-4246-2824-ECB4-78F85C055C66}"/>
                  </a:ext>
                </a:extLst>
              </p:cNvPr>
              <p:cNvSpPr txBox="1"/>
              <p:nvPr/>
            </p:nvSpPr>
            <p:spPr>
              <a:xfrm>
                <a:off x="6096000" y="1790700"/>
                <a:ext cx="1524000" cy="15437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𝟓</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p>
            </p:txBody>
          </p:sp>
        </mc:Choice>
        <mc:Fallback>
          <p:sp>
            <p:nvSpPr>
              <p:cNvPr id="17" name="TextBox 16">
                <a:extLst>
                  <a:ext uri="{FF2B5EF4-FFF2-40B4-BE49-F238E27FC236}">
                    <a16:creationId xmlns:a16="http://schemas.microsoft.com/office/drawing/2014/main" id="{942CF525-4246-2824-ECB4-78F85C055C66}"/>
                  </a:ext>
                </a:extLst>
              </p:cNvPr>
              <p:cNvSpPr txBox="1">
                <a:spLocks noRot="1" noChangeAspect="1" noMove="1" noResize="1" noEditPoints="1" noAdjustHandles="1" noChangeArrowheads="1" noChangeShapeType="1" noTextEdit="1"/>
              </p:cNvSpPr>
              <p:nvPr/>
            </p:nvSpPr>
            <p:spPr>
              <a:xfrm>
                <a:off x="6096000" y="1790700"/>
                <a:ext cx="1524000" cy="15437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0B02C1E-D2FC-0FED-EA32-1B519CA890E5}"/>
                  </a:ext>
                </a:extLst>
              </p:cNvPr>
              <p:cNvSpPr txBox="1"/>
              <p:nvPr/>
            </p:nvSpPr>
            <p:spPr>
              <a:xfrm>
                <a:off x="6934200" y="4152900"/>
                <a:ext cx="1524000" cy="1292662"/>
              </a:xfrm>
              <a:prstGeom prst="rect">
                <a:avLst/>
              </a:prstGeom>
              <a:noFill/>
            </p:spPr>
            <p:txBody>
              <a:bodyPr wrap="square">
                <a:spAutoFit/>
              </a:bodyPr>
              <a:lstStyle/>
              <a:p>
                <a:pPr/>
                <a14:m>
                  <m:oMath xmlns:m="http://schemas.openxmlformats.org/officeDocument/2006/math">
                    <m:f>
                      <m:fPr>
                        <m:ctrlPr>
                          <a:rPr lang="en-US" sz="5400" b="1" i="1" smtClean="0">
                            <a:solidFill>
                              <a:srgbClr val="FF0000"/>
                            </a:solidFill>
                            <a:latin typeface="Cambria Math" panose="02040503050406030204" pitchFamily="18" charset="0"/>
                            <a:cs typeface="Arial" panose="020B0604020202020204" pitchFamily="34" charset="0"/>
                          </a:rPr>
                        </m:ctrlPr>
                      </m:fPr>
                      <m:num>
                        <m:r>
                          <a:rPr lang="en-US" sz="5400" b="1" i="1" smtClean="0">
                            <a:solidFill>
                              <a:srgbClr val="FF0000"/>
                            </a:solidFill>
                            <a:latin typeface="Cambria Math" panose="02040503050406030204" pitchFamily="18" charset="0"/>
                            <a:cs typeface="Arial" panose="020B0604020202020204" pitchFamily="34" charset="0"/>
                          </a:rPr>
                          <m:t>𝟑𝟎𝟎</m:t>
                        </m:r>
                      </m:num>
                      <m:den>
                        <m:r>
                          <a:rPr lang="en-US" sz="5400" b="1" i="1" smtClean="0">
                            <a:solidFill>
                              <a:srgbClr val="FF0000"/>
                            </a:solidFill>
                            <a:latin typeface="Cambria Math" panose="02040503050406030204" pitchFamily="18" charset="0"/>
                            <a:cs typeface="Arial" panose="020B0604020202020204" pitchFamily="34" charset="0"/>
                          </a:rPr>
                          <m:t>𝟏</m:t>
                        </m:r>
                        <m:r>
                          <a:rPr lang="en-US" sz="5400" b="1" i="1" smtClean="0">
                            <a:solidFill>
                              <a:srgbClr val="FF0000"/>
                            </a:solidFill>
                            <a:latin typeface="Cambria Math" panose="02040503050406030204" pitchFamily="18" charset="0"/>
                            <a:cs typeface="Arial" panose="020B0604020202020204" pitchFamily="34" charset="0"/>
                          </a:rPr>
                          <m:t> </m:t>
                        </m:r>
                        <m:r>
                          <a:rPr lang="en-US" sz="5400" b="1" i="1" smtClean="0">
                            <a:solidFill>
                              <a:srgbClr val="FF0000"/>
                            </a:solidFill>
                            <a:latin typeface="Cambria Math" panose="02040503050406030204" pitchFamily="18" charset="0"/>
                            <a:cs typeface="Arial" panose="020B0604020202020204" pitchFamily="34" charset="0"/>
                          </a:rPr>
                          <m:t>𝟎𝟎𝟎</m:t>
                        </m:r>
                      </m:den>
                    </m:f>
                  </m:oMath>
                </a14:m>
                <a:r>
                  <a:rPr lang="en-US" sz="5400" dirty="0"/>
                  <a:t> </a:t>
                </a:r>
              </a:p>
            </p:txBody>
          </p:sp>
        </mc:Choice>
        <mc:Fallback>
          <p:sp>
            <p:nvSpPr>
              <p:cNvPr id="19" name="TextBox 18">
                <a:extLst>
                  <a:ext uri="{FF2B5EF4-FFF2-40B4-BE49-F238E27FC236}">
                    <a16:creationId xmlns:a16="http://schemas.microsoft.com/office/drawing/2014/main" id="{30B02C1E-D2FC-0FED-EA32-1B519CA890E5}"/>
                  </a:ext>
                </a:extLst>
              </p:cNvPr>
              <p:cNvSpPr txBox="1">
                <a:spLocks noRot="1" noChangeAspect="1" noMove="1" noResize="1" noEditPoints="1" noAdjustHandles="1" noChangeArrowheads="1" noChangeShapeType="1" noTextEdit="1"/>
              </p:cNvSpPr>
              <p:nvPr/>
            </p:nvSpPr>
            <p:spPr>
              <a:xfrm>
                <a:off x="6934200" y="4152900"/>
                <a:ext cx="1524000" cy="1292662"/>
              </a:xfrm>
              <a:prstGeom prst="rect">
                <a:avLst/>
              </a:prstGeom>
              <a:blipFill>
                <a:blip r:embed="rId5"/>
                <a:stretch>
                  <a:fillRect r="-29600" b="-150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8BF72867-2EF9-B17F-3F9D-F615D0CB73CD}"/>
                  </a:ext>
                </a:extLst>
              </p:cNvPr>
              <p:cNvSpPr txBox="1"/>
              <p:nvPr/>
            </p:nvSpPr>
            <p:spPr>
              <a:xfrm>
                <a:off x="16078200" y="1866900"/>
                <a:ext cx="1524000" cy="1288751"/>
              </a:xfrm>
              <a:prstGeom prst="rect">
                <a:avLst/>
              </a:prstGeom>
              <a:noFill/>
            </p:spPr>
            <p:txBody>
              <a:bodyPr wrap="square">
                <a:spAutoFit/>
              </a:bodyPr>
              <a:lstStyle/>
              <a:p>
                <a:pPr/>
                <a14:m>
                  <m:oMath xmlns:m="http://schemas.openxmlformats.org/officeDocument/2006/math">
                    <m:f>
                      <m:fPr>
                        <m:ctrlPr>
                          <a:rPr lang="en-US" sz="5400" b="1" i="1" smtClean="0">
                            <a:solidFill>
                              <a:srgbClr val="FF0000"/>
                            </a:solidFill>
                            <a:latin typeface="Cambria Math" panose="02040503050406030204" pitchFamily="18" charset="0"/>
                            <a:cs typeface="Arial" panose="020B0604020202020204" pitchFamily="34" charset="0"/>
                          </a:rPr>
                        </m:ctrlPr>
                      </m:fPr>
                      <m:num>
                        <m:r>
                          <a:rPr lang="en-US" sz="5400" b="1" i="1" smtClean="0">
                            <a:solidFill>
                              <a:srgbClr val="FF0000"/>
                            </a:solidFill>
                            <a:latin typeface="Cambria Math" panose="02040503050406030204" pitchFamily="18" charset="0"/>
                            <a:cs typeface="Arial" panose="020B0604020202020204" pitchFamily="34" charset="0"/>
                          </a:rPr>
                          <m:t>𝟕𝟐</m:t>
                        </m:r>
                      </m:num>
                      <m:den>
                        <m:r>
                          <a:rPr lang="en-US" sz="5400" b="1" i="1" smtClean="0">
                            <a:solidFill>
                              <a:srgbClr val="FF0000"/>
                            </a:solidFill>
                            <a:latin typeface="Cambria Math" panose="02040503050406030204" pitchFamily="18" charset="0"/>
                            <a:cs typeface="Arial" panose="020B0604020202020204" pitchFamily="34" charset="0"/>
                          </a:rPr>
                          <m:t>𝟏𝟎𝟎</m:t>
                        </m:r>
                      </m:den>
                    </m:f>
                  </m:oMath>
                </a14:m>
                <a:r>
                  <a:rPr lang="en-US" sz="5400" dirty="0"/>
                  <a:t> </a:t>
                </a:r>
              </a:p>
            </p:txBody>
          </p:sp>
        </mc:Choice>
        <mc:Fallback>
          <p:sp>
            <p:nvSpPr>
              <p:cNvPr id="20" name="TextBox 19">
                <a:extLst>
                  <a:ext uri="{FF2B5EF4-FFF2-40B4-BE49-F238E27FC236}">
                    <a16:creationId xmlns:a16="http://schemas.microsoft.com/office/drawing/2014/main" id="{8BF72867-2EF9-B17F-3F9D-F615D0CB73CD}"/>
                  </a:ext>
                </a:extLst>
              </p:cNvPr>
              <p:cNvSpPr txBox="1">
                <a:spLocks noRot="1" noChangeAspect="1" noMove="1" noResize="1" noEditPoints="1" noAdjustHandles="1" noChangeArrowheads="1" noChangeShapeType="1" noTextEdit="1"/>
              </p:cNvSpPr>
              <p:nvPr/>
            </p:nvSpPr>
            <p:spPr>
              <a:xfrm>
                <a:off x="16078200" y="1866900"/>
                <a:ext cx="1524000" cy="1288751"/>
              </a:xfrm>
              <a:prstGeom prst="rect">
                <a:avLst/>
              </a:prstGeom>
              <a:blipFill>
                <a:blip r:embed="rId6"/>
                <a:stretch>
                  <a:fillRect r="-2800" b="-150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E2766760-A7CE-5B0B-DEAE-38358D5DC322}"/>
                  </a:ext>
                </a:extLst>
              </p:cNvPr>
              <p:cNvSpPr txBox="1"/>
              <p:nvPr/>
            </p:nvSpPr>
            <p:spPr>
              <a:xfrm>
                <a:off x="15011400" y="3924300"/>
                <a:ext cx="1828800" cy="1292662"/>
              </a:xfrm>
              <a:prstGeom prst="rect">
                <a:avLst/>
              </a:prstGeom>
              <a:noFill/>
            </p:spPr>
            <p:txBody>
              <a:bodyPr wrap="square">
                <a:spAutoFit/>
              </a:bodyPr>
              <a:lstStyle/>
              <a:p>
                <a:pPr/>
                <a14:m>
                  <m:oMath xmlns:m="http://schemas.openxmlformats.org/officeDocument/2006/math">
                    <m:f>
                      <m:fPr>
                        <m:ctrlPr>
                          <a:rPr lang="en-US" sz="5400" b="1" i="1" smtClean="0">
                            <a:solidFill>
                              <a:srgbClr val="FF0000"/>
                            </a:solidFill>
                            <a:latin typeface="Cambria Math" panose="02040503050406030204" pitchFamily="18" charset="0"/>
                            <a:cs typeface="Arial" panose="020B0604020202020204" pitchFamily="34" charset="0"/>
                          </a:rPr>
                        </m:ctrlPr>
                      </m:fPr>
                      <m:num>
                        <m:r>
                          <a:rPr lang="en-US" sz="5400" b="1" i="1" smtClean="0">
                            <a:solidFill>
                              <a:srgbClr val="FF0000"/>
                            </a:solidFill>
                            <a:latin typeface="Cambria Math" panose="02040503050406030204" pitchFamily="18" charset="0"/>
                            <a:cs typeface="Arial" panose="020B0604020202020204" pitchFamily="34" charset="0"/>
                          </a:rPr>
                          <m:t>𝟗</m:t>
                        </m:r>
                      </m:num>
                      <m:den>
                        <m:r>
                          <a:rPr lang="en-US" sz="5400" b="1" i="1" smtClean="0">
                            <a:solidFill>
                              <a:srgbClr val="FF0000"/>
                            </a:solidFill>
                            <a:latin typeface="Cambria Math" panose="02040503050406030204" pitchFamily="18" charset="0"/>
                            <a:cs typeface="Arial" panose="020B0604020202020204" pitchFamily="34" charset="0"/>
                          </a:rPr>
                          <m:t>𝟏</m:t>
                        </m:r>
                        <m:r>
                          <a:rPr lang="en-US" sz="5400" b="1" i="1" smtClean="0">
                            <a:solidFill>
                              <a:srgbClr val="FF0000"/>
                            </a:solidFill>
                            <a:latin typeface="Cambria Math" panose="02040503050406030204" pitchFamily="18" charset="0"/>
                            <a:cs typeface="Arial" panose="020B0604020202020204" pitchFamily="34" charset="0"/>
                          </a:rPr>
                          <m:t> </m:t>
                        </m:r>
                        <m:r>
                          <a:rPr lang="en-US" sz="5400" b="1" i="1" smtClean="0">
                            <a:solidFill>
                              <a:srgbClr val="FF0000"/>
                            </a:solidFill>
                            <a:latin typeface="Cambria Math" panose="02040503050406030204" pitchFamily="18" charset="0"/>
                            <a:cs typeface="Arial" panose="020B0604020202020204" pitchFamily="34" charset="0"/>
                          </a:rPr>
                          <m:t>𝟎𝟎𝟎</m:t>
                        </m:r>
                        <m:r>
                          <a:rPr lang="en-US" sz="5400" b="1" i="1" smtClean="0">
                            <a:solidFill>
                              <a:srgbClr val="FF0000"/>
                            </a:solidFill>
                            <a:latin typeface="Cambria Math" panose="02040503050406030204" pitchFamily="18" charset="0"/>
                            <a:cs typeface="Arial" panose="020B0604020202020204" pitchFamily="34" charset="0"/>
                          </a:rPr>
                          <m:t> </m:t>
                        </m:r>
                        <m:r>
                          <a:rPr lang="en-US" sz="5400" b="1" i="1" smtClean="0">
                            <a:solidFill>
                              <a:srgbClr val="FF0000"/>
                            </a:solidFill>
                            <a:latin typeface="Cambria Math" panose="02040503050406030204" pitchFamily="18" charset="0"/>
                            <a:cs typeface="Arial" panose="020B0604020202020204" pitchFamily="34" charset="0"/>
                          </a:rPr>
                          <m:t>𝟎𝟎𝟎</m:t>
                        </m:r>
                      </m:den>
                    </m:f>
                  </m:oMath>
                </a14:m>
                <a:r>
                  <a:rPr lang="en-US" sz="5400" dirty="0"/>
                  <a:t> </a:t>
                </a:r>
              </a:p>
            </p:txBody>
          </p:sp>
        </mc:Choice>
        <mc:Fallback>
          <p:sp>
            <p:nvSpPr>
              <p:cNvPr id="21" name="TextBox 20">
                <a:extLst>
                  <a:ext uri="{FF2B5EF4-FFF2-40B4-BE49-F238E27FC236}">
                    <a16:creationId xmlns:a16="http://schemas.microsoft.com/office/drawing/2014/main" id="{E2766760-A7CE-5B0B-DEAE-38358D5DC322}"/>
                  </a:ext>
                </a:extLst>
              </p:cNvPr>
              <p:cNvSpPr txBox="1">
                <a:spLocks noRot="1" noChangeAspect="1" noMove="1" noResize="1" noEditPoints="1" noAdjustHandles="1" noChangeArrowheads="1" noChangeShapeType="1" noTextEdit="1"/>
              </p:cNvSpPr>
              <p:nvPr/>
            </p:nvSpPr>
            <p:spPr>
              <a:xfrm>
                <a:off x="15011400" y="3924300"/>
                <a:ext cx="1828800" cy="1292662"/>
              </a:xfrm>
              <a:prstGeom prst="rect">
                <a:avLst/>
              </a:prstGeom>
              <a:blipFill>
                <a:blip r:embed="rId7"/>
                <a:stretch>
                  <a:fillRect r="-63000" b="-15094"/>
                </a:stretch>
              </a:blipFill>
            </p:spPr>
            <p:txBody>
              <a:bodyPr/>
              <a:lstStyle/>
              <a:p>
                <a:r>
                  <a:rPr lang="en-US">
                    <a:noFill/>
                  </a:rPr>
                  <a:t> </a:t>
                </a:r>
              </a:p>
            </p:txBody>
          </p:sp>
        </mc:Fallback>
      </mc:AlternateContent>
    </p:spTree>
    <p:extLst>
      <p:ext uri="{BB962C8B-B14F-4D97-AF65-F5344CB8AC3E}">
        <p14:creationId xmlns:p14="http://schemas.microsoft.com/office/powerpoint/2010/main" val="159420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7"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1</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1569660"/>
          </a:xfrm>
          <a:prstGeom prst="rect">
            <a:avLst/>
          </a:prstGeom>
          <a:noFill/>
        </p:spPr>
        <p:txBody>
          <a:bodyPr wrap="square" rtlCol="0">
            <a:spAutoFit/>
          </a:bodyPr>
          <a:lstStyle/>
          <a:p>
            <a:pPr lvl="0" algn="just">
              <a:defRPr/>
            </a:pPr>
            <a:r>
              <a:rPr lang="vi-VN" sz="4800" b="1" dirty="0">
                <a:solidFill>
                  <a:srgbClr val="002060"/>
                </a:solidFill>
                <a:latin typeface="Cambria" panose="02040503050406030204" pitchFamily="18" charset="0"/>
                <a:ea typeface="Cambria" panose="02040503050406030204" pitchFamily="18" charset="0"/>
              </a:rPr>
              <a:t>c) Xếp các thẻ ghi phân số thập phân vào vị trí thích hợp trên tia số</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8" name="Picture 17">
            <a:extLst>
              <a:ext uri="{FF2B5EF4-FFF2-40B4-BE49-F238E27FC236}">
                <a16:creationId xmlns:a16="http://schemas.microsoft.com/office/drawing/2014/main" id="{BFF73E10-C2D1-8124-C36E-CE3D4853DD89}"/>
              </a:ext>
            </a:extLst>
          </p:cNvPr>
          <p:cNvPicPr>
            <a:picLocks noChangeAspect="1"/>
          </p:cNvPicPr>
          <p:nvPr/>
        </p:nvPicPr>
        <p:blipFill>
          <a:blip r:embed="rId4"/>
          <a:stretch>
            <a:fillRect/>
          </a:stretch>
        </p:blipFill>
        <p:spPr>
          <a:xfrm>
            <a:off x="1676399" y="3162300"/>
            <a:ext cx="15637565" cy="4953000"/>
          </a:xfrm>
          <a:prstGeom prst="rect">
            <a:avLst/>
          </a:prstGeom>
        </p:spPr>
      </p:pic>
      <p:pic>
        <p:nvPicPr>
          <p:cNvPr id="23" name="Picture 22">
            <a:extLst>
              <a:ext uri="{FF2B5EF4-FFF2-40B4-BE49-F238E27FC236}">
                <a16:creationId xmlns:a16="http://schemas.microsoft.com/office/drawing/2014/main" id="{5B04AAC9-A2A4-E822-FAEC-43D420D5DEF5}"/>
              </a:ext>
            </a:extLst>
          </p:cNvPr>
          <p:cNvPicPr>
            <a:picLocks noChangeAspect="1"/>
          </p:cNvPicPr>
          <p:nvPr/>
        </p:nvPicPr>
        <p:blipFill>
          <a:blip r:embed="rId5"/>
          <a:stretch>
            <a:fillRect/>
          </a:stretch>
        </p:blipFill>
        <p:spPr>
          <a:xfrm>
            <a:off x="5562600" y="4762500"/>
            <a:ext cx="1066800" cy="1285875"/>
          </a:xfrm>
          <a:prstGeom prst="rect">
            <a:avLst/>
          </a:prstGeom>
        </p:spPr>
      </p:pic>
      <p:pic>
        <p:nvPicPr>
          <p:cNvPr id="25" name="Picture 24">
            <a:extLst>
              <a:ext uri="{FF2B5EF4-FFF2-40B4-BE49-F238E27FC236}">
                <a16:creationId xmlns:a16="http://schemas.microsoft.com/office/drawing/2014/main" id="{9D8D35BB-1A59-3258-F7EC-418F8C4BB319}"/>
              </a:ext>
            </a:extLst>
          </p:cNvPr>
          <p:cNvPicPr>
            <a:picLocks noChangeAspect="1"/>
          </p:cNvPicPr>
          <p:nvPr/>
        </p:nvPicPr>
        <p:blipFill>
          <a:blip r:embed="rId6"/>
          <a:stretch>
            <a:fillRect/>
          </a:stretch>
        </p:blipFill>
        <p:spPr>
          <a:xfrm>
            <a:off x="7848600" y="4914900"/>
            <a:ext cx="1066800" cy="1264170"/>
          </a:xfrm>
          <a:prstGeom prst="rect">
            <a:avLst/>
          </a:prstGeom>
        </p:spPr>
      </p:pic>
      <p:pic>
        <p:nvPicPr>
          <p:cNvPr id="27" name="Picture 26">
            <a:extLst>
              <a:ext uri="{FF2B5EF4-FFF2-40B4-BE49-F238E27FC236}">
                <a16:creationId xmlns:a16="http://schemas.microsoft.com/office/drawing/2014/main" id="{619E5928-E87A-08C7-192D-D447B7BE08BE}"/>
              </a:ext>
            </a:extLst>
          </p:cNvPr>
          <p:cNvPicPr>
            <a:picLocks noChangeAspect="1"/>
          </p:cNvPicPr>
          <p:nvPr/>
        </p:nvPicPr>
        <p:blipFill>
          <a:blip r:embed="rId7"/>
          <a:stretch>
            <a:fillRect/>
          </a:stretch>
        </p:blipFill>
        <p:spPr>
          <a:xfrm>
            <a:off x="9677400" y="4762500"/>
            <a:ext cx="914400" cy="1236689"/>
          </a:xfrm>
          <a:prstGeom prst="rect">
            <a:avLst/>
          </a:prstGeom>
        </p:spPr>
      </p:pic>
      <p:pic>
        <p:nvPicPr>
          <p:cNvPr id="29" name="Picture 28">
            <a:extLst>
              <a:ext uri="{FF2B5EF4-FFF2-40B4-BE49-F238E27FC236}">
                <a16:creationId xmlns:a16="http://schemas.microsoft.com/office/drawing/2014/main" id="{2758CD32-594B-B976-18BE-94AE6903BD7B}"/>
              </a:ext>
            </a:extLst>
          </p:cNvPr>
          <p:cNvPicPr>
            <a:picLocks noChangeAspect="1"/>
          </p:cNvPicPr>
          <p:nvPr/>
        </p:nvPicPr>
        <p:blipFill>
          <a:blip r:embed="rId8"/>
          <a:stretch>
            <a:fillRect/>
          </a:stretch>
        </p:blipFill>
        <p:spPr>
          <a:xfrm>
            <a:off x="13258800" y="4762500"/>
            <a:ext cx="838200" cy="1239864"/>
          </a:xfrm>
          <a:prstGeom prst="rect">
            <a:avLst/>
          </a:prstGeom>
        </p:spPr>
      </p:pic>
      <p:pic>
        <p:nvPicPr>
          <p:cNvPr id="31" name="Picture 30">
            <a:extLst>
              <a:ext uri="{FF2B5EF4-FFF2-40B4-BE49-F238E27FC236}">
                <a16:creationId xmlns:a16="http://schemas.microsoft.com/office/drawing/2014/main" id="{6F34561A-E044-182B-0C49-C0B689609842}"/>
              </a:ext>
            </a:extLst>
          </p:cNvPr>
          <p:cNvPicPr>
            <a:picLocks noChangeAspect="1"/>
          </p:cNvPicPr>
          <p:nvPr/>
        </p:nvPicPr>
        <p:blipFill>
          <a:blip r:embed="rId9"/>
          <a:stretch>
            <a:fillRect/>
          </a:stretch>
        </p:blipFill>
        <p:spPr>
          <a:xfrm>
            <a:off x="14554200" y="4762500"/>
            <a:ext cx="914400" cy="1294063"/>
          </a:xfrm>
          <a:prstGeom prst="rect">
            <a:avLst/>
          </a:prstGeom>
        </p:spPr>
      </p:pic>
    </p:spTree>
    <p:extLst>
      <p:ext uri="{BB962C8B-B14F-4D97-AF65-F5344CB8AC3E}">
        <p14:creationId xmlns:p14="http://schemas.microsoft.com/office/powerpoint/2010/main" val="32625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2</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830997"/>
          </a:xfrm>
          <a:prstGeom prst="rect">
            <a:avLst/>
          </a:prstGeom>
          <a:noFill/>
        </p:spPr>
        <p:txBody>
          <a:bodyPr wrap="square" rtlCol="0">
            <a:spAutoFit/>
          </a:bodyPr>
          <a:lstStyle/>
          <a:p>
            <a:pPr lvl="0">
              <a:defRPr/>
            </a:pP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sau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đây</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là</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số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thập</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phân</a:t>
            </a:r>
            <a:r>
              <a:rPr lang="en-US" sz="4800" b="1" dirty="0">
                <a:solidFill>
                  <a:srgbClr val="002060"/>
                </a:solidFill>
                <a:latin typeface="Cambria" panose="02040503050406030204" pitchFamily="18" charset="0"/>
                <a:ea typeface="Cambria" panose="02040503050406030204" pitchFamily="18" charset="0"/>
              </a:rPr>
              <a:t>?</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469FBAD7-6722-E244-1C32-1310B32DC224}"/>
              </a:ext>
            </a:extLst>
          </p:cNvPr>
          <p:cNvPicPr>
            <a:picLocks noChangeAspect="1"/>
          </p:cNvPicPr>
          <p:nvPr/>
        </p:nvPicPr>
        <p:blipFill>
          <a:blip r:embed="rId5"/>
          <a:stretch>
            <a:fillRect/>
          </a:stretch>
        </p:blipFill>
        <p:spPr>
          <a:xfrm>
            <a:off x="2209800" y="1866900"/>
            <a:ext cx="12388241" cy="7010400"/>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id="{87ECDF96-7DB8-13AF-AE94-342D22DDB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399" y="2628900"/>
            <a:ext cx="1821593" cy="1542306"/>
          </a:xfrm>
          <a:prstGeom prst="rect">
            <a:avLst/>
          </a:prstGeom>
        </p:spPr>
      </p:pic>
      <p:pic>
        <p:nvPicPr>
          <p:cNvPr id="16" name="Picture 15" descr="A green tick mark on a black background&#10;&#10;Description automatically generated">
            <a:extLst>
              <a:ext uri="{FF2B5EF4-FFF2-40B4-BE49-F238E27FC236}">
                <a16:creationId xmlns:a16="http://schemas.microsoft.com/office/drawing/2014/main" id="{2907C005-8FD2-38F7-F0C9-5D24F5BFD2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5829300"/>
            <a:ext cx="1821593" cy="1542306"/>
          </a:xfrm>
          <a:prstGeom prst="rect">
            <a:avLst/>
          </a:prstGeom>
        </p:spPr>
      </p:pic>
    </p:spTree>
    <p:extLst>
      <p:ext uri="{BB962C8B-B14F-4D97-AF65-F5344CB8AC3E}">
        <p14:creationId xmlns:p14="http://schemas.microsoft.com/office/powerpoint/2010/main" val="3534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93E679CF-4B61-1746-9A33-8F09C56680B6}"/>
              </a:ext>
            </a:extLst>
          </p:cNvPr>
          <p:cNvGrpSpPr/>
          <p:nvPr/>
        </p:nvGrpSpPr>
        <p:grpSpPr>
          <a:xfrm>
            <a:off x="1295400" y="571500"/>
            <a:ext cx="1066800" cy="1015663"/>
            <a:chOff x="3174278" y="287824"/>
            <a:chExt cx="605826" cy="712294"/>
          </a:xfrm>
        </p:grpSpPr>
        <p:sp>
          <p:nvSpPr>
            <p:cNvPr id="3" name="Oval 2">
              <a:extLst>
                <a:ext uri="{FF2B5EF4-FFF2-40B4-BE49-F238E27FC236}">
                  <a16:creationId xmlns:a16="http://schemas.microsoft.com/office/drawing/2014/main" id="{90293397-9B35-B915-DF5A-A63F75AB25C6}"/>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2060"/>
                </a:solidFill>
                <a:effectLst/>
                <a:uLnTx/>
                <a:uFillTx/>
                <a:latin typeface="Arial"/>
                <a:ea typeface="+mn-ea"/>
                <a:cs typeface="+mn-cs"/>
              </a:endParaRPr>
            </a:p>
          </p:txBody>
        </p:sp>
        <p:sp>
          <p:nvSpPr>
            <p:cNvPr id="4" name="TextBox 3">
              <a:extLst>
                <a:ext uri="{FF2B5EF4-FFF2-40B4-BE49-F238E27FC236}">
                  <a16:creationId xmlns:a16="http://schemas.microsoft.com/office/drawing/2014/main" id="{9286A39A-01A6-81C7-75CF-7A670135FBD7}"/>
                </a:ext>
              </a:extLst>
            </p:cNvPr>
            <p:cNvSpPr txBox="1"/>
            <p:nvPr/>
          </p:nvSpPr>
          <p:spPr>
            <a:xfrm>
              <a:off x="3304098" y="287824"/>
              <a:ext cx="301686" cy="71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3</a:t>
              </a:r>
              <a:endParaRPr kumimoji="0" lang="en-VN" sz="6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476DB40-31B4-E9A7-4127-19E3E97A570B}"/>
              </a:ext>
            </a:extLst>
          </p:cNvPr>
          <p:cNvSpPr txBox="1"/>
          <p:nvPr/>
        </p:nvSpPr>
        <p:spPr>
          <a:xfrm>
            <a:off x="2514600" y="647700"/>
            <a:ext cx="13792200" cy="1569660"/>
          </a:xfrm>
          <a:prstGeom prst="rect">
            <a:avLst/>
          </a:prstGeom>
          <a:noFill/>
        </p:spPr>
        <p:txBody>
          <a:bodyPr wrap="square" rtlCol="0">
            <a:spAutoFit/>
          </a:bodyPr>
          <a:lstStyle/>
          <a:p>
            <a:pPr lvl="0">
              <a:defRPr/>
            </a:pPr>
            <a:r>
              <a:rPr lang="en-US" sz="4800" b="1">
                <a:solidFill>
                  <a:srgbClr val="002060"/>
                </a:solidFill>
                <a:latin typeface="Cambria" panose="02040503050406030204" pitchFamily="18" charset="0"/>
                <a:ea typeface="Cambria" panose="02040503050406030204" pitchFamily="18" charset="0"/>
              </a:rPr>
              <a:t>Chuyển các phân số sau thành phân số thập phân (theo mẫu)</a:t>
            </a:r>
            <a:endParaRPr kumimoji="0" lang="en-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81B5B41-B797-2B84-C5D3-4DE2EBA6D01A}"/>
              </a:ext>
            </a:extLst>
          </p:cNvPr>
          <p:cNvPicPr>
            <a:picLocks noChangeAspect="1"/>
          </p:cNvPicPr>
          <p:nvPr/>
        </p:nvPicPr>
        <p:blipFill>
          <a:blip r:embed="rId4"/>
          <a:stretch>
            <a:fillRect/>
          </a:stretch>
        </p:blipFill>
        <p:spPr>
          <a:xfrm>
            <a:off x="3962400" y="2400300"/>
            <a:ext cx="10681381" cy="2438400"/>
          </a:xfrm>
          <a:prstGeom prst="rect">
            <a:avLst/>
          </a:prstGeom>
        </p:spPr>
      </p:pic>
      <p:pic>
        <p:nvPicPr>
          <p:cNvPr id="18" name="Picture 17">
            <a:extLst>
              <a:ext uri="{FF2B5EF4-FFF2-40B4-BE49-F238E27FC236}">
                <a16:creationId xmlns:a16="http://schemas.microsoft.com/office/drawing/2014/main" id="{586D6D6F-9411-9AE7-6D9D-FBA7EB935DC0}"/>
              </a:ext>
            </a:extLst>
          </p:cNvPr>
          <p:cNvPicPr>
            <a:picLocks noChangeAspect="1"/>
          </p:cNvPicPr>
          <p:nvPr/>
        </p:nvPicPr>
        <p:blipFill>
          <a:blip r:embed="rId5"/>
          <a:stretch>
            <a:fillRect/>
          </a:stretch>
        </p:blipFill>
        <p:spPr>
          <a:xfrm>
            <a:off x="1676400" y="5600700"/>
            <a:ext cx="15084706" cy="1981200"/>
          </a:xfrm>
          <a:prstGeom prst="rect">
            <a:avLst/>
          </a:prstGeom>
        </p:spPr>
      </p:pic>
    </p:spTree>
    <p:extLst>
      <p:ext uri="{BB962C8B-B14F-4D97-AF65-F5344CB8AC3E}">
        <p14:creationId xmlns:p14="http://schemas.microsoft.com/office/powerpoint/2010/main" val="25574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705147C-E0E8-2B3E-E3D0-61CB4E83816C}"/>
              </a:ext>
            </a:extLst>
          </p:cNvPr>
          <p:cNvPicPr>
            <a:picLocks noChangeAspect="1"/>
          </p:cNvPicPr>
          <p:nvPr/>
        </p:nvPicPr>
        <p:blipFill>
          <a:blip r:embed="rId2"/>
          <a:stretch>
            <a:fillRect/>
          </a:stretch>
        </p:blipFill>
        <p:spPr>
          <a:xfrm>
            <a:off x="1295400" y="723900"/>
            <a:ext cx="15084706" cy="19812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DCDC4B-B84E-B6A0-1C5D-99BE35051D3E}"/>
                  </a:ext>
                </a:extLst>
              </p:cNvPr>
              <p:cNvSpPr txBox="1"/>
              <p:nvPr/>
            </p:nvSpPr>
            <p:spPr>
              <a:xfrm>
                <a:off x="838200" y="2933700"/>
                <a:ext cx="54102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a:solidFill>
                                <a:srgbClr val="FF0000"/>
                              </a:solidFill>
                              <a:latin typeface="Cambria Math" panose="02040503050406030204" pitchFamily="18" charset="0"/>
                              <a:cs typeface="Arial" panose="020B0604020202020204" pitchFamily="34" charset="0"/>
                            </a:rPr>
                            <m:t>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num>
                        <m:den>
                          <m:r>
                            <a:rPr lang="en-US" sz="4800" b="1" i="1">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17" name="TextBox 16">
                <a:extLst>
                  <a:ext uri="{FF2B5EF4-FFF2-40B4-BE49-F238E27FC236}">
                    <a16:creationId xmlns:a16="http://schemas.microsoft.com/office/drawing/2014/main" id="{A6DCDC4B-B84E-B6A0-1C5D-99BE35051D3E}"/>
                  </a:ext>
                </a:extLst>
              </p:cNvPr>
              <p:cNvSpPr txBox="1">
                <a:spLocks noRot="1" noChangeAspect="1" noMove="1" noResize="1" noEditPoints="1" noAdjustHandles="1" noChangeArrowheads="1" noChangeShapeType="1" noTextEdit="1"/>
              </p:cNvSpPr>
              <p:nvPr/>
            </p:nvSpPr>
            <p:spPr>
              <a:xfrm>
                <a:off x="838200" y="2933700"/>
                <a:ext cx="5410200" cy="14800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3DCCB71-00EF-3851-4B6F-C4A19A424435}"/>
                  </a:ext>
                </a:extLst>
              </p:cNvPr>
              <p:cNvSpPr txBox="1"/>
              <p:nvPr/>
            </p:nvSpPr>
            <p:spPr>
              <a:xfrm>
                <a:off x="1219200" y="4838700"/>
                <a:ext cx="5410200" cy="15437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num>
                        <m:den>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num>
                        <m:den>
                          <m:r>
                            <a:rPr lang="en-US" sz="4800" b="1" i="1" smtClean="0">
                              <a:solidFill>
                                <a:srgbClr val="FF0000"/>
                              </a:solidFill>
                              <a:latin typeface="Cambria Math" panose="02040503050406030204" pitchFamily="18" charset="0"/>
                              <a:cs typeface="Arial" panose="020B0604020202020204" pitchFamily="34" charset="0"/>
                            </a:rPr>
                            <m:t>𝟒</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𝟏𝟕𝟓</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19" name="TextBox 18">
                <a:extLst>
                  <a:ext uri="{FF2B5EF4-FFF2-40B4-BE49-F238E27FC236}">
                    <a16:creationId xmlns:a16="http://schemas.microsoft.com/office/drawing/2014/main" id="{73DCCB71-00EF-3851-4B6F-C4A19A424435}"/>
                  </a:ext>
                </a:extLst>
              </p:cNvPr>
              <p:cNvSpPr txBox="1">
                <a:spLocks noRot="1" noChangeAspect="1" noMove="1" noResize="1" noEditPoints="1" noAdjustHandles="1" noChangeArrowheads="1" noChangeShapeType="1" noTextEdit="1"/>
              </p:cNvSpPr>
              <p:nvPr/>
            </p:nvSpPr>
            <p:spPr>
              <a:xfrm>
                <a:off x="1219200" y="4838700"/>
                <a:ext cx="5410200" cy="15437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F089AC-FBA8-480E-8F2B-535BC49B02A9}"/>
                  </a:ext>
                </a:extLst>
              </p:cNvPr>
              <p:cNvSpPr txBox="1"/>
              <p:nvPr/>
            </p:nvSpPr>
            <p:spPr>
              <a:xfrm>
                <a:off x="1219200" y="6896100"/>
                <a:ext cx="54102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𝟐𝟓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𝒙</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0" name="TextBox 19">
                <a:extLst>
                  <a:ext uri="{FF2B5EF4-FFF2-40B4-BE49-F238E27FC236}">
                    <a16:creationId xmlns:a16="http://schemas.microsoft.com/office/drawing/2014/main" id="{7DF089AC-FBA8-480E-8F2B-535BC49B02A9}"/>
                  </a:ext>
                </a:extLst>
              </p:cNvPr>
              <p:cNvSpPr txBox="1">
                <a:spLocks noRot="1" noChangeAspect="1" noMove="1" noResize="1" noEditPoints="1" noAdjustHandles="1" noChangeArrowheads="1" noChangeShapeType="1" noTextEdit="1"/>
              </p:cNvSpPr>
              <p:nvPr/>
            </p:nvSpPr>
            <p:spPr>
              <a:xfrm>
                <a:off x="1219200" y="6896100"/>
                <a:ext cx="5410200" cy="14950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954CA47-24A9-064A-D12B-FECE3E0CBC5F}"/>
                  </a:ext>
                </a:extLst>
              </p:cNvPr>
              <p:cNvSpPr txBox="1"/>
              <p:nvPr/>
            </p:nvSpPr>
            <p:spPr>
              <a:xfrm>
                <a:off x="11430000" y="2705100"/>
                <a:ext cx="5410200" cy="14803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num>
                        <m:den>
                          <m:r>
                            <a:rPr lang="en-US" sz="4800" b="1" i="1" smtClean="0">
                              <a:solidFill>
                                <a:srgbClr val="FF0000"/>
                              </a:solidFill>
                              <a:latin typeface="Cambria Math" panose="02040503050406030204" pitchFamily="18" charset="0"/>
                              <a:cs typeface="Arial" panose="020B0604020202020204" pitchFamily="34" charset="0"/>
                            </a:rPr>
                            <m:t>𝟖𝟎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𝟑𝟐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num>
                        <m:den>
                          <m:r>
                            <a:rPr lang="en-US" sz="4800" b="1" i="1" smtClean="0">
                              <a:solidFill>
                                <a:srgbClr val="FF0000"/>
                              </a:solidFill>
                              <a:latin typeface="Cambria Math" panose="02040503050406030204" pitchFamily="18" charset="0"/>
                              <a:cs typeface="Arial" panose="020B0604020202020204" pitchFamily="34" charset="0"/>
                            </a:rPr>
                            <m:t>𝟖𝟎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𝟖</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𝟏𝟎</m:t>
                          </m:r>
                        </m:den>
                      </m:f>
                    </m:oMath>
                  </m:oMathPara>
                </a14:m>
                <a:endParaRPr lang="en-US" sz="4800" dirty="0">
                  <a:solidFill>
                    <a:srgbClr val="FF0000"/>
                  </a:solidFill>
                </a:endParaRPr>
              </a:p>
            </p:txBody>
          </p:sp>
        </mc:Choice>
        <mc:Fallback xmlns="">
          <p:sp>
            <p:nvSpPr>
              <p:cNvPr id="22" name="TextBox 21">
                <a:extLst>
                  <a:ext uri="{FF2B5EF4-FFF2-40B4-BE49-F238E27FC236}">
                    <a16:creationId xmlns:a16="http://schemas.microsoft.com/office/drawing/2014/main" id="{0954CA47-24A9-064A-D12B-FECE3E0CBC5F}"/>
                  </a:ext>
                </a:extLst>
              </p:cNvPr>
              <p:cNvSpPr txBox="1">
                <a:spLocks noRot="1" noChangeAspect="1" noMove="1" noResize="1" noEditPoints="1" noAdjustHandles="1" noChangeArrowheads="1" noChangeShapeType="1" noTextEdit="1"/>
              </p:cNvSpPr>
              <p:nvPr/>
            </p:nvSpPr>
            <p:spPr>
              <a:xfrm>
                <a:off x="11430000" y="2705100"/>
                <a:ext cx="5410200"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55069C7-7E16-E1BE-88A6-7E2FD2533FA9}"/>
                  </a:ext>
                </a:extLst>
              </p:cNvPr>
              <p:cNvSpPr txBox="1"/>
              <p:nvPr/>
            </p:nvSpPr>
            <p:spPr>
              <a:xfrm>
                <a:off x="11430000" y="4533900"/>
                <a:ext cx="6019800" cy="14800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num>
                        <m:den>
                          <m:r>
                            <a:rPr lang="en-US" sz="4800" b="1" i="1" smtClean="0">
                              <a:solidFill>
                                <a:srgbClr val="FF0000"/>
                              </a:solidFill>
                              <a:latin typeface="Cambria Math" panose="02040503050406030204" pitchFamily="18" charset="0"/>
                              <a:cs typeface="Arial" panose="020B0604020202020204" pitchFamily="34" charset="0"/>
                            </a:rPr>
                            <m:t>𝟒𝟎𝟎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𝟕𝟐</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num>
                        <m:den>
                          <m:r>
                            <a:rPr lang="en-US" sz="4800" b="1" i="1" smtClean="0">
                              <a:solidFill>
                                <a:srgbClr val="FF0000"/>
                              </a:solidFill>
                              <a:latin typeface="Cambria Math" panose="02040503050406030204" pitchFamily="18" charset="0"/>
                              <a:cs typeface="Arial" panose="020B0604020202020204" pitchFamily="34" charset="0"/>
                            </a:rPr>
                            <m:t>𝟒𝟎𝟎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𝟒</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𝟏𝟖</m:t>
                          </m:r>
                        </m:num>
                        <m:den>
                          <m:r>
                            <a:rPr lang="en-US" sz="4800" b="1" i="1" smtClean="0">
                              <a:solidFill>
                                <a:srgbClr val="FF0000"/>
                              </a:solidFill>
                              <a:latin typeface="Cambria Math" panose="02040503050406030204" pitchFamily="18" charset="0"/>
                              <a:cs typeface="Arial" panose="020B0604020202020204" pitchFamily="34" charset="0"/>
                            </a:rPr>
                            <m:t>𝟏𝟎𝟎</m:t>
                          </m:r>
                        </m:den>
                      </m:f>
                    </m:oMath>
                  </m:oMathPara>
                </a14:m>
                <a:endParaRPr lang="en-US" sz="4800" dirty="0">
                  <a:solidFill>
                    <a:srgbClr val="FF0000"/>
                  </a:solidFill>
                </a:endParaRPr>
              </a:p>
            </p:txBody>
          </p:sp>
        </mc:Choice>
        <mc:Fallback xmlns="">
          <p:sp>
            <p:nvSpPr>
              <p:cNvPr id="23" name="TextBox 22">
                <a:extLst>
                  <a:ext uri="{FF2B5EF4-FFF2-40B4-BE49-F238E27FC236}">
                    <a16:creationId xmlns:a16="http://schemas.microsoft.com/office/drawing/2014/main" id="{655069C7-7E16-E1BE-88A6-7E2FD2533FA9}"/>
                  </a:ext>
                </a:extLst>
              </p:cNvPr>
              <p:cNvSpPr txBox="1">
                <a:spLocks noRot="1" noChangeAspect="1" noMove="1" noResize="1" noEditPoints="1" noAdjustHandles="1" noChangeArrowheads="1" noChangeShapeType="1" noTextEdit="1"/>
              </p:cNvSpPr>
              <p:nvPr/>
            </p:nvSpPr>
            <p:spPr>
              <a:xfrm>
                <a:off x="11430000" y="4533900"/>
                <a:ext cx="6019800" cy="14800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1FBB88B-6633-AF20-EB0C-638C84B342AE}"/>
                  </a:ext>
                </a:extLst>
              </p:cNvPr>
              <p:cNvSpPr txBox="1"/>
              <p:nvPr/>
            </p:nvSpPr>
            <p:spPr>
              <a:xfrm>
                <a:off x="9906000" y="6515100"/>
                <a:ext cx="7543800" cy="14950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𝟒𝟐𝟓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num>
                        <m:den>
                          <m:r>
                            <a:rPr lang="en-US" sz="4800" b="1" i="1" smtClean="0">
                              <a:solidFill>
                                <a:srgbClr val="FF0000"/>
                              </a:solidFill>
                              <a:latin typeface="Cambria Math" panose="02040503050406030204" pitchFamily="18" charset="0"/>
                              <a:cs typeface="Arial" panose="020B0604020202020204" pitchFamily="34" charset="0"/>
                            </a:rPr>
                            <m:t>𝟓</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𝟓</m:t>
                          </m:r>
                        </m:den>
                      </m:f>
                      <m:r>
                        <a:rPr lang="en-US" sz="4800" b="1" i="1" smtClean="0">
                          <a:solidFill>
                            <a:srgbClr val="FF0000"/>
                          </a:solidFill>
                          <a:latin typeface="Cambria Math" panose="02040503050406030204" pitchFamily="18" charset="0"/>
                          <a:cs typeface="Arial" panose="020B0604020202020204" pitchFamily="34" charset="0"/>
                        </a:rPr>
                        <m:t>=</m:t>
                      </m:r>
                      <m:f>
                        <m:fPr>
                          <m:ctrlPr>
                            <a:rPr lang="en-US" sz="4800" b="1" i="1">
                              <a:solidFill>
                                <a:srgbClr val="FF0000"/>
                              </a:solidFill>
                              <a:latin typeface="Cambria Math" panose="02040503050406030204" pitchFamily="18" charset="0"/>
                              <a:cs typeface="Arial" panose="020B0604020202020204" pitchFamily="34" charset="0"/>
                            </a:rPr>
                          </m:ctrlPr>
                        </m:fPr>
                        <m:num>
                          <m:r>
                            <a:rPr lang="en-US" sz="4800" b="1" i="1" smtClean="0">
                              <a:solidFill>
                                <a:srgbClr val="FF0000"/>
                              </a:solidFill>
                              <a:latin typeface="Cambria Math" panose="02040503050406030204" pitchFamily="18" charset="0"/>
                              <a:cs typeface="Arial" panose="020B0604020202020204" pitchFamily="34" charset="0"/>
                            </a:rPr>
                            <m:t>𝟖𝟓</m:t>
                          </m:r>
                        </m:num>
                        <m:den>
                          <m:r>
                            <a:rPr lang="en-US" sz="4800" b="1" i="1" smtClean="0">
                              <a:solidFill>
                                <a:srgbClr val="FF0000"/>
                              </a:solidFill>
                              <a:latin typeface="Cambria Math" panose="02040503050406030204" pitchFamily="18" charset="0"/>
                              <a:cs typeface="Arial" panose="020B0604020202020204" pitchFamily="34" charset="0"/>
                            </a:rPr>
                            <m:t>𝟏</m:t>
                          </m:r>
                          <m:r>
                            <a:rPr lang="en-US" sz="4800" b="1" i="1" smtClean="0">
                              <a:solidFill>
                                <a:srgbClr val="FF0000"/>
                              </a:solidFill>
                              <a:latin typeface="Cambria Math" panose="02040503050406030204" pitchFamily="18" charset="0"/>
                              <a:cs typeface="Arial" panose="020B0604020202020204" pitchFamily="34" charset="0"/>
                            </a:rPr>
                            <m:t> </m:t>
                          </m:r>
                          <m:r>
                            <a:rPr lang="en-US" sz="4800" b="1" i="1" smtClean="0">
                              <a:solidFill>
                                <a:srgbClr val="FF0000"/>
                              </a:solidFill>
                              <a:latin typeface="Cambria Math" panose="02040503050406030204" pitchFamily="18" charset="0"/>
                              <a:cs typeface="Arial" panose="020B0604020202020204" pitchFamily="34" charset="0"/>
                            </a:rPr>
                            <m:t>𝟎𝟎𝟎</m:t>
                          </m:r>
                        </m:den>
                      </m:f>
                    </m:oMath>
                  </m:oMathPara>
                </a14:m>
                <a:endParaRPr lang="en-US" sz="4800" dirty="0">
                  <a:solidFill>
                    <a:srgbClr val="FF0000"/>
                  </a:solidFill>
                </a:endParaRPr>
              </a:p>
            </p:txBody>
          </p:sp>
        </mc:Choice>
        <mc:Fallback xmlns="">
          <p:sp>
            <p:nvSpPr>
              <p:cNvPr id="24" name="TextBox 23">
                <a:extLst>
                  <a:ext uri="{FF2B5EF4-FFF2-40B4-BE49-F238E27FC236}">
                    <a16:creationId xmlns:a16="http://schemas.microsoft.com/office/drawing/2014/main" id="{F1FBB88B-6633-AF20-EB0C-638C84B342AE}"/>
                  </a:ext>
                </a:extLst>
              </p:cNvPr>
              <p:cNvSpPr txBox="1">
                <a:spLocks noRot="1" noChangeAspect="1" noMove="1" noResize="1" noEditPoints="1" noAdjustHandles="1" noChangeArrowheads="1" noChangeShapeType="1" noTextEdit="1"/>
              </p:cNvSpPr>
              <p:nvPr/>
            </p:nvSpPr>
            <p:spPr>
              <a:xfrm>
                <a:off x="9906000" y="6515100"/>
                <a:ext cx="7543800" cy="149508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6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B02018FE-8609-9F17-BD0C-449BA8551B75}"/>
              </a:ext>
            </a:extLst>
          </p:cNvPr>
          <p:cNvPicPr>
            <a:picLocks noChangeAspect="1"/>
          </p:cNvPicPr>
          <p:nvPr/>
        </p:nvPicPr>
        <p:blipFill>
          <a:blip r:embed="rId15"/>
          <a:stretch>
            <a:fillRect/>
          </a:stretch>
        </p:blipFill>
        <p:spPr>
          <a:xfrm>
            <a:off x="3429000" y="1562100"/>
            <a:ext cx="12144285" cy="4432176"/>
          </a:xfrm>
          <a:prstGeom prst="rect">
            <a:avLst/>
          </a:prstGeom>
        </p:spPr>
      </p:pic>
    </p:spTree>
    <p:extLst>
      <p:ext uri="{BB962C8B-B14F-4D97-AF65-F5344CB8AC3E}">
        <p14:creationId xmlns:p14="http://schemas.microsoft.com/office/powerpoint/2010/main" val="36700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8A3CA87-5C3B-8B65-46AD-C4178E5EF54A}"/>
              </a:ext>
            </a:extLst>
          </p:cNvPr>
          <p:cNvPicPr>
            <a:picLocks noChangeAspect="1"/>
          </p:cNvPicPr>
          <p:nvPr/>
        </p:nvPicPr>
        <p:blipFill>
          <a:blip r:embed="rId2"/>
          <a:stretch>
            <a:fillRect/>
          </a:stretch>
        </p:blipFill>
        <p:spPr>
          <a:xfrm>
            <a:off x="1066800" y="647700"/>
            <a:ext cx="6820359" cy="1447800"/>
          </a:xfrm>
          <a:prstGeom prst="rect">
            <a:avLst/>
          </a:prstGeom>
        </p:spPr>
      </p:pic>
      <p:sp>
        <p:nvSpPr>
          <p:cNvPr id="4" name="TextBox 3">
            <a:extLst>
              <a:ext uri="{FF2B5EF4-FFF2-40B4-BE49-F238E27FC236}">
                <a16:creationId xmlns:a16="http://schemas.microsoft.com/office/drawing/2014/main" id="{3EA647D6-B1D8-4EED-12E5-325F3ADA9BC1}"/>
              </a:ext>
            </a:extLst>
          </p:cNvPr>
          <p:cNvSpPr txBox="1"/>
          <p:nvPr/>
        </p:nvSpPr>
        <p:spPr>
          <a:xfrm>
            <a:off x="1143000" y="2552700"/>
            <a:ext cx="16002000" cy="707886"/>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cặp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thẻ</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ghi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phân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hỗn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số</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thích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hợp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theo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mẫu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38568E-5930-F20C-A393-342775F6AC17}"/>
              </a:ext>
            </a:extLst>
          </p:cNvPr>
          <p:cNvPicPr>
            <a:picLocks noChangeAspect="1"/>
          </p:cNvPicPr>
          <p:nvPr/>
        </p:nvPicPr>
        <p:blipFill>
          <a:blip r:embed="rId3"/>
          <a:stretch>
            <a:fillRect/>
          </a:stretch>
        </p:blipFill>
        <p:spPr>
          <a:xfrm>
            <a:off x="4343400" y="3848100"/>
            <a:ext cx="10134600" cy="5687660"/>
          </a:xfrm>
          <a:prstGeom prst="rect">
            <a:avLst/>
          </a:prstGeom>
        </p:spPr>
      </p:pic>
    </p:spTree>
    <p:extLst>
      <p:ext uri="{BB962C8B-B14F-4D97-AF65-F5344CB8AC3E}">
        <p14:creationId xmlns:p14="http://schemas.microsoft.com/office/powerpoint/2010/main" val="7121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2209800" y="1104902"/>
            <a:ext cx="13868400" cy="1904998"/>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4174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tìm được cặp phân số thập phân và hỗn số thích hợp em đã làm như thế nào?</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219200" y="3924300"/>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5486400" y="4000500"/>
            <a:ext cx="9338321" cy="44008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556126"/>
            </a:xfrm>
            <a:prstGeom prst="rect">
              <a:avLst/>
            </a:prstGeom>
            <a:noFill/>
          </p:spPr>
          <p:txBody>
            <a:bodyPr wrap="square" rtlCol="0">
              <a:spAutoFit/>
            </a:bodyPr>
            <a:lstStyle/>
            <a:p>
              <a:pPr marL="0" marR="0">
                <a:lnSpc>
                  <a:spcPct val="15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Để</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tìm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cặp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thập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hỗn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thích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hợp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em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như</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sau</a:t>
              </a:r>
              <a:r>
                <a:rPr lang="en-US" sz="3200" b="1" dirty="0">
                  <a:solidFill>
                    <a:srgbClr val="FF0000"/>
                  </a:solidFill>
                  <a:effectLst/>
                  <a:latin typeface="Cambria" panose="02040503050406030204" pitchFamily="18" charset="0"/>
                  <a:ea typeface="Cambria" panose="02040503050406030204" pitchFamily="18" charset="0"/>
                </a:rPr>
                <a:t>:</a:t>
              </a: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Ch</a:t>
              </a:r>
              <a:r>
                <a:rPr lang="en-US" sz="3200" b="1" dirty="0" err="1">
                  <a:solidFill>
                    <a:srgbClr val="FF0000"/>
                  </a:solidFill>
                  <a:effectLst/>
                  <a:latin typeface="Cambria" panose="02040503050406030204" pitchFamily="18" charset="0"/>
                  <a:ea typeface="Cambria" panose="02040503050406030204" pitchFamily="18" charset="0"/>
                </a:rPr>
                <a:t>uyển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hỗn số thành phân số.</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5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 Tìm các phân số thập phân ứng với các hỗn số đó.</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116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a:off x="791909" y="828070"/>
            <a:ext cx="2147598" cy="1819630"/>
          </a:xfrm>
          <a:custGeom>
            <a:avLst/>
            <a:gdLst/>
            <a:ahLst/>
            <a:cxnLst/>
            <a:rect l="l" t="t" r="r" b="b"/>
            <a:pathLst>
              <a:path w="2147598" h="1819630">
                <a:moveTo>
                  <a:pt x="0" y="0"/>
                </a:moveTo>
                <a:lnTo>
                  <a:pt x="2147598" y="0"/>
                </a:lnTo>
                <a:lnTo>
                  <a:pt x="2147598" y="1819631"/>
                </a:lnTo>
                <a:lnTo>
                  <a:pt x="0" y="1819631"/>
                </a:lnTo>
                <a:lnTo>
                  <a:pt x="0" y="0"/>
                </a:lnTo>
                <a:close/>
              </a:path>
            </a:pathLst>
          </a:custGeom>
          <a:blipFill>
            <a:blip r:embed="rId4">
              <a:extLst>
                <a:ext uri="{96DAC541-7B7A-43D3-8B79-37D633B846F1}">
                  <asvg:svgBlip xmlns:asvg="http://schemas.microsoft.com/office/drawing/2016/SVG/main" r:embed="rId5"/>
                </a:ext>
              </a:extLst>
            </a:blip>
            <a:stretch>
              <a:fillRect t="-232761" r="-499472" b="-229128"/>
            </a:stretch>
          </a:blipFill>
        </p:spPr>
        <p:txBody>
          <a:bodyPr/>
          <a:lstStyle/>
          <a:p>
            <a:endParaRPr lang="en-US"/>
          </a:p>
        </p:txBody>
      </p:sp>
      <p:grpSp>
        <p:nvGrpSpPr>
          <p:cNvPr id="9" name="Group 9"/>
          <p:cNvGrpSpPr/>
          <p:nvPr/>
        </p:nvGrpSpPr>
        <p:grpSpPr>
          <a:xfrm>
            <a:off x="1569857" y="2785996"/>
            <a:ext cx="10349689" cy="4042356"/>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txBody>
            <a:bodyPr/>
            <a:lstStyle/>
            <a:p>
              <a:endParaRPr lang="en-US"/>
            </a:p>
          </p:txBody>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6030003" y="1040844"/>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7257529">
            <a:off x="1198761" y="4394535"/>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5568322" y="184487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16741624" y="3295193"/>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2">
              <a:extLst>
                <a:ext uri="{96DAC541-7B7A-43D3-8B79-37D633B846F1}">
                  <asvg:svgBlip xmlns:asvg="http://schemas.microsoft.com/office/drawing/2016/SVG/main" r:embed="rId13"/>
                </a:ext>
              </a:extLst>
            </a:blip>
            <a:stretch>
              <a:fillRect l="-16131" t="-123580" r="-514491" b="-293597"/>
            </a:stretch>
          </a:blipFill>
        </p:spPr>
        <p:txBody>
          <a:bodyPr/>
          <a:lstStyle/>
          <a:p>
            <a:endParaRPr lang="en-US"/>
          </a:p>
        </p:txBody>
      </p:sp>
      <p:sp>
        <p:nvSpPr>
          <p:cNvPr id="21" name="Freeform 21"/>
          <p:cNvSpPr/>
          <p:nvPr/>
        </p:nvSpPr>
        <p:spPr>
          <a:xfrm rot="4263341">
            <a:off x="16701971" y="5583178"/>
            <a:ext cx="683764" cy="1261363"/>
          </a:xfrm>
          <a:custGeom>
            <a:avLst/>
            <a:gdLst/>
            <a:ahLst/>
            <a:cxnLst/>
            <a:rect l="l" t="t" r="r" b="b"/>
            <a:pathLst>
              <a:path w="683764" h="1261363">
                <a:moveTo>
                  <a:pt x="0" y="0"/>
                </a:moveTo>
                <a:lnTo>
                  <a:pt x="683764" y="0"/>
                </a:lnTo>
                <a:lnTo>
                  <a:pt x="683764" y="1261363"/>
                </a:lnTo>
                <a:lnTo>
                  <a:pt x="0" y="12613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3DAFA511-BEF9-D19B-D173-318BB52ADCEB}"/>
              </a:ext>
            </a:extLst>
          </p:cNvPr>
          <p:cNvPicPr>
            <a:picLocks noChangeAspect="1"/>
          </p:cNvPicPr>
          <p:nvPr/>
        </p:nvPicPr>
        <p:blipFill>
          <a:blip r:embed="rId16"/>
          <a:stretch>
            <a:fillRect/>
          </a:stretch>
        </p:blipFill>
        <p:spPr>
          <a:xfrm>
            <a:off x="3429000" y="2933700"/>
            <a:ext cx="6647078"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4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42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685800" marR="0" lvl="0" indent="-6858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4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4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4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42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685800" marR="0" lvl="0" indent="-6858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42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42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752600" y="-571500"/>
            <a:ext cx="16764000" cy="111479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181600" y="1866900"/>
            <a:ext cx="10820400" cy="5755422"/>
          </a:xfrm>
          <a:prstGeom prst="rect">
            <a:avLst/>
          </a:prstGeom>
          <a:noFill/>
        </p:spPr>
        <p:txBody>
          <a:bodyPr wrap="square">
            <a:spAutoFit/>
          </a:bodyPr>
          <a:lstStyle/>
          <a:p>
            <a:pPr algn="ctr" defTabSz="914378"/>
            <a:r>
              <a:rPr lang="en-US" sz="4800" b="1" dirty="0" err="1">
                <a:solidFill>
                  <a:srgbClr val="FF0000"/>
                </a:solidFill>
                <a:latin typeface="Calibri" panose="020F0502020204030204" pitchFamily="34" charset="0"/>
                <a:cs typeface="Calibri" panose="020F0502020204030204" pitchFamily="34" charset="0"/>
              </a:rPr>
              <a:t>Luật</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a:t>
            </a: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HS viết các phân số có mẫu số là 10; 100; 1000;...</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GV gọi 1 HS đọc 1 phân số theo yêu cầu. Bạn này trả lời xong sẽ chỉ một bạn khác trả lời.</a:t>
            </a:r>
            <a:endParaRPr lang="en-US" sz="4000" b="1" dirty="0">
              <a:solidFill>
                <a:srgbClr val="0000FF"/>
              </a:solidFill>
              <a:latin typeface="Calibri" panose="020F0502020204030204" pitchFamily="34" charset="0"/>
              <a:cs typeface="Calibri" panose="020F0502020204030204" pitchFamily="34" charset="0"/>
            </a:endParaRPr>
          </a:p>
          <a:p>
            <a:pPr marL="571500" indent="-571500" algn="just" defTabSz="914378">
              <a:buFont typeface="Arial" panose="020B0604020202020204" pitchFamily="34" charset="0"/>
              <a:buChar char="•"/>
            </a:pPr>
            <a:r>
              <a:rPr lang="vi-VN" sz="4000" b="1" dirty="0">
                <a:solidFill>
                  <a:srgbClr val="0000FF"/>
                </a:solidFill>
                <a:latin typeface="Calibri" panose="020F0502020204030204" pitchFamily="34" charset="0"/>
                <a:cs typeface="Calibri" panose="020F0502020204030204" pitchFamily="34" charset="0"/>
              </a:rPr>
              <a:t>Cứ tiếp tục nhưng vậy cho tới khi nào giáo viên ra hiệu lệnh dừng lại. Bạn nào được chỉ định phải trả lời thật nhanh. Bạn nào trả lời sai thì chịu phạt.</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3352800" y="1485900"/>
            <a:ext cx="10287000" cy="2491284"/>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515618"/>
            </a:xfrm>
            <a:prstGeom prst="rect">
              <a:avLst/>
            </a:prstGeom>
            <a:noFill/>
          </p:spPr>
          <p:txBody>
            <a:bodyPr wrap="square" rtlCol="0">
              <a:spAutoFit/>
            </a:bodyPr>
            <a:lstStyle/>
            <a:p>
              <a:pPr marL="0" marR="0" algn="just">
                <a:spcBef>
                  <a:spcPts val="0"/>
                </a:spcBef>
                <a:spcAft>
                  <a:spcPts val="0"/>
                </a:spcAft>
              </a:pPr>
              <a:r>
                <a:rPr lang="vi-VN" sz="6000" i="1" dirty="0">
                  <a:solidFill>
                    <a:srgbClr val="000000"/>
                  </a:solidFill>
                  <a:effectLst/>
                  <a:latin typeface="Cambria" panose="02040503050406030204" pitchFamily="18" charset="0"/>
                  <a:ea typeface="Cambria" panose="02040503050406030204" pitchFamily="18" charset="0"/>
                </a:rPr>
                <a:t>Em có nhận xét gì về mẫu số của các phân số vừa tìm?</a:t>
              </a:r>
              <a:endParaRPr lang="en-US" sz="6000" dirty="0">
                <a:solidFill>
                  <a:srgbClr val="00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1981200" y="5243384"/>
            <a:ext cx="3429000" cy="4346756"/>
          </a:xfrm>
          <a:prstGeom prst="rect">
            <a:avLst/>
          </a:prstGeom>
        </p:spPr>
      </p:pic>
      <p:pic>
        <p:nvPicPr>
          <p:cNvPr id="16" name="Picture 15">
            <a:extLst>
              <a:ext uri="{FF2B5EF4-FFF2-40B4-BE49-F238E27FC236}">
                <a16:creationId xmlns:a16="http://schemas.microsoft.com/office/drawing/2014/main" id="{46031775-F5F2-B304-14FD-07E831B98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637" t="-1626" b="-1626"/>
          <a:stretch/>
        </p:blipFill>
        <p:spPr>
          <a:xfrm>
            <a:off x="14935200" y="7429500"/>
            <a:ext cx="1520783" cy="2236839"/>
          </a:xfrm>
          <a:prstGeom prst="rect">
            <a:avLst/>
          </a:prstGeom>
        </p:spPr>
      </p:pic>
      <p:grpSp>
        <p:nvGrpSpPr>
          <p:cNvPr id="17" name="Group 16">
            <a:extLst>
              <a:ext uri="{FF2B5EF4-FFF2-40B4-BE49-F238E27FC236}">
                <a16:creationId xmlns:a16="http://schemas.microsoft.com/office/drawing/2014/main" id="{DB13D078-3F0F-14BF-951C-57E8E5396312}"/>
              </a:ext>
            </a:extLst>
          </p:cNvPr>
          <p:cNvGrpSpPr/>
          <p:nvPr/>
        </p:nvGrpSpPr>
        <p:grpSpPr>
          <a:xfrm>
            <a:off x="7162801" y="6362700"/>
            <a:ext cx="7661920" cy="2038681"/>
            <a:chOff x="3111906" y="2642792"/>
            <a:chExt cx="5177983" cy="662484"/>
          </a:xfrm>
        </p:grpSpPr>
        <p:sp>
          <p:nvSpPr>
            <p:cNvPr id="18" name="Speech Bubble: Rectangle with Corners Rounded 17">
              <a:extLst>
                <a:ext uri="{FF2B5EF4-FFF2-40B4-BE49-F238E27FC236}">
                  <a16:creationId xmlns:a16="http://schemas.microsoft.com/office/drawing/2014/main" id="{EB268265-2B30-E132-C083-944FD32524AE}"/>
                </a:ext>
              </a:extLst>
            </p:cNvPr>
            <p:cNvSpPr/>
            <p:nvPr/>
          </p:nvSpPr>
          <p:spPr>
            <a:xfrm>
              <a:off x="3111906" y="2642792"/>
              <a:ext cx="5177983" cy="662484"/>
            </a:xfrm>
            <a:prstGeom prst="wedgeRoundRectCallout">
              <a:avLst>
                <a:gd name="adj1" fmla="val 51494"/>
                <a:gd name="adj2" fmla="val 59432"/>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19" name="TextBox 18">
              <a:extLst>
                <a:ext uri="{FF2B5EF4-FFF2-40B4-BE49-F238E27FC236}">
                  <a16:creationId xmlns:a16="http://schemas.microsoft.com/office/drawing/2014/main" id="{8399AAD7-CCE6-205C-B04D-E9580D422E14}"/>
                </a:ext>
              </a:extLst>
            </p:cNvPr>
            <p:cNvSpPr txBox="1"/>
            <p:nvPr/>
          </p:nvSpPr>
          <p:spPr>
            <a:xfrm>
              <a:off x="3214898" y="2717077"/>
              <a:ext cx="4986315" cy="470067"/>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phân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đều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có</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mẫu</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số</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là</a:t>
              </a:r>
              <a:r>
                <a:rPr lang="en-US" sz="4400" b="1" dirty="0">
                  <a:solidFill>
                    <a:srgbClr val="FF0000"/>
                  </a:solidFill>
                  <a:effectLst/>
                  <a:latin typeface="Cambria" panose="02040503050406030204" pitchFamily="18" charset="0"/>
                  <a:ea typeface="Cambria" panose="02040503050406030204" pitchFamily="18" charset="0"/>
                </a:rPr>
                <a:t> 10; 100; 1000;....</a:t>
              </a:r>
            </a:p>
          </p:txBody>
        </p:sp>
      </p:grpSp>
    </p:spTree>
    <p:extLst>
      <p:ext uri="{BB962C8B-B14F-4D97-AF65-F5344CB8AC3E}">
        <p14:creationId xmlns:p14="http://schemas.microsoft.com/office/powerpoint/2010/main" val="19905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txBody>
            <a:bodyPr/>
            <a:lstStyle/>
            <a:p>
              <a:endParaRPr lang="en-US"/>
            </a:p>
          </p:txBody>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301595" y="3704105"/>
            <a:ext cx="4242623" cy="7593061"/>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7">
              <a:extLst>
                <a:ext uri="{96DAC541-7B7A-43D3-8B79-37D633B846F1}">
                  <asvg:svgBlip xmlns:asvg="http://schemas.microsoft.com/office/drawing/2016/SVG/main" r:embed="rId8"/>
                </a:ext>
              </a:extLst>
            </a:blip>
            <a:stretch>
              <a:fillRect l="-154855" t="-80817" r="-404244" b="-344018"/>
            </a:stretch>
          </a:blipFill>
        </p:spPr>
        <p:txBody>
          <a:bodyPr/>
          <a:lstStyle/>
          <a:p>
            <a:endParaRPr lang="en-US"/>
          </a:p>
        </p:txBody>
      </p:sp>
      <p:sp>
        <p:nvSpPr>
          <p:cNvPr id="16" name="Freeform 16"/>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4053962" y="564096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3772474" y="6408978"/>
            <a:ext cx="3663129" cy="3617340"/>
          </a:xfrm>
          <a:custGeom>
            <a:avLst/>
            <a:gdLst/>
            <a:ahLst/>
            <a:cxnLst/>
            <a:rect l="l" t="t" r="r" b="b"/>
            <a:pathLst>
              <a:path w="3663129" h="3617340">
                <a:moveTo>
                  <a:pt x="0" y="0"/>
                </a:moveTo>
                <a:lnTo>
                  <a:pt x="3663130" y="0"/>
                </a:lnTo>
                <a:lnTo>
                  <a:pt x="3663130" y="3617341"/>
                </a:lnTo>
                <a:lnTo>
                  <a:pt x="0" y="3617341"/>
                </a:lnTo>
                <a:lnTo>
                  <a:pt x="0" y="0"/>
                </a:lnTo>
                <a:close/>
              </a:path>
            </a:pathLst>
          </a:custGeom>
          <a:blipFill>
            <a:blip r:embed="rId15"/>
            <a:stretch>
              <a:fillRect/>
            </a:stretch>
          </a:blipFill>
        </p:spPr>
        <p:txBody>
          <a:bodyPr/>
          <a:lstStyle/>
          <a:p>
            <a:endParaRPr lang="en-US"/>
          </a:p>
        </p:txBody>
      </p:sp>
      <p:sp>
        <p:nvSpPr>
          <p:cNvPr id="21" name="Freeform 21"/>
          <p:cNvSpPr/>
          <p:nvPr/>
        </p:nvSpPr>
        <p:spPr>
          <a:xfrm>
            <a:off x="15004510" y="109513"/>
            <a:ext cx="1825865" cy="2712500"/>
          </a:xfrm>
          <a:custGeom>
            <a:avLst/>
            <a:gdLst/>
            <a:ahLst/>
            <a:cxnLst/>
            <a:rect l="l" t="t" r="r" b="b"/>
            <a:pathLst>
              <a:path w="1825865" h="2712500">
                <a:moveTo>
                  <a:pt x="0" y="0"/>
                </a:moveTo>
                <a:lnTo>
                  <a:pt x="1825865" y="0"/>
                </a:lnTo>
                <a:lnTo>
                  <a:pt x="1825865" y="2712499"/>
                </a:lnTo>
                <a:lnTo>
                  <a:pt x="0" y="27124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76F6897F-129A-1BBD-D071-9F66AA255B02}"/>
              </a:ext>
            </a:extLst>
          </p:cNvPr>
          <p:cNvPicPr>
            <a:picLocks noChangeAspect="1"/>
          </p:cNvPicPr>
          <p:nvPr/>
        </p:nvPicPr>
        <p:blipFill>
          <a:blip r:embed="rId18"/>
          <a:stretch>
            <a:fillRect/>
          </a:stretch>
        </p:blipFill>
        <p:spPr>
          <a:xfrm>
            <a:off x="7467600" y="419100"/>
            <a:ext cx="2773920" cy="1493649"/>
          </a:xfrm>
          <a:prstGeom prst="rect">
            <a:avLst/>
          </a:prstGeom>
        </p:spPr>
      </p:pic>
      <p:pic>
        <p:nvPicPr>
          <p:cNvPr id="26" name="Picture 25">
            <a:extLst>
              <a:ext uri="{FF2B5EF4-FFF2-40B4-BE49-F238E27FC236}">
                <a16:creationId xmlns:a16="http://schemas.microsoft.com/office/drawing/2014/main" id="{7564B36B-A3E1-82FB-C918-D87CB5D83947}"/>
              </a:ext>
            </a:extLst>
          </p:cNvPr>
          <p:cNvPicPr>
            <a:picLocks noChangeAspect="1"/>
          </p:cNvPicPr>
          <p:nvPr/>
        </p:nvPicPr>
        <p:blipFill>
          <a:blip r:embed="rId19"/>
          <a:stretch>
            <a:fillRect/>
          </a:stretch>
        </p:blipFill>
        <p:spPr>
          <a:xfrm>
            <a:off x="3581400" y="3238500"/>
            <a:ext cx="12906351" cy="3359187"/>
          </a:xfrm>
          <a:prstGeom prst="rect">
            <a:avLst/>
          </a:prstGeom>
        </p:spPr>
      </p:pic>
      <p:pic>
        <p:nvPicPr>
          <p:cNvPr id="12" name="Picture 11">
            <a:extLst>
              <a:ext uri="{FF2B5EF4-FFF2-40B4-BE49-F238E27FC236}">
                <a16:creationId xmlns:a16="http://schemas.microsoft.com/office/drawing/2014/main" id="{78D1912F-92F6-0009-9A77-86C109A83EF9}"/>
              </a:ext>
            </a:extLst>
          </p:cNvPr>
          <p:cNvPicPr>
            <a:picLocks noChangeAspect="1"/>
          </p:cNvPicPr>
          <p:nvPr/>
        </p:nvPicPr>
        <p:blipFill>
          <a:blip r:embed="rId20"/>
          <a:stretch>
            <a:fillRect/>
          </a:stretch>
        </p:blipFill>
        <p:spPr>
          <a:xfrm>
            <a:off x="2286000" y="2324100"/>
            <a:ext cx="2505673"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txBody>
            <a:bodyPr/>
            <a:lstStyle/>
            <a:p>
              <a:endParaRPr lang="en-US"/>
            </a:p>
          </p:txBody>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r:embed="rId3"/>
                </a:ext>
              </a:extLst>
            </a:blip>
            <a:stretch>
              <a:fillRect b="-74476"/>
            </a:stretch>
          </a:blipFill>
        </p:spPr>
        <p:txBody>
          <a:bodyPr/>
          <a:lstStyle/>
          <a:p>
            <a:endParaRPr lang="en-US"/>
          </a:p>
        </p:txBody>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r:embed="rId5"/>
                </a:ext>
              </a:extLst>
            </a:blip>
            <a:stretch>
              <a:fillRect l="-390925" t="-53925" r="-66984" b="-282959"/>
            </a:stretch>
          </a:blipFill>
        </p:spPr>
        <p:txBody>
          <a:bodyPr/>
          <a:lstStyle/>
          <a:p>
            <a:endParaRPr lang="en-US"/>
          </a:p>
        </p:txBody>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50" name="Picture 49">
            <a:extLst>
              <a:ext uri="{FF2B5EF4-FFF2-40B4-BE49-F238E27FC236}">
                <a16:creationId xmlns:a16="http://schemas.microsoft.com/office/drawing/2014/main" id="{1552FA84-256A-DBA8-C04F-BFC725E6D2A6}"/>
              </a:ext>
            </a:extLst>
          </p:cNvPr>
          <p:cNvPicPr>
            <a:picLocks noChangeAspect="1"/>
          </p:cNvPicPr>
          <p:nvPr/>
        </p:nvPicPr>
        <p:blipFill>
          <a:blip r:embed="rId12"/>
          <a:stretch>
            <a:fillRect/>
          </a:stretch>
        </p:blipFill>
        <p:spPr>
          <a:xfrm>
            <a:off x="3124200" y="1181100"/>
            <a:ext cx="9534970" cy="2139881"/>
          </a:xfrm>
          <a:prstGeom prst="rect">
            <a:avLst/>
          </a:prstGeom>
        </p:spPr>
      </p:pic>
      <p:sp>
        <p:nvSpPr>
          <p:cNvPr id="51" name="TextBox 50">
            <a:extLst>
              <a:ext uri="{FF2B5EF4-FFF2-40B4-BE49-F238E27FC236}">
                <a16:creationId xmlns:a16="http://schemas.microsoft.com/office/drawing/2014/main" id="{77D5CD06-FB0E-7314-5BBF-44990699E9EF}"/>
              </a:ext>
            </a:extLst>
          </p:cNvPr>
          <p:cNvSpPr txBox="1"/>
          <p:nvPr/>
        </p:nvSpPr>
        <p:spPr>
          <a:xfrm>
            <a:off x="1524000" y="3390900"/>
            <a:ext cx="12268200" cy="3477875"/>
          </a:xfrm>
          <a:prstGeom prst="rect">
            <a:avLst/>
          </a:prstGeom>
          <a:noFill/>
        </p:spPr>
        <p:txBody>
          <a:bodyPr wrap="square" rtlCol="0">
            <a:spAutoFit/>
          </a:bodyPr>
          <a:lstStyle/>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các phân số thập phân và cách đọc, viết các phân số thập phân.</a:t>
            </a:r>
          </a:p>
          <a:p>
            <a:pPr marL="571500" indent="-571500">
              <a:buFont typeface="Arial" panose="020B0604020202020204" pitchFamily="34" charset="0"/>
              <a:buChar char="•"/>
            </a:pPr>
            <a:r>
              <a:rPr lang="vi-VN" sz="4400" dirty="0">
                <a:latin typeface="Cambria" panose="02040503050406030204" pitchFamily="18" charset="0"/>
                <a:ea typeface="Cambria" panose="02040503050406030204" pitchFamily="18" charset="0"/>
              </a:rPr>
              <a:t>Nhận biết được có một số phân số có thể viết thành phân số thập phân và biết cách chuyển các phân số đó thành phần số thập phân.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down)">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down)">
                                      <p:cBhvr>
                                        <p:cTn id="12"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endParaRPr lang="en-US"/>
            </a:p>
          </p:txBody>
        </p:sp>
        <p:sp>
          <p:nvSpPr>
            <p:cNvPr id="4" name="TextBox 4"/>
            <p:cNvSpPr txBox="1"/>
            <p:nvPr/>
          </p:nvSpPr>
          <p:spPr>
            <a:xfrm>
              <a:off x="133540" y="10807"/>
              <a:ext cx="1157351" cy="646110"/>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r:embed="rId3"/>
                </a:ext>
              </a:extLst>
            </a:blip>
            <a:stretch>
              <a:fillRect l="-507910" t="-102500" b="-178197"/>
            </a:stretch>
          </a:blipFill>
        </p:spPr>
        <p:txBody>
          <a:bodyPr/>
          <a:lstStyle/>
          <a:p>
            <a:endParaRPr lang="en-US"/>
          </a:p>
        </p:txBody>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8">
              <a:extLst>
                <a:ext uri="{96DAC541-7B7A-43D3-8B79-37D633B846F1}">
                  <asvg:svgBlip xmlns:asvg="http://schemas.microsoft.com/office/drawing/2016/SVG/main" r:embed="rId9"/>
                </a:ext>
              </a:extLst>
            </a:blip>
            <a:stretch>
              <a:fillRect l="-195444" r="-350902" b="-380348"/>
            </a:stretch>
          </a:blipFill>
        </p:spPr>
        <p:txBody>
          <a:bodyPr/>
          <a:lstStyle/>
          <a:p>
            <a:endParaRPr lang="en-US"/>
          </a:p>
        </p:txBody>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0">
              <a:extLst>
                <a:ext uri="{96DAC541-7B7A-43D3-8B79-37D633B846F1}">
                  <asvg:svgBlip xmlns:asvg="http://schemas.microsoft.com/office/drawing/2016/SVG/main" r:embed="rId11"/>
                </a:ext>
              </a:extLst>
            </a:blip>
            <a:stretch>
              <a:fillRect l="-302707" t="-69356" r="-28898" b="-189782"/>
            </a:stretch>
          </a:blipFill>
        </p:spPr>
        <p:txBody>
          <a:bodyPr/>
          <a:lstStyle/>
          <a:p>
            <a:endParaRPr lang="en-US"/>
          </a:p>
        </p:txBody>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r:embed="rId13"/>
                </a:ext>
              </a:extLst>
            </a:blip>
            <a:stretch>
              <a:fillRect t="-232761" r="-499472" b="-229128"/>
            </a:stretch>
          </a:blipFill>
        </p:spPr>
        <p:txBody>
          <a:bodyPr/>
          <a:lstStyle/>
          <a:p>
            <a:endParaRPr lang="en-US"/>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7200" y="5067300"/>
            <a:ext cx="5693898" cy="4191001"/>
          </a:xfrm>
          <a:prstGeom prst="rect">
            <a:avLst/>
          </a:prstGeom>
        </p:spPr>
      </p:pic>
      <p:pic>
        <p:nvPicPr>
          <p:cNvPr id="5" name="Picture 4">
            <a:extLst>
              <a:ext uri="{FF2B5EF4-FFF2-40B4-BE49-F238E27FC236}">
                <a16:creationId xmlns:a16="http://schemas.microsoft.com/office/drawing/2014/main" id="{4F01917D-592E-2CEC-AA2F-43EF21D290C1}"/>
              </a:ext>
            </a:extLst>
          </p:cNvPr>
          <p:cNvPicPr>
            <a:picLocks noChangeAspect="1"/>
          </p:cNvPicPr>
          <p:nvPr/>
        </p:nvPicPr>
        <p:blipFill>
          <a:blip r:embed="rId15"/>
          <a:stretch>
            <a:fillRect/>
          </a:stretch>
        </p:blipFill>
        <p:spPr>
          <a:xfrm>
            <a:off x="3048000" y="1714500"/>
            <a:ext cx="12949026" cy="4432176"/>
          </a:xfrm>
          <a:prstGeom prst="rect">
            <a:avLst/>
          </a:prstGeom>
        </p:spPr>
      </p:pic>
    </p:spTree>
    <p:extLst>
      <p:ext uri="{BB962C8B-B14F-4D97-AF65-F5344CB8AC3E}">
        <p14:creationId xmlns:p14="http://schemas.microsoft.com/office/powerpoint/2010/main" val="302701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u-1-general-4-2024-09-09T08_53_30Z">
            <a:hlinkClick r:id="" action="ppaction://media"/>
            <a:extLst>
              <a:ext uri="{FF2B5EF4-FFF2-40B4-BE49-F238E27FC236}">
                <a16:creationId xmlns:a16="http://schemas.microsoft.com/office/drawing/2014/main" id="{967C6C42-4616-5408-8616-71A6EFA93855}"/>
              </a:ext>
            </a:extLst>
          </p:cNvPr>
          <p:cNvPicPr>
            <a:picLocks noChangeAspect="1"/>
          </p:cNvPicPr>
          <p:nvPr>
            <a:videoFile r:link="rId1"/>
            <p:extLst>
              <p:ext uri="{DAA4B4D4-6D71-4841-9C94-3DE7FCFB9230}">
                <p14:media xmlns:p14="http://schemas.microsoft.com/office/powerpoint/2010/main" r:embed="rId2">
                  <p14:trim end="2080"/>
                </p14:media>
              </p:ext>
            </p:extLst>
          </p:nvPr>
        </p:nvPicPr>
        <p:blipFill>
          <a:blip r:embed="rId4"/>
          <a:stretch>
            <a:fillRect/>
          </a:stretch>
        </p:blipFill>
        <p:spPr>
          <a:xfrm>
            <a:off x="-21771" y="571500"/>
            <a:ext cx="18110200" cy="8267700"/>
          </a:xfrm>
          <a:prstGeom prst="rect">
            <a:avLst/>
          </a:prstGeom>
        </p:spPr>
      </p:pic>
    </p:spTree>
    <p:extLst>
      <p:ext uri="{BB962C8B-B14F-4D97-AF65-F5344CB8AC3E}">
        <p14:creationId xmlns:p14="http://schemas.microsoft.com/office/powerpoint/2010/main" val="417326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8" name="Group 8"/>
          <p:cNvGrpSpPr/>
          <p:nvPr/>
        </p:nvGrpSpPr>
        <p:grpSpPr>
          <a:xfrm>
            <a:off x="762000" y="419100"/>
            <a:ext cx="16840200" cy="94488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endParaRPr lang="en-US"/>
            </a:p>
          </p:txBody>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a:extLst>
              <a:ext uri="{FF2B5EF4-FFF2-40B4-BE49-F238E27FC236}">
                <a16:creationId xmlns:a16="http://schemas.microsoft.com/office/drawing/2014/main" id="{2B3B5F93-3370-2F86-7C16-4C62BE7B3D1B}"/>
              </a:ext>
            </a:extLst>
          </p:cNvPr>
          <p:cNvPicPr>
            <a:picLocks noChangeAspect="1"/>
          </p:cNvPicPr>
          <p:nvPr/>
        </p:nvPicPr>
        <p:blipFill>
          <a:blip r:embed="rId2"/>
          <a:stretch>
            <a:fillRect/>
          </a:stretch>
        </p:blipFill>
        <p:spPr>
          <a:xfrm>
            <a:off x="1447800" y="571500"/>
            <a:ext cx="15219544" cy="7086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C1FF3A-385C-74F5-41D8-4B1A63E0CF4C}"/>
                  </a:ext>
                </a:extLst>
              </p:cNvPr>
              <p:cNvSpPr txBox="1"/>
              <p:nvPr/>
            </p:nvSpPr>
            <p:spPr>
              <a:xfrm>
                <a:off x="2133600" y="7886700"/>
                <a:ext cx="14554200" cy="1731180"/>
              </a:xfrm>
              <a:prstGeom prst="rect">
                <a:avLst/>
              </a:prstGeom>
              <a:noFill/>
            </p:spPr>
            <p:txBody>
              <a:bodyPr wrap="square" rtlCol="0">
                <a:spAutoFit/>
              </a:bodyPr>
              <a:lstStyle/>
              <a:p>
                <a:r>
                  <a:rPr lang="vi-VN" sz="4400" i="1" dirty="0">
                    <a:solidFill>
                      <a:srgbClr val="FF0000"/>
                    </a:solidFill>
                    <a:effectLst/>
                    <a:latin typeface="Cambria" panose="02040503050406030204" pitchFamily="18" charset="0"/>
                    <a:ea typeface="Cambria" panose="02040503050406030204" pitchFamily="18" charset="0"/>
                  </a:rPr>
                  <a:t>Các phân số </a:t>
                </a:r>
                <a14:m>
                  <m:oMath xmlns:m="http://schemas.openxmlformats.org/officeDocument/2006/math">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7</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8</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m:t>
                        </m:r>
                      </m:den>
                    </m:f>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31</m:t>
                        </m:r>
                      </m:num>
                      <m:den>
                        <m:r>
                          <a:rPr lang="vi-VN"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1000</m:t>
                        </m:r>
                      </m:den>
                    </m:f>
                    <m:r>
                      <a:rPr lang="en-US" sz="44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4400" i="1" dirty="0">
                    <a:solidFill>
                      <a:srgbClr val="FF0000"/>
                    </a:solidFill>
                    <a:effectLst/>
                    <a:latin typeface="Cambria" panose="02040503050406030204" pitchFamily="18" charset="0"/>
                    <a:ea typeface="Cambria" panose="02040503050406030204" pitchFamily="18" charset="0"/>
                  </a:rPr>
                  <a:t>…có mẫu số là 10, 100, 1000 …gọi là </a:t>
                </a:r>
                <a:r>
                  <a:rPr lang="vi-VN" sz="4400" b="1" i="1" dirty="0">
                    <a:solidFill>
                      <a:srgbClr val="FF0000"/>
                    </a:solidFill>
                    <a:effectLst/>
                    <a:latin typeface="Cambria" panose="02040503050406030204" pitchFamily="18" charset="0"/>
                    <a:ea typeface="Cambria" panose="02040503050406030204" pitchFamily="18" charset="0"/>
                  </a:rPr>
                  <a:t>các phân số thập phân</a:t>
                </a:r>
                <a:r>
                  <a:rPr lang="vi-VN" sz="4400" i="1" dirty="0">
                    <a:solidFill>
                      <a:srgbClr val="FF0000"/>
                    </a:solidFill>
                    <a:effectLst/>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0C1FF3A-385C-74F5-41D8-4B1A63E0CF4C}"/>
                  </a:ext>
                </a:extLst>
              </p:cNvPr>
              <p:cNvSpPr txBox="1">
                <a:spLocks noRot="1" noChangeAspect="1" noMove="1" noResize="1" noEditPoints="1" noAdjustHandles="1" noChangeArrowheads="1" noChangeShapeType="1" noTextEdit="1"/>
              </p:cNvSpPr>
              <p:nvPr/>
            </p:nvSpPr>
            <p:spPr>
              <a:xfrm>
                <a:off x="2133600" y="7886700"/>
                <a:ext cx="14554200" cy="1731180"/>
              </a:xfrm>
              <a:prstGeom prst="rect">
                <a:avLst/>
              </a:prstGeom>
              <a:blipFill>
                <a:blip r:embed="rId3"/>
                <a:stretch>
                  <a:fillRect l="-1675" t="-352" r="-838" b="-1584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576</Words>
  <Application>Microsoft Office PowerPoint</Application>
  <PresentationFormat>Custom</PresentationFormat>
  <Paragraphs>57</Paragraphs>
  <Slides>24</Slides>
  <Notes>4</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等线</vt:lpstr>
      <vt:lpstr>等线 Light</vt:lpstr>
      <vt:lpstr>DFPOP1-W9</vt:lpstr>
      <vt:lpstr>字魂37号-波纹乖乖体</vt:lpstr>
      <vt:lpstr>Arial</vt:lpstr>
      <vt:lpstr>Calibri</vt:lpstr>
      <vt:lpstr>Calibri Light</vt:lpstr>
      <vt:lpstr>Cambria</vt:lpstr>
      <vt:lpstr>Cambria Math</vt:lpstr>
      <vt:lpstr>SVN-Hole Hearted</vt:lpstr>
      <vt:lpstr>Office Theme</vt:lpstr>
      <vt:lpstr>1_Office 主题​​</vt:lpstr>
      <vt:lpstr>2_Office 主题​​</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41</cp:revision>
  <dcterms:created xsi:type="dcterms:W3CDTF">2006-08-16T00:00:00Z</dcterms:created>
  <dcterms:modified xsi:type="dcterms:W3CDTF">2024-09-24T01:45:22Z</dcterms:modified>
  <dc:identifier>DAGEmfzFEig</dc:identifier>
</cp:coreProperties>
</file>