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6" r:id="rId3"/>
  </p:sldMasterIdLst>
  <p:notesMasterIdLst>
    <p:notesMasterId r:id="rId29"/>
  </p:notesMasterIdLst>
  <p:sldIdLst>
    <p:sldId id="280" r:id="rId4"/>
    <p:sldId id="282" r:id="rId5"/>
    <p:sldId id="277" r:id="rId6"/>
    <p:sldId id="257" r:id="rId7"/>
    <p:sldId id="276" r:id="rId8"/>
    <p:sldId id="258" r:id="rId9"/>
    <p:sldId id="260" r:id="rId10"/>
    <p:sldId id="261" r:id="rId11"/>
    <p:sldId id="4411" r:id="rId12"/>
    <p:sldId id="4412" r:id="rId13"/>
    <p:sldId id="284" r:id="rId14"/>
    <p:sldId id="285" r:id="rId15"/>
    <p:sldId id="288" r:id="rId16"/>
    <p:sldId id="289" r:id="rId17"/>
    <p:sldId id="290" r:id="rId18"/>
    <p:sldId id="291" r:id="rId19"/>
    <p:sldId id="292" r:id="rId20"/>
    <p:sldId id="4413" r:id="rId21"/>
    <p:sldId id="4414" r:id="rId22"/>
    <p:sldId id="4415" r:id="rId23"/>
    <p:sldId id="4416" r:id="rId24"/>
    <p:sldId id="269" r:id="rId25"/>
    <p:sldId id="4417" r:id="rId26"/>
    <p:sldId id="275" r:id="rId27"/>
    <p:sldId id="441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E66F3D-8FB9-43FD-95F3-77C447E9AB1C}" type="datetimeFigureOut">
              <a:rPr lang="en-US" smtClean="0"/>
              <a:t>9/11/2024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C1E004-75DD-44B2-BAD4-2ED1C5C01BD0}" type="slidenum">
              <a:rPr lang="en-US" smtClean="0"/>
              <a:t>‹#›</a:t>
            </a:fld>
            <a:endParaRPr lang="en-US"/>
          </a:p>
        </p:txBody>
      </p:sp>
    </p:spTree>
    <p:extLst>
      <p:ext uri="{BB962C8B-B14F-4D97-AF65-F5344CB8AC3E}">
        <p14:creationId xmlns:p14="http://schemas.microsoft.com/office/powerpoint/2010/main" val="42649558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EC1E004-75DD-44B2-BAD4-2ED1C5C01BD0}" type="slidenum">
              <a:rPr lang="en-US" smtClean="0"/>
              <a:t>1</a:t>
            </a:fld>
            <a:endParaRPr lang="en-US"/>
          </a:p>
        </p:txBody>
      </p:sp>
    </p:spTree>
    <p:extLst>
      <p:ext uri="{BB962C8B-B14F-4D97-AF65-F5344CB8AC3E}">
        <p14:creationId xmlns:p14="http://schemas.microsoft.com/office/powerpoint/2010/main" val="3475273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EC1E004-75DD-44B2-BAD4-2ED1C5C01BD0}" type="slidenum">
              <a:rPr lang="en-US" smtClean="0"/>
              <a:t>4</a:t>
            </a:fld>
            <a:endParaRPr lang="en-US"/>
          </a:p>
        </p:txBody>
      </p:sp>
    </p:spTree>
    <p:extLst>
      <p:ext uri="{BB962C8B-B14F-4D97-AF65-F5344CB8AC3E}">
        <p14:creationId xmlns:p14="http://schemas.microsoft.com/office/powerpoint/2010/main" val="15792695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C1E004-75DD-44B2-BAD4-2ED1C5C01B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33033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550648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05799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78767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79C14-FC10-40CC-8384-BFFA976DB1A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8FD5968-97A4-45F0-A2D7-99D219122C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6C2AE-F115-4C08-B4BF-6E4160F6CE33}"/>
              </a:ext>
            </a:extLst>
          </p:cNvPr>
          <p:cNvSpPr>
            <a:spLocks noGrp="1"/>
          </p:cNvSpPr>
          <p:nvPr>
            <p:ph type="dt" sz="half" idx="10"/>
          </p:nvPr>
        </p:nvSpPr>
        <p:spPr/>
        <p:txBody>
          <a:bodyPr/>
          <a:lstStyle/>
          <a:p>
            <a:fld id="{7A3BAD21-07F0-48CD-9FCC-01ADFD122B6F}" type="datetimeFigureOut">
              <a:rPr lang="en-US" smtClean="0"/>
              <a:t>9/11/2024</a:t>
            </a:fld>
            <a:endParaRPr lang="en-US"/>
          </a:p>
        </p:txBody>
      </p:sp>
      <p:sp>
        <p:nvSpPr>
          <p:cNvPr id="5" name="Footer Placeholder 4">
            <a:extLst>
              <a:ext uri="{FF2B5EF4-FFF2-40B4-BE49-F238E27FC236}">
                <a16:creationId xmlns:a16="http://schemas.microsoft.com/office/drawing/2014/main" id="{B2CC475E-AB64-48D4-A260-9B07B6134A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A0FCC5-13DE-41FA-90BA-0302EB29B277}"/>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6511777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05692-24E3-4479-BF32-5F161F8B4C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35F9D7-0E85-4FCC-B3AD-1DDC82E76AD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2360A1-70A5-4C30-B68F-13926318ADC9}"/>
              </a:ext>
            </a:extLst>
          </p:cNvPr>
          <p:cNvSpPr>
            <a:spLocks noGrp="1"/>
          </p:cNvSpPr>
          <p:nvPr>
            <p:ph type="dt" sz="half" idx="10"/>
          </p:nvPr>
        </p:nvSpPr>
        <p:spPr/>
        <p:txBody>
          <a:bodyPr/>
          <a:lstStyle/>
          <a:p>
            <a:fld id="{7A3BAD21-07F0-48CD-9FCC-01ADFD122B6F}" type="datetimeFigureOut">
              <a:rPr lang="en-US" smtClean="0"/>
              <a:t>9/11/2024</a:t>
            </a:fld>
            <a:endParaRPr lang="en-US"/>
          </a:p>
        </p:txBody>
      </p:sp>
      <p:sp>
        <p:nvSpPr>
          <p:cNvPr id="5" name="Footer Placeholder 4">
            <a:extLst>
              <a:ext uri="{FF2B5EF4-FFF2-40B4-BE49-F238E27FC236}">
                <a16:creationId xmlns:a16="http://schemas.microsoft.com/office/drawing/2014/main" id="{E25395D0-FB8F-464D-9D95-6A3C0C803F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048967-3487-4A3B-BED0-D2550F9CB24D}"/>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21600857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6A3E6-874A-42BC-8072-9334E452C19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0ABB21C-8AFB-4231-B394-336EB1E8D8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397CE5-5422-445C-9F60-4955C79D757E}"/>
              </a:ext>
            </a:extLst>
          </p:cNvPr>
          <p:cNvSpPr>
            <a:spLocks noGrp="1"/>
          </p:cNvSpPr>
          <p:nvPr>
            <p:ph type="dt" sz="half" idx="10"/>
          </p:nvPr>
        </p:nvSpPr>
        <p:spPr/>
        <p:txBody>
          <a:bodyPr/>
          <a:lstStyle/>
          <a:p>
            <a:fld id="{7A3BAD21-07F0-48CD-9FCC-01ADFD122B6F}" type="datetimeFigureOut">
              <a:rPr lang="en-US" smtClean="0"/>
              <a:t>9/11/2024</a:t>
            </a:fld>
            <a:endParaRPr lang="en-US"/>
          </a:p>
        </p:txBody>
      </p:sp>
      <p:sp>
        <p:nvSpPr>
          <p:cNvPr id="5" name="Footer Placeholder 4">
            <a:extLst>
              <a:ext uri="{FF2B5EF4-FFF2-40B4-BE49-F238E27FC236}">
                <a16:creationId xmlns:a16="http://schemas.microsoft.com/office/drawing/2014/main" id="{F4611D1E-F9AB-4591-B936-0BB1390308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C0FCD1-CB5F-4022-9899-A766D76B92B8}"/>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14550588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9DDED-45AA-48B1-9732-427239FE88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FA4FF5-BF82-4FD6-A40F-D1CB5470EC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45D604-D79C-46FC-9FEE-1153588DB56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7F1679-FABA-4ED1-91E8-C2B2D1D33A72}"/>
              </a:ext>
            </a:extLst>
          </p:cNvPr>
          <p:cNvSpPr>
            <a:spLocks noGrp="1"/>
          </p:cNvSpPr>
          <p:nvPr>
            <p:ph type="dt" sz="half" idx="10"/>
          </p:nvPr>
        </p:nvSpPr>
        <p:spPr/>
        <p:txBody>
          <a:bodyPr/>
          <a:lstStyle/>
          <a:p>
            <a:fld id="{7A3BAD21-07F0-48CD-9FCC-01ADFD122B6F}" type="datetimeFigureOut">
              <a:rPr lang="en-US" smtClean="0"/>
              <a:t>9/11/2024</a:t>
            </a:fld>
            <a:endParaRPr lang="en-US"/>
          </a:p>
        </p:txBody>
      </p:sp>
      <p:sp>
        <p:nvSpPr>
          <p:cNvPr id="6" name="Footer Placeholder 5">
            <a:extLst>
              <a:ext uri="{FF2B5EF4-FFF2-40B4-BE49-F238E27FC236}">
                <a16:creationId xmlns:a16="http://schemas.microsoft.com/office/drawing/2014/main" id="{354CA18E-A9E9-4553-9083-73D3B605E8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1B9157-9A1D-45AD-A292-EDD41AA6BCBA}"/>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5243287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C41A5-21D8-42B4-8057-0724995C1C5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A370CB1-38A5-436A-BE35-E454499FA8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2FEEC23-FBAA-4305-9F26-C6787F7C29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A321407-8DAF-4380-8718-E08ED6A028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75FE0D-7025-4114-AAE1-8ACC8C69F8C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B61070-DEFA-4EBA-B21D-0BDF6AAD1271}"/>
              </a:ext>
            </a:extLst>
          </p:cNvPr>
          <p:cNvSpPr>
            <a:spLocks noGrp="1"/>
          </p:cNvSpPr>
          <p:nvPr>
            <p:ph type="dt" sz="half" idx="10"/>
          </p:nvPr>
        </p:nvSpPr>
        <p:spPr/>
        <p:txBody>
          <a:bodyPr/>
          <a:lstStyle/>
          <a:p>
            <a:fld id="{7A3BAD21-07F0-48CD-9FCC-01ADFD122B6F}" type="datetimeFigureOut">
              <a:rPr lang="en-US" smtClean="0"/>
              <a:t>9/11/2024</a:t>
            </a:fld>
            <a:endParaRPr lang="en-US"/>
          </a:p>
        </p:txBody>
      </p:sp>
      <p:sp>
        <p:nvSpPr>
          <p:cNvPr id="8" name="Footer Placeholder 7">
            <a:extLst>
              <a:ext uri="{FF2B5EF4-FFF2-40B4-BE49-F238E27FC236}">
                <a16:creationId xmlns:a16="http://schemas.microsoft.com/office/drawing/2014/main" id="{7B53ABF6-4720-4448-8A59-3FB9E248788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A559313-308C-408E-BE25-354627DC125E}"/>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32796275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508FB-470F-4223-AC2D-0484DC8A10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75BD61F-745F-4E8D-9BB1-AA6CB32A553E}"/>
              </a:ext>
            </a:extLst>
          </p:cNvPr>
          <p:cNvSpPr>
            <a:spLocks noGrp="1"/>
          </p:cNvSpPr>
          <p:nvPr>
            <p:ph type="dt" sz="half" idx="10"/>
          </p:nvPr>
        </p:nvSpPr>
        <p:spPr/>
        <p:txBody>
          <a:bodyPr/>
          <a:lstStyle/>
          <a:p>
            <a:fld id="{7A3BAD21-07F0-48CD-9FCC-01ADFD122B6F}" type="datetimeFigureOut">
              <a:rPr lang="en-US" smtClean="0"/>
              <a:t>9/11/2024</a:t>
            </a:fld>
            <a:endParaRPr lang="en-US"/>
          </a:p>
        </p:txBody>
      </p:sp>
      <p:sp>
        <p:nvSpPr>
          <p:cNvPr id="4" name="Footer Placeholder 3">
            <a:extLst>
              <a:ext uri="{FF2B5EF4-FFF2-40B4-BE49-F238E27FC236}">
                <a16:creationId xmlns:a16="http://schemas.microsoft.com/office/drawing/2014/main" id="{5C33928F-7948-4C92-8FA8-BF748A1CD10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D4C2F29-12BD-4126-8B28-65308EE51F2B}"/>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31523092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819CEF-4BE5-4452-9AAD-D923CE262505}"/>
              </a:ext>
            </a:extLst>
          </p:cNvPr>
          <p:cNvSpPr>
            <a:spLocks noGrp="1"/>
          </p:cNvSpPr>
          <p:nvPr>
            <p:ph type="dt" sz="half" idx="10"/>
          </p:nvPr>
        </p:nvSpPr>
        <p:spPr/>
        <p:txBody>
          <a:bodyPr/>
          <a:lstStyle/>
          <a:p>
            <a:fld id="{7A3BAD21-07F0-48CD-9FCC-01ADFD122B6F}" type="datetimeFigureOut">
              <a:rPr lang="en-US" smtClean="0"/>
              <a:t>9/11/2024</a:t>
            </a:fld>
            <a:endParaRPr lang="en-US"/>
          </a:p>
        </p:txBody>
      </p:sp>
      <p:sp>
        <p:nvSpPr>
          <p:cNvPr id="3" name="Footer Placeholder 2">
            <a:extLst>
              <a:ext uri="{FF2B5EF4-FFF2-40B4-BE49-F238E27FC236}">
                <a16:creationId xmlns:a16="http://schemas.microsoft.com/office/drawing/2014/main" id="{24F39FEF-7F12-480E-A74E-8A1405C4BD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B4FBF6B-D539-4340-A00D-89ACD94DACBD}"/>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24636022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73CE0-9EBE-49A1-8389-6D3761E8C2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39A6F53-84B7-400E-9093-B57EEC88FC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11471B-5872-46C2-AE2C-4307319752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3ED0C3-01DF-4288-B926-C0C082208D9D}"/>
              </a:ext>
            </a:extLst>
          </p:cNvPr>
          <p:cNvSpPr>
            <a:spLocks noGrp="1"/>
          </p:cNvSpPr>
          <p:nvPr>
            <p:ph type="dt" sz="half" idx="10"/>
          </p:nvPr>
        </p:nvSpPr>
        <p:spPr/>
        <p:txBody>
          <a:bodyPr/>
          <a:lstStyle/>
          <a:p>
            <a:fld id="{7A3BAD21-07F0-48CD-9FCC-01ADFD122B6F}" type="datetimeFigureOut">
              <a:rPr lang="en-US" smtClean="0"/>
              <a:t>9/11/2024</a:t>
            </a:fld>
            <a:endParaRPr lang="en-US"/>
          </a:p>
        </p:txBody>
      </p:sp>
      <p:sp>
        <p:nvSpPr>
          <p:cNvPr id="6" name="Footer Placeholder 5">
            <a:extLst>
              <a:ext uri="{FF2B5EF4-FFF2-40B4-BE49-F238E27FC236}">
                <a16:creationId xmlns:a16="http://schemas.microsoft.com/office/drawing/2014/main" id="{241B3D40-DBA2-45BA-A391-6C66F36FE1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96DB40-B44D-4EE8-B465-EB7BF7B8BC88}"/>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4415392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720199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8C8CF-DEA5-43A9-B755-72AFF3621D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F664B7B-F507-47F1-B050-6256A83B98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E7A724E-C965-42EC-B3FC-DBD38BD842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CF2FDE-1E38-4BD9-B404-9357C44B5D3A}"/>
              </a:ext>
            </a:extLst>
          </p:cNvPr>
          <p:cNvSpPr>
            <a:spLocks noGrp="1"/>
          </p:cNvSpPr>
          <p:nvPr>
            <p:ph type="dt" sz="half" idx="10"/>
          </p:nvPr>
        </p:nvSpPr>
        <p:spPr/>
        <p:txBody>
          <a:bodyPr/>
          <a:lstStyle/>
          <a:p>
            <a:fld id="{7A3BAD21-07F0-48CD-9FCC-01ADFD122B6F}" type="datetimeFigureOut">
              <a:rPr lang="en-US" smtClean="0"/>
              <a:t>9/11/2024</a:t>
            </a:fld>
            <a:endParaRPr lang="en-US"/>
          </a:p>
        </p:txBody>
      </p:sp>
      <p:sp>
        <p:nvSpPr>
          <p:cNvPr id="6" name="Footer Placeholder 5">
            <a:extLst>
              <a:ext uri="{FF2B5EF4-FFF2-40B4-BE49-F238E27FC236}">
                <a16:creationId xmlns:a16="http://schemas.microsoft.com/office/drawing/2014/main" id="{EDB9B901-86F0-4896-884A-96AD6115FC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901C11-8C0B-4D49-AC13-EBEE7D0E0476}"/>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8141389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9400D-C7A8-48DF-857C-4EF967F2EB9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6434A70-8E90-4849-A811-48D278E505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3F72E8-4F55-40A0-A726-99071595856C}"/>
              </a:ext>
            </a:extLst>
          </p:cNvPr>
          <p:cNvSpPr>
            <a:spLocks noGrp="1"/>
          </p:cNvSpPr>
          <p:nvPr>
            <p:ph type="dt" sz="half" idx="10"/>
          </p:nvPr>
        </p:nvSpPr>
        <p:spPr/>
        <p:txBody>
          <a:bodyPr/>
          <a:lstStyle/>
          <a:p>
            <a:fld id="{7A3BAD21-07F0-48CD-9FCC-01ADFD122B6F}" type="datetimeFigureOut">
              <a:rPr lang="en-US" smtClean="0"/>
              <a:t>9/11/2024</a:t>
            </a:fld>
            <a:endParaRPr lang="en-US"/>
          </a:p>
        </p:txBody>
      </p:sp>
      <p:sp>
        <p:nvSpPr>
          <p:cNvPr id="5" name="Footer Placeholder 4">
            <a:extLst>
              <a:ext uri="{FF2B5EF4-FFF2-40B4-BE49-F238E27FC236}">
                <a16:creationId xmlns:a16="http://schemas.microsoft.com/office/drawing/2014/main" id="{A20C5B46-B3EF-4291-874F-390D9D8AC9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6743DC-B03F-4048-A0C7-94FF68297925}"/>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38192525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8FD975E-EC43-4DAA-8D95-47EEE42F3B9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1A3DC8-EC1E-4028-A5B0-24171AB6702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84A301-FFF1-46ED-8746-A0D7F7CE812E}"/>
              </a:ext>
            </a:extLst>
          </p:cNvPr>
          <p:cNvSpPr>
            <a:spLocks noGrp="1"/>
          </p:cNvSpPr>
          <p:nvPr>
            <p:ph type="dt" sz="half" idx="10"/>
          </p:nvPr>
        </p:nvSpPr>
        <p:spPr/>
        <p:txBody>
          <a:bodyPr/>
          <a:lstStyle/>
          <a:p>
            <a:fld id="{7A3BAD21-07F0-48CD-9FCC-01ADFD122B6F}" type="datetimeFigureOut">
              <a:rPr lang="en-US" smtClean="0"/>
              <a:t>9/11/2024</a:t>
            </a:fld>
            <a:endParaRPr lang="en-US"/>
          </a:p>
        </p:txBody>
      </p:sp>
      <p:sp>
        <p:nvSpPr>
          <p:cNvPr id="5" name="Footer Placeholder 4">
            <a:extLst>
              <a:ext uri="{FF2B5EF4-FFF2-40B4-BE49-F238E27FC236}">
                <a16:creationId xmlns:a16="http://schemas.microsoft.com/office/drawing/2014/main" id="{BFE25B77-1647-4502-B2B6-C8A2210B75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706968-29D2-40BB-A1FB-DE962F20EFEA}"/>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2729851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026" name="Picture 2" descr="Bãi Biển Mùa Hè Hoạt Hình. Thiên Đường Nghỉ Dưỡng Thiên Nhiên, Đại Dương  Hoặc Bờ Biển. Minh Họa Nền Phong Cảnh Bên Bờ Biển Vector - Free.Vector6.com">
            <a:extLst>
              <a:ext uri="{FF2B5EF4-FFF2-40B4-BE49-F238E27FC236}">
                <a16:creationId xmlns:a16="http://schemas.microsoft.com/office/drawing/2014/main" id="{0A040307-2DA6-3537-C994-14C242AB309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30" y="0"/>
            <a:ext cx="12366259" cy="7195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92347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7" name="任意多边形: 形状 6">
            <a:extLst>
              <a:ext uri="{FF2B5EF4-FFF2-40B4-BE49-F238E27FC236}">
                <a16:creationId xmlns:a16="http://schemas.microsoft.com/office/drawing/2014/main" id="{1168D026-3A8E-4714-9A39-2120DEC1A4D3}"/>
              </a:ext>
            </a:extLst>
          </p:cNvPr>
          <p:cNvSpPr>
            <a:spLocks noGrp="1"/>
          </p:cNvSpPr>
          <p:nvPr>
            <p:ph type="pic" sz="quarter" idx="10"/>
          </p:nvPr>
        </p:nvSpPr>
        <p:spPr>
          <a:xfrm>
            <a:off x="2127621" y="2007590"/>
            <a:ext cx="2784764" cy="2784764"/>
          </a:xfrm>
          <a:custGeom>
            <a:avLst/>
            <a:gdLst>
              <a:gd name="connsiteX0" fmla="*/ 1392382 w 2784764"/>
              <a:gd name="connsiteY0" fmla="*/ 0 h 2784764"/>
              <a:gd name="connsiteX1" fmla="*/ 2784764 w 2784764"/>
              <a:gd name="connsiteY1" fmla="*/ 1392382 h 2784764"/>
              <a:gd name="connsiteX2" fmla="*/ 1392382 w 2784764"/>
              <a:gd name="connsiteY2" fmla="*/ 2784764 h 2784764"/>
              <a:gd name="connsiteX3" fmla="*/ 0 w 2784764"/>
              <a:gd name="connsiteY3" fmla="*/ 1392382 h 2784764"/>
            </a:gdLst>
            <a:ahLst/>
            <a:cxnLst>
              <a:cxn ang="0">
                <a:pos x="connsiteX0" y="connsiteY0"/>
              </a:cxn>
              <a:cxn ang="0">
                <a:pos x="connsiteX1" y="connsiteY1"/>
              </a:cxn>
              <a:cxn ang="0">
                <a:pos x="connsiteX2" y="connsiteY2"/>
              </a:cxn>
              <a:cxn ang="0">
                <a:pos x="connsiteX3" y="connsiteY3"/>
              </a:cxn>
            </a:cxnLst>
            <a:rect l="l" t="t" r="r" b="b"/>
            <a:pathLst>
              <a:path w="2784764" h="2784764">
                <a:moveTo>
                  <a:pt x="1392382" y="0"/>
                </a:moveTo>
                <a:lnTo>
                  <a:pt x="2784764" y="1392382"/>
                </a:lnTo>
                <a:lnTo>
                  <a:pt x="1392382" y="2784764"/>
                </a:lnTo>
                <a:lnTo>
                  <a:pt x="0" y="1392382"/>
                </a:lnTo>
                <a:close/>
              </a:path>
            </a:pathLst>
          </a:custGeom>
          <a:solidFill>
            <a:schemeClr val="bg1"/>
          </a:solidFill>
          <a:ln w="57150">
            <a:gradFill flip="none" rotWithShape="1">
              <a:gsLst>
                <a:gs pos="0">
                  <a:schemeClr val="bg1"/>
                </a:gs>
                <a:gs pos="100000">
                  <a:schemeClr val="bg1">
                    <a:lumMod val="85000"/>
                  </a:schemeClr>
                </a:gs>
              </a:gsLst>
              <a:lin ang="8100000" scaled="1"/>
              <a:tileRect/>
            </a:gradFill>
          </a:ln>
          <a:effectLst>
            <a:outerShdw blurRad="381000" dist="381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defTabSz="457200"/>
            <a:endParaRPr lang="zh-CN" altLang="en-US"/>
          </a:p>
        </p:txBody>
      </p:sp>
    </p:spTree>
    <p:extLst>
      <p:ext uri="{BB962C8B-B14F-4D97-AF65-F5344CB8AC3E}">
        <p14:creationId xmlns:p14="http://schemas.microsoft.com/office/powerpoint/2010/main" val="16255460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2024/9/11</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9670978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995145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8324681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2024/9/11</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7088576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2024/9/11</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912756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84866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2024/9/11</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480932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2024/9/11</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1601832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2024/9/11</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763887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2024/9/11</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0169339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2024/9/11</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291073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2024/9/11</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795774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9/11/2024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07030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9/11/2024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9699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9/11/2024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81778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9/11/2024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20214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9/11/2024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431939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9/11/2024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50069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00A27654-2794-211E-6C1F-A8F604AA2BF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90861" y="86513"/>
            <a:ext cx="1619739" cy="1619739"/>
          </a:xfrm>
          <a:prstGeom prst="rect">
            <a:avLst/>
          </a:prstGeom>
        </p:spPr>
      </p:pic>
    </p:spTree>
    <p:extLst>
      <p:ext uri="{BB962C8B-B14F-4D97-AF65-F5344CB8AC3E}">
        <p14:creationId xmlns:p14="http://schemas.microsoft.com/office/powerpoint/2010/main" val="14194674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8B2F7C1-9282-4A3A-84F9-1486840B57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168620-3685-4624-8513-DA0C72C1A9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D472B0-20E0-4D9E-9CA6-8ABF53BE60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3BAD21-07F0-48CD-9FCC-01ADFD122B6F}" type="datetimeFigureOut">
              <a:rPr lang="en-US" smtClean="0"/>
              <a:t>9/11/2024</a:t>
            </a:fld>
            <a:endParaRPr lang="en-US"/>
          </a:p>
        </p:txBody>
      </p:sp>
      <p:sp>
        <p:nvSpPr>
          <p:cNvPr id="5" name="Footer Placeholder 4">
            <a:extLst>
              <a:ext uri="{FF2B5EF4-FFF2-40B4-BE49-F238E27FC236}">
                <a16:creationId xmlns:a16="http://schemas.microsoft.com/office/drawing/2014/main" id="{36CE34C1-C16B-4C6C-8585-2E2EBADCFE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DC979EF-B997-4FEC-A8A3-FB8448D245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5750E1-3922-4A09-81C4-6D0208A5803D}"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63578691-102C-3BDC-1EB5-CF37CD997759}"/>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890861" y="86513"/>
            <a:ext cx="1619739" cy="1619739"/>
          </a:xfrm>
          <a:prstGeom prst="rect">
            <a:avLst/>
          </a:prstGeom>
        </p:spPr>
      </p:pic>
      <p:pic>
        <p:nvPicPr>
          <p:cNvPr id="9" name="Picture 8" descr="A round pink label with white text and a black background&#10;&#10;Description automatically generated">
            <a:extLst>
              <a:ext uri="{FF2B5EF4-FFF2-40B4-BE49-F238E27FC236}">
                <a16:creationId xmlns:a16="http://schemas.microsoft.com/office/drawing/2014/main" id="{7594D134-5FDC-C939-378E-4FE5E1C900E8}"/>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4205139" y="6984618"/>
            <a:ext cx="1619739" cy="1619739"/>
          </a:xfrm>
          <a:prstGeom prst="rect">
            <a:avLst/>
          </a:prstGeom>
        </p:spPr>
      </p:pic>
    </p:spTree>
    <p:extLst>
      <p:ext uri="{BB962C8B-B14F-4D97-AF65-F5344CB8AC3E}">
        <p14:creationId xmlns:p14="http://schemas.microsoft.com/office/powerpoint/2010/main" val="63263505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2024/9/11</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2355821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21.sv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34.png"/><Relationship Id="rId5" Type="http://schemas.microsoft.com/office/2007/relationships/hdphoto" Target="../media/hdphoto1.wdp"/><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5599086" y="685800"/>
            <a:ext cx="5907114" cy="5486400"/>
            <a:chOff x="0" y="0"/>
            <a:chExt cx="2333675" cy="2167467"/>
          </a:xfrm>
        </p:grpSpPr>
        <p:sp>
          <p:nvSpPr>
            <p:cNvPr id="4"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a:solidFill>
              <a:srgbClr val="21521C">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0" y="1768421"/>
            <a:ext cx="4958037" cy="5089579"/>
          </a:xfrm>
          <a:custGeom>
            <a:avLst/>
            <a:gdLst/>
            <a:ahLst/>
            <a:cxnLst/>
            <a:rect l="l" t="t" r="r" b="b"/>
            <a:pathLst>
              <a:path w="7437055" h="7634369">
                <a:moveTo>
                  <a:pt x="0" y="0"/>
                </a:moveTo>
                <a:lnTo>
                  <a:pt x="7437055" y="0"/>
                </a:lnTo>
                <a:lnTo>
                  <a:pt x="7437055" y="7634369"/>
                </a:lnTo>
                <a:lnTo>
                  <a:pt x="0" y="7634369"/>
                </a:lnTo>
                <a:lnTo>
                  <a:pt x="0" y="0"/>
                </a:lnTo>
                <a:close/>
              </a:path>
            </a:pathLst>
          </a:custGeom>
          <a:blipFill>
            <a:blip r:embed="rId4"/>
            <a:stretch>
              <a:fillRect l="-130400" t="-16151" r="-80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05025C8D-58BA-2524-5FF0-7F90FC5C6860}"/>
              </a:ext>
            </a:extLst>
          </p:cNvPr>
          <p:cNvPicPr>
            <a:picLocks noChangeAspect="1"/>
          </p:cNvPicPr>
          <p:nvPr/>
        </p:nvPicPr>
        <p:blipFill>
          <a:blip r:embed="rId5"/>
          <a:stretch>
            <a:fillRect/>
          </a:stretch>
        </p:blipFill>
        <p:spPr>
          <a:xfrm>
            <a:off x="5198845" y="1281475"/>
            <a:ext cx="6480610" cy="4828450"/>
          </a:xfrm>
          <a:prstGeom prst="rect">
            <a:avLst/>
          </a:prstGeom>
        </p:spPr>
      </p:pic>
    </p:spTree>
    <p:extLst>
      <p:ext uri="{BB962C8B-B14F-4D97-AF65-F5344CB8AC3E}">
        <p14:creationId xmlns:p14="http://schemas.microsoft.com/office/powerpoint/2010/main" val="1972349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685800" y="685800"/>
            <a:ext cx="5907114" cy="5486400"/>
            <a:chOff x="0" y="0"/>
            <a:chExt cx="2333675" cy="2167467"/>
          </a:xfrm>
        </p:grpSpPr>
        <p:sp>
          <p:nvSpPr>
            <p:cNvPr id="4"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a:solidFill>
              <a:srgbClr val="21521C">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7008355" y="1789948"/>
            <a:ext cx="5183645" cy="5068053"/>
          </a:xfrm>
          <a:custGeom>
            <a:avLst/>
            <a:gdLst/>
            <a:ahLst/>
            <a:cxnLst/>
            <a:rect l="l" t="t" r="r" b="b"/>
            <a:pathLst>
              <a:path w="7775468" h="7602079">
                <a:moveTo>
                  <a:pt x="0" y="0"/>
                </a:moveTo>
                <a:lnTo>
                  <a:pt x="7775468" y="0"/>
                </a:lnTo>
                <a:lnTo>
                  <a:pt x="7775468" y="7602079"/>
                </a:lnTo>
                <a:lnTo>
                  <a:pt x="0" y="7602079"/>
                </a:lnTo>
                <a:lnTo>
                  <a:pt x="0" y="0"/>
                </a:lnTo>
                <a:close/>
              </a:path>
            </a:pathLst>
          </a:custGeom>
          <a:blipFill>
            <a:blip r:embed="rId3"/>
            <a:stretch>
              <a:fillRect l="-7654" t="-15729" r="-11864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p:cNvPicPr>
            <a:picLocks noChangeAspect="1"/>
          </p:cNvPicPr>
          <p:nvPr/>
        </p:nvPicPr>
        <p:blipFill>
          <a:blip r:embed="rId4"/>
          <a:stretch>
            <a:fillRect/>
          </a:stretch>
        </p:blipFill>
        <p:spPr>
          <a:xfrm>
            <a:off x="254000" y="946937"/>
            <a:ext cx="7413379" cy="5568163"/>
          </a:xfrm>
          <a:prstGeom prst="rect">
            <a:avLst/>
          </a:prstGeom>
        </p:spPr>
      </p:pic>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406400" y="381000"/>
            <a:ext cx="6933155" cy="6054299"/>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a:solidFill>
              <a:srgbClr val="21521C">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6"/>
          <p:cNvSpPr txBox="1"/>
          <p:nvPr/>
        </p:nvSpPr>
        <p:spPr>
          <a:xfrm>
            <a:off x="582532" y="1190039"/>
            <a:ext cx="6582960" cy="4524315"/>
          </a:xfrm>
          <a:prstGeom prst="rect">
            <a:avLst/>
          </a:prstGeom>
          <a:noFill/>
        </p:spPr>
        <p:txBody>
          <a:bodyPr wrap="square" rtlCol="0">
            <a:spAutoFit/>
          </a:bodyPr>
          <a:lstStyle/>
          <a:p>
            <a:pPr lvl="0" algn="just" defTabSz="609630"/>
            <a:r>
              <a:rPr lang="en-US" sz="4800" dirty="0">
                <a:solidFill>
                  <a:prstClr val="white"/>
                </a:solidFill>
                <a:latin typeface="Cambria" panose="02040503050406030204" pitchFamily="18" charset="0"/>
                <a:ea typeface="Cambria" panose="02040503050406030204" pitchFamily="18" charset="0"/>
              </a:rPr>
              <a:t>   </a:t>
            </a:r>
            <a:r>
              <a:rPr lang="vi-VN" sz="4800" dirty="0">
                <a:solidFill>
                  <a:prstClr val="white"/>
                </a:solidFill>
                <a:latin typeface="Cambria" panose="02040503050406030204" pitchFamily="18" charset="0"/>
                <a:ea typeface="Cambria" panose="02040503050406030204" pitchFamily="18" charset="0"/>
              </a:rPr>
              <a:t>Việt Nam là quốc gia đông dân. Năm 2021, số dân của nước ta đứng thứ 3 trong khu vực Đông Nam Á và thứ 15 trên thế giới. </a:t>
            </a:r>
            <a:endParaRPr kumimoji="0" lang="vi-VN"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16" name="Picture 15" descr="A cartoon of a person wearing a garment&#10;&#10;Description automatically generated">
            <a:extLst>
              <a:ext uri="{FF2B5EF4-FFF2-40B4-BE49-F238E27FC236}">
                <a16:creationId xmlns:a16="http://schemas.microsoft.com/office/drawing/2014/main" id="{8530F20C-9CF2-4A7C-A47E-EBBCFAC767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68160" y="1249680"/>
            <a:ext cx="5608320" cy="5608320"/>
          </a:xfrm>
          <a:prstGeom prst="rect">
            <a:avLst/>
          </a:prstGeom>
        </p:spPr>
      </p:pic>
    </p:spTree>
    <p:extLst>
      <p:ext uri="{BB962C8B-B14F-4D97-AF65-F5344CB8AC3E}">
        <p14:creationId xmlns:p14="http://schemas.microsoft.com/office/powerpoint/2010/main" val="25691674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randombar(horizont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7" y="254176"/>
            <a:ext cx="1148626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6">
            <a:extLst>
              <a:ext uri="{FF2B5EF4-FFF2-40B4-BE49-F238E27FC236}">
                <a16:creationId xmlns:a16="http://schemas.microsoft.com/office/drawing/2014/main" id="{FFB5C361-240B-2519-7EB9-F455671427A5}"/>
              </a:ext>
            </a:extLst>
          </p:cNvPr>
          <p:cNvGrpSpPr/>
          <p:nvPr/>
        </p:nvGrpSpPr>
        <p:grpSpPr>
          <a:xfrm>
            <a:off x="4714240" y="1343929"/>
            <a:ext cx="6929120" cy="2831230"/>
            <a:chOff x="0" y="0"/>
            <a:chExt cx="8776869" cy="5662459"/>
          </a:xfrm>
        </p:grpSpPr>
        <p:grpSp>
          <p:nvGrpSpPr>
            <p:cNvPr id="10" name="Group 7">
              <a:extLst>
                <a:ext uri="{FF2B5EF4-FFF2-40B4-BE49-F238E27FC236}">
                  <a16:creationId xmlns:a16="http://schemas.microsoft.com/office/drawing/2014/main" id="{78A7BAFE-7CF6-8553-BD84-12DA9FD71DA3}"/>
                </a:ext>
              </a:extLst>
            </p:cNvPr>
            <p:cNvGrpSpPr/>
            <p:nvPr/>
          </p:nvGrpSpPr>
          <p:grpSpPr>
            <a:xfrm>
              <a:off x="0" y="0"/>
              <a:ext cx="8776869" cy="4975013"/>
              <a:chOff x="0" y="0"/>
              <a:chExt cx="1733703" cy="982719"/>
            </a:xfrm>
          </p:grpSpPr>
          <p:sp>
            <p:nvSpPr>
              <p:cNvPr id="12" name="Freeform 8">
                <a:extLst>
                  <a:ext uri="{FF2B5EF4-FFF2-40B4-BE49-F238E27FC236}">
                    <a16:creationId xmlns:a16="http://schemas.microsoft.com/office/drawing/2014/main" id="{ADBCFFE1-1BBB-6ED5-3179-D962A9EC6851}"/>
                  </a:ext>
                </a:extLst>
              </p:cNvPr>
              <p:cNvSpPr/>
              <p:nvPr/>
            </p:nvSpPr>
            <p:spPr>
              <a:xfrm>
                <a:off x="0" y="0"/>
                <a:ext cx="1733703" cy="982719"/>
              </a:xfrm>
              <a:custGeom>
                <a:avLst/>
                <a:gdLst/>
                <a:ahLst/>
                <a:cxnLst/>
                <a:rect l="l" t="t" r="r" b="b"/>
                <a:pathLst>
                  <a:path w="1733703" h="982719">
                    <a:moveTo>
                      <a:pt x="59982" y="0"/>
                    </a:moveTo>
                    <a:lnTo>
                      <a:pt x="1673721" y="0"/>
                    </a:lnTo>
                    <a:cubicBezTo>
                      <a:pt x="1689629" y="0"/>
                      <a:pt x="1704886" y="6319"/>
                      <a:pt x="1716134" y="17568"/>
                    </a:cubicBezTo>
                    <a:cubicBezTo>
                      <a:pt x="1727383" y="28817"/>
                      <a:pt x="1733703" y="44073"/>
                      <a:pt x="1733703" y="59982"/>
                    </a:cubicBezTo>
                    <a:lnTo>
                      <a:pt x="1733703" y="922737"/>
                    </a:lnTo>
                    <a:cubicBezTo>
                      <a:pt x="1733703" y="955864"/>
                      <a:pt x="1706848" y="982719"/>
                      <a:pt x="1673721" y="982719"/>
                    </a:cubicBezTo>
                    <a:lnTo>
                      <a:pt x="59982" y="982719"/>
                    </a:lnTo>
                    <a:cubicBezTo>
                      <a:pt x="26855" y="982719"/>
                      <a:pt x="0" y="955864"/>
                      <a:pt x="0" y="922737"/>
                    </a:cubicBezTo>
                    <a:lnTo>
                      <a:pt x="0" y="59982"/>
                    </a:lnTo>
                    <a:cubicBezTo>
                      <a:pt x="0" y="26855"/>
                      <a:pt x="26855" y="0"/>
                      <a:pt x="59982" y="0"/>
                    </a:cubicBezTo>
                    <a:close/>
                  </a:path>
                </a:pathLst>
              </a:custGeom>
              <a:solidFill>
                <a:srgbClr val="307229">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9">
                <a:extLst>
                  <a:ext uri="{FF2B5EF4-FFF2-40B4-BE49-F238E27FC236}">
                    <a16:creationId xmlns:a16="http://schemas.microsoft.com/office/drawing/2014/main" id="{4B22C303-2DFF-4A1A-1DC8-98A99AD6CEF1}"/>
                  </a:ext>
                </a:extLst>
              </p:cNvPr>
              <p:cNvSpPr txBox="1"/>
              <p:nvPr/>
            </p:nvSpPr>
            <p:spPr>
              <a:xfrm>
                <a:off x="0" y="-47625"/>
                <a:ext cx="1733703" cy="1030344"/>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TextBox 10">
              <a:extLst>
                <a:ext uri="{FF2B5EF4-FFF2-40B4-BE49-F238E27FC236}">
                  <a16:creationId xmlns:a16="http://schemas.microsoft.com/office/drawing/2014/main" id="{FA5ECDB1-3E8D-DBF8-534E-11858A04129D}"/>
                </a:ext>
              </a:extLst>
            </p:cNvPr>
            <p:cNvSpPr txBox="1"/>
            <p:nvPr/>
          </p:nvSpPr>
          <p:spPr>
            <a:xfrm>
              <a:off x="302929" y="248284"/>
              <a:ext cx="8105453" cy="5414175"/>
            </a:xfrm>
            <a:prstGeom prst="rect">
              <a:avLst/>
            </a:prstGeom>
          </p:spPr>
          <p:txBody>
            <a:bodyPr lIns="0" tIns="0" rIns="0" bIns="0" rtlCol="0" anchor="t">
              <a:spAutoFit/>
            </a:bodyPr>
            <a:lstStyle/>
            <a:p>
              <a:pPr marL="0" marR="0" lvl="0" indent="0" algn="ctr" defTabSz="914400" rtl="0" eaLnBrk="1" fontAlgn="auto" latinLnBrk="0" hangingPunct="1">
                <a:lnSpc>
                  <a:spcPct val="150000"/>
                </a:lnSpc>
                <a:spcBef>
                  <a:spcPts val="240"/>
                </a:spcBef>
                <a:spcAft>
                  <a:spcPts val="240"/>
                </a:spcAft>
                <a:buClrTx/>
                <a:buSzTx/>
                <a:buFontTx/>
                <a:buNone/>
                <a:tabLst/>
                <a:defRPr/>
              </a:pPr>
              <a:r>
                <a:rPr kumimoji="0" lang="vi-VN"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Calibri" panose="020F0502020204030204" pitchFamily="34" charset="0"/>
                </a:rPr>
                <a:t>Hoạt động 2: </a:t>
              </a:r>
              <a:endPar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Calibri" panose="020F0502020204030204" pitchFamily="34" charset="0"/>
              </a:endParaRPr>
            </a:p>
            <a:p>
              <a:pPr marL="0" marR="0" lvl="0" indent="0" algn="ctr" defTabSz="914400" rtl="0" eaLnBrk="1" fontAlgn="auto" latinLnBrk="0" hangingPunct="1">
                <a:lnSpc>
                  <a:spcPct val="150000"/>
                </a:lnSpc>
                <a:spcBef>
                  <a:spcPts val="240"/>
                </a:spcBef>
                <a:spcAft>
                  <a:spcPts val="240"/>
                </a:spcAft>
                <a:buClrTx/>
                <a:buSzTx/>
                <a:buFontTx/>
                <a:buNone/>
                <a:tabLst/>
                <a:defRPr/>
              </a:pPr>
              <a:r>
                <a:rPr kumimoji="0" lang="vi-VN"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Calibri" panose="020F0502020204030204" pitchFamily="34" charset="0"/>
                </a:rPr>
                <a:t>Tìm hiểu về gia tăng dân số</a:t>
              </a:r>
              <a:endPar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
        <p:nvSpPr>
          <p:cNvPr id="7" name="Freeform 5">
            <a:extLst>
              <a:ext uri="{FF2B5EF4-FFF2-40B4-BE49-F238E27FC236}">
                <a16:creationId xmlns:a16="http://schemas.microsoft.com/office/drawing/2014/main" id="{8B794829-CF83-C5DE-684D-2F2BB1135BFB}"/>
              </a:ext>
            </a:extLst>
          </p:cNvPr>
          <p:cNvSpPr/>
          <p:nvPr/>
        </p:nvSpPr>
        <p:spPr>
          <a:xfrm>
            <a:off x="1" y="3078480"/>
            <a:ext cx="5191759" cy="3779520"/>
          </a:xfrm>
          <a:custGeom>
            <a:avLst/>
            <a:gdLst/>
            <a:ahLst/>
            <a:cxnLst/>
            <a:rect l="l" t="t" r="r" b="b"/>
            <a:pathLst>
              <a:path w="7854545" h="6048000">
                <a:moveTo>
                  <a:pt x="0" y="0"/>
                </a:moveTo>
                <a:lnTo>
                  <a:pt x="7854546" y="0"/>
                </a:lnTo>
                <a:lnTo>
                  <a:pt x="7854546" y="6048000"/>
                </a:lnTo>
                <a:lnTo>
                  <a:pt x="0" y="6048000"/>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38318879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7" y="254176"/>
            <a:ext cx="1148626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645160" y="106540"/>
            <a:ext cx="10938438" cy="1501677"/>
            <a:chOff x="0" y="0"/>
            <a:chExt cx="21876876" cy="3597486"/>
          </a:xfrm>
        </p:grpSpPr>
        <p:grpSp>
          <p:nvGrpSpPr>
            <p:cNvPr id="7" name="Group 7"/>
            <p:cNvGrpSpPr/>
            <p:nvPr/>
          </p:nvGrpSpPr>
          <p:grpSpPr>
            <a:xfrm>
              <a:off x="0" y="0"/>
              <a:ext cx="21876876" cy="3597486"/>
              <a:chOff x="0" y="0"/>
              <a:chExt cx="4321358" cy="710614"/>
            </a:xfrm>
          </p:grpSpPr>
          <p:sp>
            <p:nvSpPr>
              <p:cNvPr id="8" name="Freeform 8"/>
              <p:cNvSpPr/>
              <p:nvPr/>
            </p:nvSpPr>
            <p:spPr>
              <a:xfrm>
                <a:off x="0" y="0"/>
                <a:ext cx="4321358" cy="710614"/>
              </a:xfrm>
              <a:custGeom>
                <a:avLst/>
                <a:gdLst/>
                <a:ahLst/>
                <a:cxnLst/>
                <a:rect l="l" t="t" r="r" b="b"/>
                <a:pathLst>
                  <a:path w="4321358" h="710614">
                    <a:moveTo>
                      <a:pt x="24064" y="0"/>
                    </a:moveTo>
                    <a:lnTo>
                      <a:pt x="4297294" y="0"/>
                    </a:lnTo>
                    <a:cubicBezTo>
                      <a:pt x="4310585" y="0"/>
                      <a:pt x="4321358" y="10774"/>
                      <a:pt x="4321358" y="24064"/>
                    </a:cubicBezTo>
                    <a:lnTo>
                      <a:pt x="4321358" y="686550"/>
                    </a:lnTo>
                    <a:cubicBezTo>
                      <a:pt x="4321358" y="692932"/>
                      <a:pt x="4318823" y="699053"/>
                      <a:pt x="4314310" y="703566"/>
                    </a:cubicBezTo>
                    <a:cubicBezTo>
                      <a:pt x="4309797" y="708079"/>
                      <a:pt x="4303676" y="710614"/>
                      <a:pt x="4297294" y="710614"/>
                    </a:cubicBezTo>
                    <a:lnTo>
                      <a:pt x="24064" y="710614"/>
                    </a:lnTo>
                    <a:cubicBezTo>
                      <a:pt x="17682" y="710614"/>
                      <a:pt x="11561" y="708079"/>
                      <a:pt x="7048" y="703566"/>
                    </a:cubicBezTo>
                    <a:cubicBezTo>
                      <a:pt x="2535" y="699053"/>
                      <a:pt x="0" y="692932"/>
                      <a:pt x="0" y="686550"/>
                    </a:cubicBezTo>
                    <a:lnTo>
                      <a:pt x="0" y="24064"/>
                    </a:lnTo>
                    <a:cubicBezTo>
                      <a:pt x="0" y="17682"/>
                      <a:pt x="2535" y="11561"/>
                      <a:pt x="7048" y="7048"/>
                    </a:cubicBezTo>
                    <a:cubicBezTo>
                      <a:pt x="11561" y="2535"/>
                      <a:pt x="17682" y="0"/>
                      <a:pt x="24064" y="0"/>
                    </a:cubicBezTo>
                    <a:close/>
                  </a:path>
                </a:pathLst>
              </a:custGeom>
              <a:solidFill>
                <a:srgbClr val="307229">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47625"/>
                <a:ext cx="4321358" cy="758239"/>
              </a:xfrm>
              <a:prstGeom prst="rect">
                <a:avLst/>
              </a:prstGeom>
            </p:spPr>
            <p:txBody>
              <a:bodyPr lIns="33867" tIns="33867" rIns="33867" bIns="33867"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10"/>
            <p:cNvSpPr txBox="1"/>
            <p:nvPr/>
          </p:nvSpPr>
          <p:spPr>
            <a:xfrm>
              <a:off x="497840" y="500764"/>
              <a:ext cx="20726400" cy="2654366"/>
            </a:xfrm>
            <a:prstGeom prst="rect">
              <a:avLst/>
            </a:prstGeom>
          </p:spPr>
          <p:txBody>
            <a:bodyPr wrap="square" lIns="0" tIns="0" rIns="0" bIns="0" rtlCol="0" anchor="t">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Đọc thông tin và quan sát các hình 2, 3, 4 trang 21 SGK, em hãy: </a:t>
              </a:r>
            </a:p>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Nhận xét về sự gia tăng dân số của Việt Nam. </a:t>
              </a:r>
            </a:p>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Nêu một số hậu quả do dân số tăng nhanh ở Việt Nam. </a:t>
              </a:r>
            </a:p>
          </p:txBody>
        </p:sp>
      </p:grpSp>
      <p:pic>
        <p:nvPicPr>
          <p:cNvPr id="13" name="Picture 12">
            <a:extLst>
              <a:ext uri="{FF2B5EF4-FFF2-40B4-BE49-F238E27FC236}">
                <a16:creationId xmlns:a16="http://schemas.microsoft.com/office/drawing/2014/main" id="{D1D24BAF-9F8B-7341-3346-E61BD8447791}"/>
              </a:ext>
            </a:extLst>
          </p:cNvPr>
          <p:cNvPicPr>
            <a:picLocks noChangeAspect="1"/>
          </p:cNvPicPr>
          <p:nvPr/>
        </p:nvPicPr>
        <p:blipFill>
          <a:blip r:embed="rId3"/>
          <a:stretch>
            <a:fillRect/>
          </a:stretch>
        </p:blipFill>
        <p:spPr>
          <a:xfrm>
            <a:off x="2653347" y="1677987"/>
            <a:ext cx="6520206" cy="4489133"/>
          </a:xfrm>
          <a:prstGeom prst="rect">
            <a:avLst/>
          </a:prstGeom>
        </p:spPr>
      </p:pic>
    </p:spTree>
    <p:extLst>
      <p:ext uri="{BB962C8B-B14F-4D97-AF65-F5344CB8AC3E}">
        <p14:creationId xmlns:p14="http://schemas.microsoft.com/office/powerpoint/2010/main" val="39105326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7" y="254176"/>
            <a:ext cx="1148626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3">
            <a:extLst>
              <a:ext uri="{FF2B5EF4-FFF2-40B4-BE49-F238E27FC236}">
                <a16:creationId xmlns:a16="http://schemas.microsoft.com/office/drawing/2014/main" id="{DD765E77-ADB6-8582-DEF5-2F81B70243B9}"/>
              </a:ext>
            </a:extLst>
          </p:cNvPr>
          <p:cNvSpPr/>
          <p:nvPr/>
        </p:nvSpPr>
        <p:spPr>
          <a:xfrm>
            <a:off x="1100453" y="2489085"/>
            <a:ext cx="3704747" cy="3024000"/>
          </a:xfrm>
          <a:custGeom>
            <a:avLst/>
            <a:gdLst/>
            <a:ahLst/>
            <a:cxnLst/>
            <a:rect l="l" t="t" r="r" b="b"/>
            <a:pathLst>
              <a:path w="3704747" h="3024000">
                <a:moveTo>
                  <a:pt x="0" y="0"/>
                </a:moveTo>
                <a:lnTo>
                  <a:pt x="3704747" y="0"/>
                </a:lnTo>
                <a:lnTo>
                  <a:pt x="3704747" y="3024000"/>
                </a:lnTo>
                <a:lnTo>
                  <a:pt x="0" y="30240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Rectangle: Rounded Corners 6">
            <a:extLst>
              <a:ext uri="{FF2B5EF4-FFF2-40B4-BE49-F238E27FC236}">
                <a16:creationId xmlns:a16="http://schemas.microsoft.com/office/drawing/2014/main" id="{AFD4A830-4730-B777-4F17-526A9C3497A9}"/>
              </a:ext>
            </a:extLst>
          </p:cNvPr>
          <p:cNvSpPr/>
          <p:nvPr/>
        </p:nvSpPr>
        <p:spPr>
          <a:xfrm>
            <a:off x="5130800" y="955040"/>
            <a:ext cx="6421120" cy="5181600"/>
          </a:xfrm>
          <a:prstGeom prst="roundRect">
            <a:avLst/>
          </a:prstGeom>
          <a:solidFill>
            <a:schemeClr val="accent5">
              <a:lumMod val="20000"/>
              <a:lumOff val="80000"/>
            </a:schemeClr>
          </a:solidFill>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457200" lvl="0" indent="-457200" algn="just">
              <a:buFont typeface="Arial" panose="020B0604020202020204" pitchFamily="34" charset="0"/>
              <a:buChar char="•"/>
            </a:pPr>
            <a:r>
              <a:rPr lang="vi-VN" sz="2800" b="1" dirty="0">
                <a:solidFill>
                  <a:srgbClr val="FF0000"/>
                </a:solidFill>
                <a:latin typeface="Cambria" panose="02040503050406030204" pitchFamily="18" charset="0"/>
                <a:ea typeface="Cambria" panose="02040503050406030204" pitchFamily="18" charset="0"/>
              </a:rPr>
              <a:t>Dân số Việt Nam tăng nhanh, trung bình mỗi năm tăng thêm khoảng 1 triệu người. </a:t>
            </a:r>
          </a:p>
          <a:p>
            <a:pPr marL="457200" lvl="0" indent="-457200" algn="just">
              <a:buFont typeface="Arial" panose="020B0604020202020204" pitchFamily="34" charset="0"/>
              <a:buChar char="•"/>
            </a:pPr>
            <a:r>
              <a:rPr lang="vi-VN" sz="2800" b="1" dirty="0">
                <a:solidFill>
                  <a:srgbClr val="FF0000"/>
                </a:solidFill>
                <a:latin typeface="Cambria" panose="02040503050406030204" pitchFamily="18" charset="0"/>
                <a:ea typeface="Cambria" panose="02040503050406030204" pitchFamily="18" charset="0"/>
              </a:rPr>
              <a:t>Hậu quả: </a:t>
            </a:r>
            <a:r>
              <a:rPr lang="vi-VN" sz="2800" dirty="0">
                <a:solidFill>
                  <a:srgbClr val="FF0000"/>
                </a:solidFill>
                <a:latin typeface="Cambria" panose="02040503050406030204" pitchFamily="18" charset="0"/>
                <a:ea typeface="Cambria" panose="02040503050406030204" pitchFamily="18" charset="0"/>
              </a:rPr>
              <a:t>suy giảm tài nguyên thiên nhiên, gia tăng ô nhiễm môi trường, gây khó khăn trong việc nâng cao chất lượng cuộc sống của người dân (thiếu việc làm, khó khăn trong việc đảm bảo nhà ở, cơ hội giáo dục, chăm sóc y tế,...). </a:t>
            </a:r>
          </a:p>
        </p:txBody>
      </p:sp>
    </p:spTree>
    <p:extLst>
      <p:ext uri="{BB962C8B-B14F-4D97-AF65-F5344CB8AC3E}">
        <p14:creationId xmlns:p14="http://schemas.microsoft.com/office/powerpoint/2010/main" val="431296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wipe(down)">
                                      <p:cBhvr>
                                        <p:cTn id="7" dur="500"/>
                                        <p:tgtEl>
                                          <p:spTgt spid="7">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ipe(down)">
                                      <p:cBhvr>
                                        <p:cTn id="1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7" y="254176"/>
            <a:ext cx="1148626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645160" y="106541"/>
            <a:ext cx="10938438" cy="1315859"/>
            <a:chOff x="0" y="0"/>
            <a:chExt cx="21876876" cy="3597486"/>
          </a:xfrm>
        </p:grpSpPr>
        <p:grpSp>
          <p:nvGrpSpPr>
            <p:cNvPr id="7" name="Group 7"/>
            <p:cNvGrpSpPr/>
            <p:nvPr/>
          </p:nvGrpSpPr>
          <p:grpSpPr>
            <a:xfrm>
              <a:off x="0" y="0"/>
              <a:ext cx="21876876" cy="3597486"/>
              <a:chOff x="0" y="0"/>
              <a:chExt cx="4321358" cy="710614"/>
            </a:xfrm>
          </p:grpSpPr>
          <p:sp>
            <p:nvSpPr>
              <p:cNvPr id="8" name="Freeform 8"/>
              <p:cNvSpPr/>
              <p:nvPr/>
            </p:nvSpPr>
            <p:spPr>
              <a:xfrm>
                <a:off x="0" y="0"/>
                <a:ext cx="4321358" cy="710614"/>
              </a:xfrm>
              <a:custGeom>
                <a:avLst/>
                <a:gdLst/>
                <a:ahLst/>
                <a:cxnLst/>
                <a:rect l="l" t="t" r="r" b="b"/>
                <a:pathLst>
                  <a:path w="4321358" h="710614">
                    <a:moveTo>
                      <a:pt x="24064" y="0"/>
                    </a:moveTo>
                    <a:lnTo>
                      <a:pt x="4297294" y="0"/>
                    </a:lnTo>
                    <a:cubicBezTo>
                      <a:pt x="4310585" y="0"/>
                      <a:pt x="4321358" y="10774"/>
                      <a:pt x="4321358" y="24064"/>
                    </a:cubicBezTo>
                    <a:lnTo>
                      <a:pt x="4321358" y="686550"/>
                    </a:lnTo>
                    <a:cubicBezTo>
                      <a:pt x="4321358" y="692932"/>
                      <a:pt x="4318823" y="699053"/>
                      <a:pt x="4314310" y="703566"/>
                    </a:cubicBezTo>
                    <a:cubicBezTo>
                      <a:pt x="4309797" y="708079"/>
                      <a:pt x="4303676" y="710614"/>
                      <a:pt x="4297294" y="710614"/>
                    </a:cubicBezTo>
                    <a:lnTo>
                      <a:pt x="24064" y="710614"/>
                    </a:lnTo>
                    <a:cubicBezTo>
                      <a:pt x="17682" y="710614"/>
                      <a:pt x="11561" y="708079"/>
                      <a:pt x="7048" y="703566"/>
                    </a:cubicBezTo>
                    <a:cubicBezTo>
                      <a:pt x="2535" y="699053"/>
                      <a:pt x="0" y="692932"/>
                      <a:pt x="0" y="686550"/>
                    </a:cubicBezTo>
                    <a:lnTo>
                      <a:pt x="0" y="24064"/>
                    </a:lnTo>
                    <a:cubicBezTo>
                      <a:pt x="0" y="17682"/>
                      <a:pt x="2535" y="11561"/>
                      <a:pt x="7048" y="7048"/>
                    </a:cubicBezTo>
                    <a:cubicBezTo>
                      <a:pt x="11561" y="2535"/>
                      <a:pt x="17682" y="0"/>
                      <a:pt x="24064" y="0"/>
                    </a:cubicBezTo>
                    <a:close/>
                  </a:path>
                </a:pathLst>
              </a:custGeom>
              <a:solidFill>
                <a:schemeClr val="accent6"/>
              </a:solidFill>
              <a:ln>
                <a:noFill/>
              </a:ln>
            </p:spPr>
            <p:style>
              <a:lnRef idx="0">
                <a:scrgbClr r="0" g="0" b="0"/>
              </a:lnRef>
              <a:fillRef idx="0">
                <a:scrgbClr r="0" g="0" b="0"/>
              </a:fillRef>
              <a:effectRef idx="0">
                <a:scrgbClr r="0" g="0" b="0"/>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47625"/>
                <a:ext cx="4321358" cy="758239"/>
              </a:xfrm>
              <a:prstGeom prst="rect">
                <a:avLst/>
              </a:prstGeom>
            </p:spPr>
            <p:txBody>
              <a:bodyPr lIns="33867" tIns="33867" rIns="33867" bIns="33867"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10"/>
            <p:cNvSpPr txBox="1"/>
            <p:nvPr/>
          </p:nvSpPr>
          <p:spPr>
            <a:xfrm>
              <a:off x="836774" y="13970"/>
              <a:ext cx="20203332" cy="3365776"/>
            </a:xfrm>
            <a:prstGeom prst="rect">
              <a:avLst/>
            </a:prstGeom>
          </p:spPr>
          <p:txBody>
            <a:bodyPr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4000" b="1" dirty="0">
                  <a:solidFill>
                    <a:srgbClr val="002060"/>
                  </a:solidFill>
                  <a:latin typeface="Cambria" panose="02040503050406030204" pitchFamily="18" charset="0"/>
                  <a:ea typeface="Cambria" panose="02040503050406030204" pitchFamily="18" charset="0"/>
                </a:rPr>
                <a:t>T</a:t>
              </a: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ác động của dân số đến kinh tế – xã hội và môi trường ở nước ta</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11" name="Picture 10">
            <a:extLst>
              <a:ext uri="{FF2B5EF4-FFF2-40B4-BE49-F238E27FC236}">
                <a16:creationId xmlns:a16="http://schemas.microsoft.com/office/drawing/2014/main" id="{353EBEA6-A733-F49D-88E0-9863A3EA1059}"/>
              </a:ext>
            </a:extLst>
          </p:cNvPr>
          <p:cNvPicPr>
            <a:picLocks noChangeAspect="1"/>
          </p:cNvPicPr>
          <p:nvPr/>
        </p:nvPicPr>
        <p:blipFill>
          <a:blip r:embed="rId3"/>
          <a:stretch>
            <a:fillRect/>
          </a:stretch>
        </p:blipFill>
        <p:spPr>
          <a:xfrm>
            <a:off x="969644" y="1603692"/>
            <a:ext cx="4293236" cy="3880110"/>
          </a:xfrm>
          <a:prstGeom prst="rect">
            <a:avLst/>
          </a:prstGeom>
        </p:spPr>
      </p:pic>
      <p:sp>
        <p:nvSpPr>
          <p:cNvPr id="12" name="TextBox 11">
            <a:extLst>
              <a:ext uri="{FF2B5EF4-FFF2-40B4-BE49-F238E27FC236}">
                <a16:creationId xmlns:a16="http://schemas.microsoft.com/office/drawing/2014/main" id="{50A06288-9B0C-5128-6496-12F3369FC82E}"/>
              </a:ext>
            </a:extLst>
          </p:cNvPr>
          <p:cNvSpPr txBox="1"/>
          <p:nvPr/>
        </p:nvSpPr>
        <p:spPr>
          <a:xfrm>
            <a:off x="2042160" y="5628640"/>
            <a:ext cx="2418080" cy="646331"/>
          </a:xfrm>
          <a:prstGeom prst="rect">
            <a:avLst/>
          </a:prstGeom>
          <a:noFill/>
        </p:spPr>
        <p:txBody>
          <a:bodyPr wrap="square" rtlCol="0">
            <a:spAutoFit/>
          </a:bodyPr>
          <a:lstStyle/>
          <a:p>
            <a:r>
              <a:rPr lang="en-US" sz="3600" b="1" dirty="0" err="1">
                <a:solidFill>
                  <a:srgbClr val="FF0000"/>
                </a:solidFill>
                <a:latin typeface="Cambria" panose="02040503050406030204" pitchFamily="18" charset="0"/>
                <a:ea typeface="Cambria" panose="02040503050406030204" pitchFamily="18" charset="0"/>
              </a:rPr>
              <a:t>Phá</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rừng</a:t>
            </a:r>
            <a:endParaRPr lang="en-US" sz="3600" b="1" dirty="0">
              <a:solidFill>
                <a:srgbClr val="FF0000"/>
              </a:solidFill>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B34925E7-97A5-D6C6-A9B8-D8A6E8227C79}"/>
              </a:ext>
            </a:extLst>
          </p:cNvPr>
          <p:cNvPicPr>
            <a:picLocks noChangeAspect="1"/>
          </p:cNvPicPr>
          <p:nvPr/>
        </p:nvPicPr>
        <p:blipFill>
          <a:blip r:embed="rId4"/>
          <a:stretch>
            <a:fillRect/>
          </a:stretch>
        </p:blipFill>
        <p:spPr>
          <a:xfrm>
            <a:off x="6499224" y="1745932"/>
            <a:ext cx="4178935" cy="3649028"/>
          </a:xfrm>
          <a:prstGeom prst="rect">
            <a:avLst/>
          </a:prstGeom>
        </p:spPr>
      </p:pic>
      <p:sp>
        <p:nvSpPr>
          <p:cNvPr id="15" name="TextBox 14">
            <a:extLst>
              <a:ext uri="{FF2B5EF4-FFF2-40B4-BE49-F238E27FC236}">
                <a16:creationId xmlns:a16="http://schemas.microsoft.com/office/drawing/2014/main" id="{7C82068E-4344-D7C5-7C2E-BE465CF948E6}"/>
              </a:ext>
            </a:extLst>
          </p:cNvPr>
          <p:cNvSpPr txBox="1"/>
          <p:nvPr/>
        </p:nvSpPr>
        <p:spPr>
          <a:xfrm>
            <a:off x="6847840" y="5537200"/>
            <a:ext cx="4216400" cy="646331"/>
          </a:xfrm>
          <a:prstGeom prst="rect">
            <a:avLst/>
          </a:prstGeom>
          <a:noFill/>
        </p:spPr>
        <p:txBody>
          <a:bodyPr wrap="square" rtlCol="0">
            <a:spAutoFit/>
          </a:bodyPr>
          <a:lstStyle/>
          <a:p>
            <a:r>
              <a:rPr lang="vi-VN" sz="3600" b="1" dirty="0">
                <a:solidFill>
                  <a:srgbClr val="FF0000"/>
                </a:solidFill>
                <a:latin typeface="Cambria" panose="02040503050406030204" pitchFamily="18" charset="0"/>
                <a:ea typeface="Cambria" panose="02040503050406030204" pitchFamily="18" charset="0"/>
              </a:rPr>
              <a:t>Thiếu nước sạch</a:t>
            </a:r>
            <a:endParaRPr lang="en-US" sz="36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89540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par>
                                <p:cTn id="13" presetID="2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par>
                                <p:cTn id="21" presetID="2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7" y="254176"/>
            <a:ext cx="1148626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645160" y="106541"/>
            <a:ext cx="10938438" cy="1315859"/>
            <a:chOff x="0" y="0"/>
            <a:chExt cx="21876876" cy="3597486"/>
          </a:xfrm>
        </p:grpSpPr>
        <p:grpSp>
          <p:nvGrpSpPr>
            <p:cNvPr id="7" name="Group 7"/>
            <p:cNvGrpSpPr/>
            <p:nvPr/>
          </p:nvGrpSpPr>
          <p:grpSpPr>
            <a:xfrm>
              <a:off x="0" y="0"/>
              <a:ext cx="21876876" cy="3597486"/>
              <a:chOff x="0" y="0"/>
              <a:chExt cx="4321358" cy="710614"/>
            </a:xfrm>
          </p:grpSpPr>
          <p:sp>
            <p:nvSpPr>
              <p:cNvPr id="8" name="Freeform 8"/>
              <p:cNvSpPr/>
              <p:nvPr/>
            </p:nvSpPr>
            <p:spPr>
              <a:xfrm>
                <a:off x="0" y="0"/>
                <a:ext cx="4321358" cy="710614"/>
              </a:xfrm>
              <a:custGeom>
                <a:avLst/>
                <a:gdLst/>
                <a:ahLst/>
                <a:cxnLst/>
                <a:rect l="l" t="t" r="r" b="b"/>
                <a:pathLst>
                  <a:path w="4321358" h="710614">
                    <a:moveTo>
                      <a:pt x="24064" y="0"/>
                    </a:moveTo>
                    <a:lnTo>
                      <a:pt x="4297294" y="0"/>
                    </a:lnTo>
                    <a:cubicBezTo>
                      <a:pt x="4310585" y="0"/>
                      <a:pt x="4321358" y="10774"/>
                      <a:pt x="4321358" y="24064"/>
                    </a:cubicBezTo>
                    <a:lnTo>
                      <a:pt x="4321358" y="686550"/>
                    </a:lnTo>
                    <a:cubicBezTo>
                      <a:pt x="4321358" y="692932"/>
                      <a:pt x="4318823" y="699053"/>
                      <a:pt x="4314310" y="703566"/>
                    </a:cubicBezTo>
                    <a:cubicBezTo>
                      <a:pt x="4309797" y="708079"/>
                      <a:pt x="4303676" y="710614"/>
                      <a:pt x="4297294" y="710614"/>
                    </a:cubicBezTo>
                    <a:lnTo>
                      <a:pt x="24064" y="710614"/>
                    </a:lnTo>
                    <a:cubicBezTo>
                      <a:pt x="17682" y="710614"/>
                      <a:pt x="11561" y="708079"/>
                      <a:pt x="7048" y="703566"/>
                    </a:cubicBezTo>
                    <a:cubicBezTo>
                      <a:pt x="2535" y="699053"/>
                      <a:pt x="0" y="692932"/>
                      <a:pt x="0" y="686550"/>
                    </a:cubicBezTo>
                    <a:lnTo>
                      <a:pt x="0" y="24064"/>
                    </a:lnTo>
                    <a:cubicBezTo>
                      <a:pt x="0" y="17682"/>
                      <a:pt x="2535" y="11561"/>
                      <a:pt x="7048" y="7048"/>
                    </a:cubicBezTo>
                    <a:cubicBezTo>
                      <a:pt x="11561" y="2535"/>
                      <a:pt x="17682" y="0"/>
                      <a:pt x="24064" y="0"/>
                    </a:cubicBezTo>
                    <a:close/>
                  </a:path>
                </a:pathLst>
              </a:custGeom>
              <a:solidFill>
                <a:schemeClr val="accent6"/>
              </a:solidFill>
              <a:ln>
                <a:noFill/>
              </a:ln>
            </p:spPr>
            <p:style>
              <a:lnRef idx="0">
                <a:scrgbClr r="0" g="0" b="0"/>
              </a:lnRef>
              <a:fillRef idx="0">
                <a:scrgbClr r="0" g="0" b="0"/>
              </a:fillRef>
              <a:effectRef idx="0">
                <a:scrgbClr r="0" g="0" b="0"/>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47625"/>
                <a:ext cx="4321358" cy="758239"/>
              </a:xfrm>
              <a:prstGeom prst="rect">
                <a:avLst/>
              </a:prstGeom>
            </p:spPr>
            <p:txBody>
              <a:bodyPr lIns="33867" tIns="33867" rIns="33867" bIns="33867"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10"/>
            <p:cNvSpPr txBox="1"/>
            <p:nvPr/>
          </p:nvSpPr>
          <p:spPr>
            <a:xfrm>
              <a:off x="836774" y="13970"/>
              <a:ext cx="20203332" cy="3365776"/>
            </a:xfrm>
            <a:prstGeom prst="rect">
              <a:avLst/>
            </a:prstGeom>
          </p:spPr>
          <p:txBody>
            <a:bodyPr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a:t>
              </a: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ác động của dân số đến kinh tế – xã hội và môi trường ở nước ta</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14" name="Picture 13">
            <a:extLst>
              <a:ext uri="{FF2B5EF4-FFF2-40B4-BE49-F238E27FC236}">
                <a16:creationId xmlns:a16="http://schemas.microsoft.com/office/drawing/2014/main" id="{2D83F611-5291-7ACE-BBEA-85C810D2745C}"/>
              </a:ext>
            </a:extLst>
          </p:cNvPr>
          <p:cNvPicPr>
            <a:picLocks noChangeAspect="1"/>
          </p:cNvPicPr>
          <p:nvPr/>
        </p:nvPicPr>
        <p:blipFill>
          <a:blip r:embed="rId3"/>
          <a:stretch>
            <a:fillRect/>
          </a:stretch>
        </p:blipFill>
        <p:spPr>
          <a:xfrm>
            <a:off x="710564" y="1721484"/>
            <a:ext cx="4481196" cy="3851275"/>
          </a:xfrm>
          <a:prstGeom prst="rect">
            <a:avLst/>
          </a:prstGeom>
        </p:spPr>
      </p:pic>
      <p:sp>
        <p:nvSpPr>
          <p:cNvPr id="16" name="TextBox 15">
            <a:extLst>
              <a:ext uri="{FF2B5EF4-FFF2-40B4-BE49-F238E27FC236}">
                <a16:creationId xmlns:a16="http://schemas.microsoft.com/office/drawing/2014/main" id="{BBF8B502-32E1-04C6-AC9E-50581D74E468}"/>
              </a:ext>
            </a:extLst>
          </p:cNvPr>
          <p:cNvSpPr txBox="1"/>
          <p:nvPr/>
        </p:nvSpPr>
        <p:spPr>
          <a:xfrm>
            <a:off x="741680" y="5720080"/>
            <a:ext cx="4521200" cy="646331"/>
          </a:xfrm>
          <a:prstGeom prst="rect">
            <a:avLst/>
          </a:prstGeom>
          <a:noFill/>
        </p:spPr>
        <p:txBody>
          <a:bodyPr wrap="square" rtlCol="0">
            <a:spAutoFit/>
          </a:bodyPr>
          <a:lstStyle/>
          <a:p>
            <a:r>
              <a:rPr lang="vi-VN" sz="3600" b="1" dirty="0">
                <a:solidFill>
                  <a:srgbClr val="FF0000"/>
                </a:solidFill>
                <a:latin typeface="Cambria" panose="02040503050406030204" pitchFamily="18" charset="0"/>
                <a:ea typeface="Cambria" panose="02040503050406030204" pitchFamily="18" charset="0"/>
              </a:rPr>
              <a:t>Ô nhiễm môi trường</a:t>
            </a:r>
            <a:endParaRPr lang="en-US" sz="3600" b="1" dirty="0">
              <a:solidFill>
                <a:srgbClr val="FF0000"/>
              </a:solidFill>
              <a:latin typeface="Cambria" panose="02040503050406030204" pitchFamily="18" charset="0"/>
              <a:ea typeface="Cambria" panose="02040503050406030204" pitchFamily="18" charset="0"/>
            </a:endParaRPr>
          </a:p>
        </p:txBody>
      </p:sp>
      <p:pic>
        <p:nvPicPr>
          <p:cNvPr id="17" name="Picture 16">
            <a:extLst>
              <a:ext uri="{FF2B5EF4-FFF2-40B4-BE49-F238E27FC236}">
                <a16:creationId xmlns:a16="http://schemas.microsoft.com/office/drawing/2014/main" id="{D0225371-DFC4-460C-CD19-BE79B1496A97}"/>
              </a:ext>
            </a:extLst>
          </p:cNvPr>
          <p:cNvPicPr>
            <a:picLocks noChangeAspect="1"/>
          </p:cNvPicPr>
          <p:nvPr/>
        </p:nvPicPr>
        <p:blipFill>
          <a:blip r:embed="rId4"/>
          <a:stretch>
            <a:fillRect/>
          </a:stretch>
        </p:blipFill>
        <p:spPr>
          <a:xfrm>
            <a:off x="6550024" y="1762124"/>
            <a:ext cx="4189096" cy="3749627"/>
          </a:xfrm>
          <a:prstGeom prst="rect">
            <a:avLst/>
          </a:prstGeom>
        </p:spPr>
      </p:pic>
      <p:sp>
        <p:nvSpPr>
          <p:cNvPr id="18" name="TextBox 17">
            <a:extLst>
              <a:ext uri="{FF2B5EF4-FFF2-40B4-BE49-F238E27FC236}">
                <a16:creationId xmlns:a16="http://schemas.microsoft.com/office/drawing/2014/main" id="{5D47A8E4-9C09-F065-9D31-0DA27DE1BEFC}"/>
              </a:ext>
            </a:extLst>
          </p:cNvPr>
          <p:cNvSpPr txBox="1"/>
          <p:nvPr/>
        </p:nvSpPr>
        <p:spPr>
          <a:xfrm>
            <a:off x="6390640" y="5628640"/>
            <a:ext cx="4521200" cy="646331"/>
          </a:xfrm>
          <a:prstGeom prst="rect">
            <a:avLst/>
          </a:prstGeom>
          <a:noFill/>
        </p:spPr>
        <p:txBody>
          <a:bodyPr wrap="square" rtlCol="0">
            <a:spAutoFit/>
          </a:bodyPr>
          <a:lstStyle/>
          <a:p>
            <a:pPr algn="ctr"/>
            <a:r>
              <a:rPr lang="vi-VN" sz="3600" b="1">
                <a:solidFill>
                  <a:srgbClr val="FF0000"/>
                </a:solidFill>
                <a:latin typeface="Cambria" panose="02040503050406030204" pitchFamily="18" charset="0"/>
                <a:ea typeface="Cambria" panose="02040503050406030204" pitchFamily="18" charset="0"/>
              </a:rPr>
              <a:t>Ô nhiễm tiếng ồn</a:t>
            </a:r>
            <a:endParaRPr lang="en-US" sz="36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18962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par>
                                <p:cTn id="16" presetID="22" presetClass="entr" presetSubtype="4"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7" y="254176"/>
            <a:ext cx="1148626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645160" y="106541"/>
            <a:ext cx="10938438" cy="1315859"/>
            <a:chOff x="0" y="0"/>
            <a:chExt cx="21876876" cy="3597486"/>
          </a:xfrm>
        </p:grpSpPr>
        <p:grpSp>
          <p:nvGrpSpPr>
            <p:cNvPr id="7" name="Group 7"/>
            <p:cNvGrpSpPr/>
            <p:nvPr/>
          </p:nvGrpSpPr>
          <p:grpSpPr>
            <a:xfrm>
              <a:off x="0" y="0"/>
              <a:ext cx="21876876" cy="3597486"/>
              <a:chOff x="0" y="0"/>
              <a:chExt cx="4321358" cy="710614"/>
            </a:xfrm>
          </p:grpSpPr>
          <p:sp>
            <p:nvSpPr>
              <p:cNvPr id="8" name="Freeform 8"/>
              <p:cNvSpPr/>
              <p:nvPr/>
            </p:nvSpPr>
            <p:spPr>
              <a:xfrm>
                <a:off x="0" y="0"/>
                <a:ext cx="4321358" cy="710614"/>
              </a:xfrm>
              <a:custGeom>
                <a:avLst/>
                <a:gdLst/>
                <a:ahLst/>
                <a:cxnLst/>
                <a:rect l="l" t="t" r="r" b="b"/>
                <a:pathLst>
                  <a:path w="4321358" h="710614">
                    <a:moveTo>
                      <a:pt x="24064" y="0"/>
                    </a:moveTo>
                    <a:lnTo>
                      <a:pt x="4297294" y="0"/>
                    </a:lnTo>
                    <a:cubicBezTo>
                      <a:pt x="4310585" y="0"/>
                      <a:pt x="4321358" y="10774"/>
                      <a:pt x="4321358" y="24064"/>
                    </a:cubicBezTo>
                    <a:lnTo>
                      <a:pt x="4321358" y="686550"/>
                    </a:lnTo>
                    <a:cubicBezTo>
                      <a:pt x="4321358" y="692932"/>
                      <a:pt x="4318823" y="699053"/>
                      <a:pt x="4314310" y="703566"/>
                    </a:cubicBezTo>
                    <a:cubicBezTo>
                      <a:pt x="4309797" y="708079"/>
                      <a:pt x="4303676" y="710614"/>
                      <a:pt x="4297294" y="710614"/>
                    </a:cubicBezTo>
                    <a:lnTo>
                      <a:pt x="24064" y="710614"/>
                    </a:lnTo>
                    <a:cubicBezTo>
                      <a:pt x="17682" y="710614"/>
                      <a:pt x="11561" y="708079"/>
                      <a:pt x="7048" y="703566"/>
                    </a:cubicBezTo>
                    <a:cubicBezTo>
                      <a:pt x="2535" y="699053"/>
                      <a:pt x="0" y="692932"/>
                      <a:pt x="0" y="686550"/>
                    </a:cubicBezTo>
                    <a:lnTo>
                      <a:pt x="0" y="24064"/>
                    </a:lnTo>
                    <a:cubicBezTo>
                      <a:pt x="0" y="17682"/>
                      <a:pt x="2535" y="11561"/>
                      <a:pt x="7048" y="7048"/>
                    </a:cubicBezTo>
                    <a:cubicBezTo>
                      <a:pt x="11561" y="2535"/>
                      <a:pt x="17682" y="0"/>
                      <a:pt x="24064" y="0"/>
                    </a:cubicBezTo>
                    <a:close/>
                  </a:path>
                </a:pathLst>
              </a:custGeom>
              <a:solidFill>
                <a:schemeClr val="accent6"/>
              </a:solidFill>
              <a:ln>
                <a:noFill/>
              </a:ln>
            </p:spPr>
            <p:style>
              <a:lnRef idx="0">
                <a:scrgbClr r="0" g="0" b="0"/>
              </a:lnRef>
              <a:fillRef idx="0">
                <a:scrgbClr r="0" g="0" b="0"/>
              </a:fillRef>
              <a:effectRef idx="0">
                <a:scrgbClr r="0" g="0" b="0"/>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47625"/>
                <a:ext cx="4321358" cy="758239"/>
              </a:xfrm>
              <a:prstGeom prst="rect">
                <a:avLst/>
              </a:prstGeom>
            </p:spPr>
            <p:txBody>
              <a:bodyPr lIns="33867" tIns="33867" rIns="33867" bIns="33867"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10"/>
            <p:cNvSpPr txBox="1"/>
            <p:nvPr/>
          </p:nvSpPr>
          <p:spPr>
            <a:xfrm>
              <a:off x="836774" y="13970"/>
              <a:ext cx="20203332" cy="3365776"/>
            </a:xfrm>
            <a:prstGeom prst="rect">
              <a:avLst/>
            </a:prstGeom>
          </p:spPr>
          <p:txBody>
            <a:bodyPr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a:t>
              </a: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ác động của dân số đến kinh tế – xã hội và môi trường ở nước ta</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11" name="Picture 10">
            <a:extLst>
              <a:ext uri="{FF2B5EF4-FFF2-40B4-BE49-F238E27FC236}">
                <a16:creationId xmlns:a16="http://schemas.microsoft.com/office/drawing/2014/main" id="{41C01A0A-188D-CA6A-27A0-DED3E776E778}"/>
              </a:ext>
            </a:extLst>
          </p:cNvPr>
          <p:cNvPicPr>
            <a:picLocks noChangeAspect="1"/>
          </p:cNvPicPr>
          <p:nvPr/>
        </p:nvPicPr>
        <p:blipFill>
          <a:blip r:embed="rId3"/>
          <a:stretch>
            <a:fillRect/>
          </a:stretch>
        </p:blipFill>
        <p:spPr>
          <a:xfrm>
            <a:off x="1072832" y="1812290"/>
            <a:ext cx="4749094" cy="3724910"/>
          </a:xfrm>
          <a:prstGeom prst="rect">
            <a:avLst/>
          </a:prstGeom>
        </p:spPr>
      </p:pic>
      <p:sp>
        <p:nvSpPr>
          <p:cNvPr id="12" name="TextBox 11">
            <a:extLst>
              <a:ext uri="{FF2B5EF4-FFF2-40B4-BE49-F238E27FC236}">
                <a16:creationId xmlns:a16="http://schemas.microsoft.com/office/drawing/2014/main" id="{8A2EB0EF-CEF8-856B-A1D9-995F7C2975B6}"/>
              </a:ext>
            </a:extLst>
          </p:cNvPr>
          <p:cNvSpPr txBox="1"/>
          <p:nvPr/>
        </p:nvSpPr>
        <p:spPr>
          <a:xfrm>
            <a:off x="1127760" y="5689600"/>
            <a:ext cx="4521200" cy="646331"/>
          </a:xfrm>
          <a:prstGeom prst="rect">
            <a:avLst/>
          </a:prstGeom>
          <a:noFill/>
        </p:spPr>
        <p:txBody>
          <a:bodyPr wrap="square" rtlCol="0">
            <a:spAutoFit/>
          </a:bodyPr>
          <a:lstStyle/>
          <a:p>
            <a:pPr algn="ctr"/>
            <a:r>
              <a:rPr lang="en-US" sz="3600" b="1" dirty="0" err="1">
                <a:solidFill>
                  <a:srgbClr val="FF0000"/>
                </a:solidFill>
                <a:latin typeface="Cambria" panose="02040503050406030204" pitchFamily="18" charset="0"/>
                <a:ea typeface="Cambria" panose="02040503050406030204" pitchFamily="18" charset="0"/>
              </a:rPr>
              <a:t>Thiếu</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lương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thực</a:t>
            </a:r>
            <a:endParaRPr lang="en-US" sz="3600" b="1" dirty="0">
              <a:solidFill>
                <a:srgbClr val="FF0000"/>
              </a:solidFill>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721D3914-7AC8-A60F-41F2-C2116DD9F6D0}"/>
              </a:ext>
            </a:extLst>
          </p:cNvPr>
          <p:cNvPicPr>
            <a:picLocks noChangeAspect="1"/>
          </p:cNvPicPr>
          <p:nvPr/>
        </p:nvPicPr>
        <p:blipFill>
          <a:blip r:embed="rId4"/>
          <a:stretch>
            <a:fillRect/>
          </a:stretch>
        </p:blipFill>
        <p:spPr>
          <a:xfrm>
            <a:off x="6702424" y="1863090"/>
            <a:ext cx="4809847" cy="3653790"/>
          </a:xfrm>
          <a:prstGeom prst="rect">
            <a:avLst/>
          </a:prstGeom>
        </p:spPr>
      </p:pic>
      <p:sp>
        <p:nvSpPr>
          <p:cNvPr id="15" name="TextBox 14">
            <a:extLst>
              <a:ext uri="{FF2B5EF4-FFF2-40B4-BE49-F238E27FC236}">
                <a16:creationId xmlns:a16="http://schemas.microsoft.com/office/drawing/2014/main" id="{2A1D94DC-EAE2-02DA-FB56-A42276035B69}"/>
              </a:ext>
            </a:extLst>
          </p:cNvPr>
          <p:cNvSpPr txBox="1"/>
          <p:nvPr/>
        </p:nvSpPr>
        <p:spPr>
          <a:xfrm>
            <a:off x="6868160" y="5709920"/>
            <a:ext cx="4521200" cy="646331"/>
          </a:xfrm>
          <a:prstGeom prst="rect">
            <a:avLst/>
          </a:prstGeom>
          <a:noFill/>
        </p:spPr>
        <p:txBody>
          <a:bodyPr wrap="square" rtlCol="0">
            <a:spAutoFit/>
          </a:bodyPr>
          <a:lstStyle/>
          <a:p>
            <a:pPr algn="ctr"/>
            <a:r>
              <a:rPr lang="en-US" sz="3600" b="1" dirty="0" err="1">
                <a:solidFill>
                  <a:srgbClr val="FF0000"/>
                </a:solidFill>
                <a:latin typeface="Cambria" panose="02040503050406030204" pitchFamily="18" charset="0"/>
                <a:ea typeface="Cambria" panose="02040503050406030204" pitchFamily="18" charset="0"/>
              </a:rPr>
              <a:t>Dịch</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bệnh</a:t>
            </a:r>
            <a:endParaRPr lang="en-US" sz="36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724554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par>
                                <p:cTn id="16" presetID="22" presetClass="entr" presetSubtype="4"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Tăng trưởng dân số thế giới và tác động tới kinh tế toàn cầu  VTV24_360p">
            <a:hlinkClick r:id="" action="ppaction://media"/>
            <a:extLst>
              <a:ext uri="{FF2B5EF4-FFF2-40B4-BE49-F238E27FC236}">
                <a16:creationId xmlns:a16="http://schemas.microsoft.com/office/drawing/2014/main" id="{E7ED6AE3-318F-6F9F-53B5-FADC894DB09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6324504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9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7" y="254176"/>
            <a:ext cx="1148626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6">
            <a:extLst>
              <a:ext uri="{FF2B5EF4-FFF2-40B4-BE49-F238E27FC236}">
                <a16:creationId xmlns:a16="http://schemas.microsoft.com/office/drawing/2014/main" id="{FFB5C361-240B-2519-7EB9-F455671427A5}"/>
              </a:ext>
            </a:extLst>
          </p:cNvPr>
          <p:cNvGrpSpPr/>
          <p:nvPr/>
        </p:nvGrpSpPr>
        <p:grpSpPr>
          <a:xfrm>
            <a:off x="4714240" y="1343929"/>
            <a:ext cx="6929120" cy="2487507"/>
            <a:chOff x="0" y="0"/>
            <a:chExt cx="8776869" cy="4975013"/>
          </a:xfrm>
        </p:grpSpPr>
        <p:grpSp>
          <p:nvGrpSpPr>
            <p:cNvPr id="10" name="Group 7">
              <a:extLst>
                <a:ext uri="{FF2B5EF4-FFF2-40B4-BE49-F238E27FC236}">
                  <a16:creationId xmlns:a16="http://schemas.microsoft.com/office/drawing/2014/main" id="{78A7BAFE-7CF6-8553-BD84-12DA9FD71DA3}"/>
                </a:ext>
              </a:extLst>
            </p:cNvPr>
            <p:cNvGrpSpPr/>
            <p:nvPr/>
          </p:nvGrpSpPr>
          <p:grpSpPr>
            <a:xfrm>
              <a:off x="0" y="0"/>
              <a:ext cx="8776869" cy="4975013"/>
              <a:chOff x="0" y="0"/>
              <a:chExt cx="1733703" cy="982719"/>
            </a:xfrm>
          </p:grpSpPr>
          <p:sp>
            <p:nvSpPr>
              <p:cNvPr id="12" name="Freeform 8">
                <a:extLst>
                  <a:ext uri="{FF2B5EF4-FFF2-40B4-BE49-F238E27FC236}">
                    <a16:creationId xmlns:a16="http://schemas.microsoft.com/office/drawing/2014/main" id="{ADBCFFE1-1BBB-6ED5-3179-D962A9EC6851}"/>
                  </a:ext>
                </a:extLst>
              </p:cNvPr>
              <p:cNvSpPr/>
              <p:nvPr/>
            </p:nvSpPr>
            <p:spPr>
              <a:xfrm>
                <a:off x="0" y="0"/>
                <a:ext cx="1733703" cy="982719"/>
              </a:xfrm>
              <a:custGeom>
                <a:avLst/>
                <a:gdLst/>
                <a:ahLst/>
                <a:cxnLst/>
                <a:rect l="l" t="t" r="r" b="b"/>
                <a:pathLst>
                  <a:path w="1733703" h="982719">
                    <a:moveTo>
                      <a:pt x="59982" y="0"/>
                    </a:moveTo>
                    <a:lnTo>
                      <a:pt x="1673721" y="0"/>
                    </a:lnTo>
                    <a:cubicBezTo>
                      <a:pt x="1689629" y="0"/>
                      <a:pt x="1704886" y="6319"/>
                      <a:pt x="1716134" y="17568"/>
                    </a:cubicBezTo>
                    <a:cubicBezTo>
                      <a:pt x="1727383" y="28817"/>
                      <a:pt x="1733703" y="44073"/>
                      <a:pt x="1733703" y="59982"/>
                    </a:cubicBezTo>
                    <a:lnTo>
                      <a:pt x="1733703" y="922737"/>
                    </a:lnTo>
                    <a:cubicBezTo>
                      <a:pt x="1733703" y="955864"/>
                      <a:pt x="1706848" y="982719"/>
                      <a:pt x="1673721" y="982719"/>
                    </a:cubicBezTo>
                    <a:lnTo>
                      <a:pt x="59982" y="982719"/>
                    </a:lnTo>
                    <a:cubicBezTo>
                      <a:pt x="26855" y="982719"/>
                      <a:pt x="0" y="955864"/>
                      <a:pt x="0" y="922737"/>
                    </a:cubicBezTo>
                    <a:lnTo>
                      <a:pt x="0" y="59982"/>
                    </a:lnTo>
                    <a:cubicBezTo>
                      <a:pt x="0" y="26855"/>
                      <a:pt x="26855" y="0"/>
                      <a:pt x="59982" y="0"/>
                    </a:cubicBezTo>
                    <a:close/>
                  </a:path>
                </a:pathLst>
              </a:custGeom>
              <a:solidFill>
                <a:srgbClr val="307229">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9">
                <a:extLst>
                  <a:ext uri="{FF2B5EF4-FFF2-40B4-BE49-F238E27FC236}">
                    <a16:creationId xmlns:a16="http://schemas.microsoft.com/office/drawing/2014/main" id="{4B22C303-2DFF-4A1A-1DC8-98A99AD6CEF1}"/>
                  </a:ext>
                </a:extLst>
              </p:cNvPr>
              <p:cNvSpPr txBox="1"/>
              <p:nvPr/>
            </p:nvSpPr>
            <p:spPr>
              <a:xfrm>
                <a:off x="0" y="-47625"/>
                <a:ext cx="1733703" cy="1030344"/>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TextBox 10">
              <a:extLst>
                <a:ext uri="{FF2B5EF4-FFF2-40B4-BE49-F238E27FC236}">
                  <a16:creationId xmlns:a16="http://schemas.microsoft.com/office/drawing/2014/main" id="{FA5ECDB1-3E8D-DBF8-534E-11858A04129D}"/>
                </a:ext>
              </a:extLst>
            </p:cNvPr>
            <p:cNvSpPr txBox="1"/>
            <p:nvPr/>
          </p:nvSpPr>
          <p:spPr>
            <a:xfrm>
              <a:off x="77216" y="248284"/>
              <a:ext cx="8331167" cy="3567515"/>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240"/>
                </a:spcBef>
                <a:spcAft>
                  <a:spcPts val="240"/>
                </a:spcAft>
                <a:buClrTx/>
                <a:buSzTx/>
                <a:buFontTx/>
                <a:buNone/>
                <a:tabLst/>
                <a:defRPr/>
              </a:pPr>
              <a:r>
                <a:rPr kumimoji="0" lang="vi-VN"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Calibri" panose="020F0502020204030204" pitchFamily="34" charset="0"/>
                </a:rPr>
                <a:t>Hoạt động 3:</a:t>
              </a:r>
              <a:endPar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Calibri" panose="020F0502020204030204" pitchFamily="34" charset="0"/>
              </a:endParaRPr>
            </a:p>
            <a:p>
              <a:pPr marL="0" marR="0" lvl="0" indent="0" algn="ctr" defTabSz="914400" rtl="0" eaLnBrk="1" fontAlgn="auto" latinLnBrk="0" hangingPunct="1">
                <a:lnSpc>
                  <a:spcPct val="150000"/>
                </a:lnSpc>
                <a:spcBef>
                  <a:spcPts val="240"/>
                </a:spcBef>
                <a:spcAft>
                  <a:spcPts val="240"/>
                </a:spcAft>
                <a:buClrTx/>
                <a:buSzTx/>
                <a:buFontTx/>
                <a:buNone/>
                <a:tabLst/>
                <a:defRPr/>
              </a:pPr>
              <a:r>
                <a:rPr kumimoji="0" lang="vi-VN"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Calibri" panose="020F0502020204030204" pitchFamily="34" charset="0"/>
                </a:rPr>
                <a:t>Tìm hiểu về phân bố dân cư </a:t>
              </a:r>
              <a:endPar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
        <p:nvSpPr>
          <p:cNvPr id="7" name="Freeform 5">
            <a:extLst>
              <a:ext uri="{FF2B5EF4-FFF2-40B4-BE49-F238E27FC236}">
                <a16:creationId xmlns:a16="http://schemas.microsoft.com/office/drawing/2014/main" id="{8B794829-CF83-C5DE-684D-2F2BB1135BFB}"/>
              </a:ext>
            </a:extLst>
          </p:cNvPr>
          <p:cNvSpPr/>
          <p:nvPr/>
        </p:nvSpPr>
        <p:spPr>
          <a:xfrm>
            <a:off x="1" y="3078480"/>
            <a:ext cx="5191759" cy="3779520"/>
          </a:xfrm>
          <a:custGeom>
            <a:avLst/>
            <a:gdLst/>
            <a:ahLst/>
            <a:cxnLst/>
            <a:rect l="l" t="t" r="r" b="b"/>
            <a:pathLst>
              <a:path w="7854545" h="6048000">
                <a:moveTo>
                  <a:pt x="0" y="0"/>
                </a:moveTo>
                <a:lnTo>
                  <a:pt x="7854546" y="0"/>
                </a:lnTo>
                <a:lnTo>
                  <a:pt x="7854546" y="6048000"/>
                </a:lnTo>
                <a:lnTo>
                  <a:pt x="0" y="60480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4029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7" y="254176"/>
            <a:ext cx="1148626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665480" y="1259840"/>
            <a:ext cx="6111240" cy="3434080"/>
            <a:chOff x="0" y="-241102"/>
            <a:chExt cx="21876876" cy="3838588"/>
          </a:xfrm>
        </p:grpSpPr>
        <p:grpSp>
          <p:nvGrpSpPr>
            <p:cNvPr id="7" name="Group 7"/>
            <p:cNvGrpSpPr/>
            <p:nvPr/>
          </p:nvGrpSpPr>
          <p:grpSpPr>
            <a:xfrm>
              <a:off x="0" y="-241102"/>
              <a:ext cx="21876876" cy="3838588"/>
              <a:chOff x="0" y="-47625"/>
              <a:chExt cx="4321358" cy="758239"/>
            </a:xfrm>
          </p:grpSpPr>
          <p:sp>
            <p:nvSpPr>
              <p:cNvPr id="8" name="Freeform 8"/>
              <p:cNvSpPr/>
              <p:nvPr/>
            </p:nvSpPr>
            <p:spPr>
              <a:xfrm>
                <a:off x="0" y="0"/>
                <a:ext cx="4321358" cy="710614"/>
              </a:xfrm>
              <a:custGeom>
                <a:avLst/>
                <a:gdLst/>
                <a:ahLst/>
                <a:cxnLst/>
                <a:rect l="l" t="t" r="r" b="b"/>
                <a:pathLst>
                  <a:path w="4321358" h="710614">
                    <a:moveTo>
                      <a:pt x="24064" y="0"/>
                    </a:moveTo>
                    <a:lnTo>
                      <a:pt x="4297294" y="0"/>
                    </a:lnTo>
                    <a:cubicBezTo>
                      <a:pt x="4310585" y="0"/>
                      <a:pt x="4321358" y="10774"/>
                      <a:pt x="4321358" y="24064"/>
                    </a:cubicBezTo>
                    <a:lnTo>
                      <a:pt x="4321358" y="686550"/>
                    </a:lnTo>
                    <a:cubicBezTo>
                      <a:pt x="4321358" y="692932"/>
                      <a:pt x="4318823" y="699053"/>
                      <a:pt x="4314310" y="703566"/>
                    </a:cubicBezTo>
                    <a:cubicBezTo>
                      <a:pt x="4309797" y="708079"/>
                      <a:pt x="4303676" y="710614"/>
                      <a:pt x="4297294" y="710614"/>
                    </a:cubicBezTo>
                    <a:lnTo>
                      <a:pt x="24064" y="710614"/>
                    </a:lnTo>
                    <a:cubicBezTo>
                      <a:pt x="17682" y="710614"/>
                      <a:pt x="11561" y="708079"/>
                      <a:pt x="7048" y="703566"/>
                    </a:cubicBezTo>
                    <a:cubicBezTo>
                      <a:pt x="2535" y="699053"/>
                      <a:pt x="0" y="692932"/>
                      <a:pt x="0" y="686550"/>
                    </a:cubicBezTo>
                    <a:lnTo>
                      <a:pt x="0" y="24064"/>
                    </a:lnTo>
                    <a:cubicBezTo>
                      <a:pt x="0" y="17682"/>
                      <a:pt x="2535" y="11561"/>
                      <a:pt x="7048" y="7048"/>
                    </a:cubicBezTo>
                    <a:cubicBezTo>
                      <a:pt x="11561" y="2535"/>
                      <a:pt x="17682" y="0"/>
                      <a:pt x="24064" y="0"/>
                    </a:cubicBezTo>
                    <a:close/>
                  </a:path>
                </a:pathLst>
              </a:custGeom>
              <a:solidFill>
                <a:srgbClr val="307229">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47625"/>
                <a:ext cx="4321358" cy="758239"/>
              </a:xfrm>
              <a:prstGeom prst="rect">
                <a:avLst/>
              </a:prstGeom>
            </p:spPr>
            <p:txBody>
              <a:bodyPr lIns="33867" tIns="33867" rIns="33867" bIns="33867"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10"/>
            <p:cNvSpPr txBox="1"/>
            <p:nvPr/>
          </p:nvSpPr>
          <p:spPr>
            <a:xfrm>
              <a:off x="741680" y="306046"/>
              <a:ext cx="20990560" cy="2654366"/>
            </a:xfrm>
            <a:prstGeom prst="rect">
              <a:avLst/>
            </a:prstGeom>
          </p:spPr>
          <p:txBody>
            <a:bodyPr wrap="square" lIns="0" tIns="0" rIns="0" bIns="0" rtlCol="0" anchor="t">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Quan sát hình 5 trang 22 SGK và đọc thông tin, em hãy: </a:t>
              </a:r>
            </a:p>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240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Nhận xét sự khác nhau về mật độ dân số giữa đồng bằng, ven biển và miền núi. </a:t>
              </a:r>
            </a:p>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240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Cho biết sự phân bố dân cư chưa hợp lí dẫn đến những hậu quả gì? </a:t>
              </a:r>
            </a:p>
          </p:txBody>
        </p:sp>
      </p:grpSp>
      <p:pic>
        <p:nvPicPr>
          <p:cNvPr id="12" name="Picture 11">
            <a:extLst>
              <a:ext uri="{FF2B5EF4-FFF2-40B4-BE49-F238E27FC236}">
                <a16:creationId xmlns:a16="http://schemas.microsoft.com/office/drawing/2014/main" id="{6C11DB8A-5862-34D9-D6D0-1A6C796E25D0}"/>
              </a:ext>
            </a:extLst>
          </p:cNvPr>
          <p:cNvPicPr>
            <a:picLocks noChangeAspect="1"/>
          </p:cNvPicPr>
          <p:nvPr/>
        </p:nvPicPr>
        <p:blipFill>
          <a:blip r:embed="rId3"/>
          <a:stretch>
            <a:fillRect/>
          </a:stretch>
        </p:blipFill>
        <p:spPr>
          <a:xfrm>
            <a:off x="7386320" y="138723"/>
            <a:ext cx="4417695" cy="6343357"/>
          </a:xfrm>
          <a:prstGeom prst="rect">
            <a:avLst/>
          </a:prstGeom>
        </p:spPr>
      </p:pic>
    </p:spTree>
    <p:extLst>
      <p:ext uri="{BB962C8B-B14F-4D97-AF65-F5344CB8AC3E}">
        <p14:creationId xmlns:p14="http://schemas.microsoft.com/office/powerpoint/2010/main" val="764956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528320" y="163286"/>
            <a:ext cx="11206480" cy="6343133"/>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id="{99221BE1-0C0D-7EAB-CA8E-5E8CD36B6EE4}"/>
              </a:ext>
            </a:extLst>
          </p:cNvPr>
          <p:cNvPicPr>
            <a:picLocks noChangeAspect="1"/>
          </p:cNvPicPr>
          <p:nvPr/>
        </p:nvPicPr>
        <p:blipFill>
          <a:blip r:embed="rId3"/>
          <a:stretch>
            <a:fillRect/>
          </a:stretch>
        </p:blipFill>
        <p:spPr>
          <a:xfrm>
            <a:off x="2805792" y="276905"/>
            <a:ext cx="6667500" cy="4562475"/>
          </a:xfrm>
          <a:prstGeom prst="rect">
            <a:avLst/>
          </a:prstGeom>
        </p:spPr>
      </p:pic>
      <p:grpSp>
        <p:nvGrpSpPr>
          <p:cNvPr id="4" name="Group 3">
            <a:extLst>
              <a:ext uri="{FF2B5EF4-FFF2-40B4-BE49-F238E27FC236}">
                <a16:creationId xmlns:a16="http://schemas.microsoft.com/office/drawing/2014/main" id="{8373E4AA-2A8F-B54D-D645-5C85A2982340}"/>
              </a:ext>
            </a:extLst>
          </p:cNvPr>
          <p:cNvGrpSpPr/>
          <p:nvPr/>
        </p:nvGrpSpPr>
        <p:grpSpPr>
          <a:xfrm>
            <a:off x="1164772" y="4895803"/>
            <a:ext cx="9960428" cy="676230"/>
            <a:chOff x="927517" y="194580"/>
            <a:chExt cx="8965939" cy="2154272"/>
          </a:xfrm>
        </p:grpSpPr>
        <p:grpSp>
          <p:nvGrpSpPr>
            <p:cNvPr id="5" name="Group 4">
              <a:extLst>
                <a:ext uri="{FF2B5EF4-FFF2-40B4-BE49-F238E27FC236}">
                  <a16:creationId xmlns:a16="http://schemas.microsoft.com/office/drawing/2014/main" id="{80EB2BF4-4757-E90F-A410-61C1AF5C1758}"/>
                </a:ext>
              </a:extLst>
            </p:cNvPr>
            <p:cNvGrpSpPr/>
            <p:nvPr/>
          </p:nvGrpSpPr>
          <p:grpSpPr>
            <a:xfrm>
              <a:off x="927517" y="279844"/>
              <a:ext cx="8965939" cy="2069008"/>
              <a:chOff x="0" y="0"/>
              <a:chExt cx="12956587" cy="4320406"/>
            </a:xfrm>
          </p:grpSpPr>
          <p:sp>
            <p:nvSpPr>
              <p:cNvPr id="7" name="Freeform 5">
                <a:extLst>
                  <a:ext uri="{FF2B5EF4-FFF2-40B4-BE49-F238E27FC236}">
                    <a16:creationId xmlns:a16="http://schemas.microsoft.com/office/drawing/2014/main" id="{E72778C2-8BFD-102A-DB14-377C7E82F86D}"/>
                  </a:ext>
                </a:extLst>
              </p:cNvPr>
              <p:cNvSpPr/>
              <p:nvPr/>
            </p:nvSpPr>
            <p:spPr>
              <a:xfrm>
                <a:off x="0" y="-4073"/>
                <a:ext cx="12962978" cy="4327009"/>
              </a:xfrm>
              <a:custGeom>
                <a:avLst/>
                <a:gdLst/>
                <a:ahLst/>
                <a:cxnLst/>
                <a:rect l="l" t="t" r="r" b="b"/>
                <a:pathLst>
                  <a:path w="12962978" h="4327009">
                    <a:moveTo>
                      <a:pt x="12335201" y="4272531"/>
                    </a:moveTo>
                    <a:cubicBezTo>
                      <a:pt x="12335201" y="4272531"/>
                      <a:pt x="11604326" y="4327009"/>
                      <a:pt x="9843168" y="4324387"/>
                    </a:cubicBezTo>
                    <a:cubicBezTo>
                      <a:pt x="4754291" y="4322225"/>
                      <a:pt x="1057074" y="4314400"/>
                      <a:pt x="1057074" y="4314400"/>
                    </a:cubicBezTo>
                    <a:cubicBezTo>
                      <a:pt x="812932" y="4305566"/>
                      <a:pt x="449110" y="4284335"/>
                      <a:pt x="282371" y="4226158"/>
                    </a:cubicBezTo>
                    <a:cubicBezTo>
                      <a:pt x="4469" y="4129195"/>
                      <a:pt x="0" y="3955916"/>
                      <a:pt x="0" y="3206247"/>
                    </a:cubicBezTo>
                    <a:lnTo>
                      <a:pt x="0" y="3206214"/>
                    </a:lnTo>
                    <a:cubicBezTo>
                      <a:pt x="8536" y="491230"/>
                      <a:pt x="0" y="345608"/>
                      <a:pt x="77597" y="223930"/>
                    </a:cubicBezTo>
                    <a:cubicBezTo>
                      <a:pt x="217372" y="4759"/>
                      <a:pt x="519255" y="4073"/>
                      <a:pt x="937909" y="4073"/>
                    </a:cubicBezTo>
                    <a:cubicBezTo>
                      <a:pt x="937909" y="4073"/>
                      <a:pt x="2619048" y="15681"/>
                      <a:pt x="7966728" y="7673"/>
                    </a:cubicBezTo>
                    <a:cubicBezTo>
                      <a:pt x="11385398" y="0"/>
                      <a:pt x="12102131" y="6979"/>
                      <a:pt x="12102131" y="6979"/>
                    </a:cubicBezTo>
                    <a:cubicBezTo>
                      <a:pt x="12470439" y="14458"/>
                      <a:pt x="12608699" y="42638"/>
                      <a:pt x="12806438" y="165219"/>
                    </a:cubicBezTo>
                    <a:cubicBezTo>
                      <a:pt x="12957456" y="258836"/>
                      <a:pt x="12962978" y="476157"/>
                      <a:pt x="12953837" y="3206214"/>
                    </a:cubicBezTo>
                    <a:lnTo>
                      <a:pt x="12953837" y="3206247"/>
                    </a:lnTo>
                    <a:cubicBezTo>
                      <a:pt x="12953836" y="4073881"/>
                      <a:pt x="12911053" y="4222469"/>
                      <a:pt x="12335201" y="4272531"/>
                    </a:cubicBezTo>
                    <a:close/>
                  </a:path>
                </a:pathLst>
              </a:custGeom>
              <a:solidFill>
                <a:srgbClr val="FFF3E4"/>
              </a:solidFill>
              <a:ln>
                <a:solidFill>
                  <a:schemeClr val="tx1"/>
                </a:solidFill>
                <a:prstDash val="lgDash"/>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6" name="Text Box 9">
              <a:extLst>
                <a:ext uri="{FF2B5EF4-FFF2-40B4-BE49-F238E27FC236}">
                  <a16:creationId xmlns:a16="http://schemas.microsoft.com/office/drawing/2014/main" id="{D4AEA463-9EAD-53F5-01E8-83CE4888AD9E}"/>
                </a:ext>
              </a:extLst>
            </p:cNvPr>
            <p:cNvSpPr txBox="1">
              <a:spLocks noChangeArrowheads="1"/>
            </p:cNvSpPr>
            <p:nvPr/>
          </p:nvSpPr>
          <p:spPr bwMode="auto">
            <a:xfrm>
              <a:off x="1134188" y="194580"/>
              <a:ext cx="8557018" cy="1862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Chia </a:t>
              </a:r>
              <a:r>
                <a:rPr kumimoji="0" lang="en-US" sz="3200" b="1" i="0"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nhận</a:t>
              </a:r>
              <a:r>
                <a:rPr kumimoji="0" lang="en-US"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về</a:t>
              </a:r>
              <a:r>
                <a:rPr kumimoji="0" lang="en-US"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bức</a:t>
              </a:r>
              <a:r>
                <a:rPr kumimoji="0" lang="en-US"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ảnh</a:t>
              </a:r>
              <a:r>
                <a:rPr kumimoji="0" lang="en-US"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này</a:t>
              </a:r>
              <a:endParaRPr kumimoji="0" lang="en-US" altLang="en-US"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9Slide04 Tinos Bold" panose="02020803070505020304" pitchFamily="18" charset="0"/>
              </a:endParaRPr>
            </a:p>
          </p:txBody>
        </p:sp>
      </p:grpSp>
      <p:grpSp>
        <p:nvGrpSpPr>
          <p:cNvPr id="8" name="Group 7">
            <a:extLst>
              <a:ext uri="{FF2B5EF4-FFF2-40B4-BE49-F238E27FC236}">
                <a16:creationId xmlns:a16="http://schemas.microsoft.com/office/drawing/2014/main" id="{C7A15C9D-98D7-51D0-7973-E7260BD2FA09}"/>
              </a:ext>
            </a:extLst>
          </p:cNvPr>
          <p:cNvGrpSpPr/>
          <p:nvPr/>
        </p:nvGrpSpPr>
        <p:grpSpPr>
          <a:xfrm>
            <a:off x="1600200" y="5723117"/>
            <a:ext cx="9427029" cy="1077218"/>
            <a:chOff x="927517" y="194580"/>
            <a:chExt cx="8965939" cy="3431703"/>
          </a:xfrm>
        </p:grpSpPr>
        <p:grpSp>
          <p:nvGrpSpPr>
            <p:cNvPr id="16" name="Group 15">
              <a:extLst>
                <a:ext uri="{FF2B5EF4-FFF2-40B4-BE49-F238E27FC236}">
                  <a16:creationId xmlns:a16="http://schemas.microsoft.com/office/drawing/2014/main" id="{136B419C-DE3D-D275-A0E6-16B1AAAF0C34}"/>
                </a:ext>
              </a:extLst>
            </p:cNvPr>
            <p:cNvGrpSpPr/>
            <p:nvPr/>
          </p:nvGrpSpPr>
          <p:grpSpPr>
            <a:xfrm>
              <a:off x="927517" y="279844"/>
              <a:ext cx="8965939" cy="2069008"/>
              <a:chOff x="0" y="0"/>
              <a:chExt cx="12956587" cy="4320406"/>
            </a:xfrm>
          </p:grpSpPr>
          <p:sp>
            <p:nvSpPr>
              <p:cNvPr id="18" name="Freeform 5">
                <a:extLst>
                  <a:ext uri="{FF2B5EF4-FFF2-40B4-BE49-F238E27FC236}">
                    <a16:creationId xmlns:a16="http://schemas.microsoft.com/office/drawing/2014/main" id="{5431D3A0-6010-A253-2795-9E305CDD519F}"/>
                  </a:ext>
                </a:extLst>
              </p:cNvPr>
              <p:cNvSpPr/>
              <p:nvPr/>
            </p:nvSpPr>
            <p:spPr>
              <a:xfrm>
                <a:off x="0" y="-4073"/>
                <a:ext cx="12962978" cy="4327009"/>
              </a:xfrm>
              <a:custGeom>
                <a:avLst/>
                <a:gdLst/>
                <a:ahLst/>
                <a:cxnLst/>
                <a:rect l="l" t="t" r="r" b="b"/>
                <a:pathLst>
                  <a:path w="12962978" h="4327009">
                    <a:moveTo>
                      <a:pt x="12335201" y="4272531"/>
                    </a:moveTo>
                    <a:cubicBezTo>
                      <a:pt x="12335201" y="4272531"/>
                      <a:pt x="11604326" y="4327009"/>
                      <a:pt x="9843168" y="4324387"/>
                    </a:cubicBezTo>
                    <a:cubicBezTo>
                      <a:pt x="4754291" y="4322225"/>
                      <a:pt x="1057074" y="4314400"/>
                      <a:pt x="1057074" y="4314400"/>
                    </a:cubicBezTo>
                    <a:cubicBezTo>
                      <a:pt x="812932" y="4305566"/>
                      <a:pt x="449110" y="4284335"/>
                      <a:pt x="282371" y="4226158"/>
                    </a:cubicBezTo>
                    <a:cubicBezTo>
                      <a:pt x="4469" y="4129195"/>
                      <a:pt x="0" y="3955916"/>
                      <a:pt x="0" y="3206247"/>
                    </a:cubicBezTo>
                    <a:lnTo>
                      <a:pt x="0" y="3206214"/>
                    </a:lnTo>
                    <a:cubicBezTo>
                      <a:pt x="8536" y="491230"/>
                      <a:pt x="0" y="345608"/>
                      <a:pt x="77597" y="223930"/>
                    </a:cubicBezTo>
                    <a:cubicBezTo>
                      <a:pt x="217372" y="4759"/>
                      <a:pt x="519255" y="4073"/>
                      <a:pt x="937909" y="4073"/>
                    </a:cubicBezTo>
                    <a:cubicBezTo>
                      <a:pt x="937909" y="4073"/>
                      <a:pt x="2619048" y="15681"/>
                      <a:pt x="7966728" y="7673"/>
                    </a:cubicBezTo>
                    <a:cubicBezTo>
                      <a:pt x="11385398" y="0"/>
                      <a:pt x="12102131" y="6979"/>
                      <a:pt x="12102131" y="6979"/>
                    </a:cubicBezTo>
                    <a:cubicBezTo>
                      <a:pt x="12470439" y="14458"/>
                      <a:pt x="12608699" y="42638"/>
                      <a:pt x="12806438" y="165219"/>
                    </a:cubicBezTo>
                    <a:cubicBezTo>
                      <a:pt x="12957456" y="258836"/>
                      <a:pt x="12962978" y="476157"/>
                      <a:pt x="12953837" y="3206214"/>
                    </a:cubicBezTo>
                    <a:lnTo>
                      <a:pt x="12953837" y="3206247"/>
                    </a:lnTo>
                    <a:cubicBezTo>
                      <a:pt x="12953836" y="4073881"/>
                      <a:pt x="12911053" y="4222469"/>
                      <a:pt x="12335201" y="4272531"/>
                    </a:cubicBezTo>
                    <a:close/>
                  </a:path>
                </a:pathLst>
              </a:custGeom>
              <a:solidFill>
                <a:srgbClr val="FFF3E4"/>
              </a:solidFill>
              <a:ln>
                <a:solidFill>
                  <a:schemeClr val="tx1"/>
                </a:solidFill>
                <a:prstDash val="lgDash"/>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17" name="Text Box 9">
              <a:extLst>
                <a:ext uri="{FF2B5EF4-FFF2-40B4-BE49-F238E27FC236}">
                  <a16:creationId xmlns:a16="http://schemas.microsoft.com/office/drawing/2014/main" id="{98A1655B-BDC2-6474-E607-B6D3F3C4C61C}"/>
                </a:ext>
              </a:extLst>
            </p:cNvPr>
            <p:cNvSpPr txBox="1">
              <a:spLocks noChangeArrowheads="1"/>
            </p:cNvSpPr>
            <p:nvPr/>
          </p:nvSpPr>
          <p:spPr bwMode="auto">
            <a:xfrm>
              <a:off x="1134188" y="194580"/>
              <a:ext cx="8557018" cy="3431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200" b="1" i="0"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Kể</a:t>
              </a:r>
              <a:r>
                <a:rPr kumimoji="0" lang="en-US"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tên</a:t>
              </a:r>
              <a:r>
                <a:rPr kumimoji="0" lang="en-US"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một</a:t>
              </a:r>
              <a:r>
                <a:rPr kumimoji="0" lang="en-US"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số</a:t>
              </a:r>
              <a:r>
                <a:rPr kumimoji="0" lang="en-US"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dân</a:t>
              </a:r>
              <a:r>
                <a:rPr kumimoji="0" lang="en-US"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tộc</a:t>
              </a:r>
              <a:r>
                <a:rPr kumimoji="0" lang="en-US"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ở </a:t>
              </a:r>
              <a:r>
                <a:rPr kumimoji="0" lang="en-US" sz="3200" b="1" i="0"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Việt</a:t>
              </a:r>
              <a:r>
                <a:rPr kumimoji="0" lang="en-US"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Nam </a:t>
              </a:r>
              <a:r>
                <a:rPr kumimoji="0" lang="en-US" sz="3200" b="1" i="0"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mà</a:t>
              </a:r>
              <a:r>
                <a:rPr kumimoji="0" lang="en-US"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biết</a:t>
              </a:r>
              <a:endParaRPr kumimoji="0" lang="en-US" altLang="en-US"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9Slide04 Tinos Bold" panose="02020803070505020304" pitchFamily="18" charset="0"/>
              </a:endParaRPr>
            </a:p>
          </p:txBody>
        </p:sp>
      </p:grpSp>
    </p:spTree>
    <p:extLst>
      <p:ext uri="{BB962C8B-B14F-4D97-AF65-F5344CB8AC3E}">
        <p14:creationId xmlns:p14="http://schemas.microsoft.com/office/powerpoint/2010/main" val="34298007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685800" y="685800"/>
            <a:ext cx="5907114" cy="5486400"/>
            <a:chOff x="0" y="0"/>
            <a:chExt cx="2333675" cy="2167467"/>
          </a:xfrm>
        </p:grpSpPr>
        <p:sp>
          <p:nvSpPr>
            <p:cNvPr id="4"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a:solidFill>
              <a:srgbClr val="21521C">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7008355" y="1789948"/>
            <a:ext cx="5183645" cy="5068053"/>
          </a:xfrm>
          <a:custGeom>
            <a:avLst/>
            <a:gdLst/>
            <a:ahLst/>
            <a:cxnLst/>
            <a:rect l="l" t="t" r="r" b="b"/>
            <a:pathLst>
              <a:path w="7775468" h="7602079">
                <a:moveTo>
                  <a:pt x="0" y="0"/>
                </a:moveTo>
                <a:lnTo>
                  <a:pt x="7775468" y="0"/>
                </a:lnTo>
                <a:lnTo>
                  <a:pt x="7775468" y="7602079"/>
                </a:lnTo>
                <a:lnTo>
                  <a:pt x="0" y="7602079"/>
                </a:lnTo>
                <a:lnTo>
                  <a:pt x="0" y="0"/>
                </a:lnTo>
                <a:close/>
              </a:path>
            </a:pathLst>
          </a:custGeom>
          <a:blipFill>
            <a:blip r:embed="rId3"/>
            <a:stretch>
              <a:fillRect l="-7654" t="-15729" r="-11864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p:cNvPicPr>
            <a:picLocks noChangeAspect="1"/>
          </p:cNvPicPr>
          <p:nvPr/>
        </p:nvPicPr>
        <p:blipFill>
          <a:blip r:embed="rId4"/>
          <a:stretch>
            <a:fillRect/>
          </a:stretch>
        </p:blipFill>
        <p:spPr>
          <a:xfrm>
            <a:off x="254000" y="946937"/>
            <a:ext cx="7413379" cy="5568163"/>
          </a:xfrm>
          <a:prstGeom prst="rect">
            <a:avLst/>
          </a:prstGeom>
        </p:spPr>
      </p:pic>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406400" y="381000"/>
            <a:ext cx="6933155" cy="6054299"/>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a:solidFill>
              <a:srgbClr val="21521C">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6"/>
          <p:cNvSpPr txBox="1"/>
          <p:nvPr/>
        </p:nvSpPr>
        <p:spPr>
          <a:xfrm>
            <a:off x="582532" y="1190039"/>
            <a:ext cx="6582960" cy="4154984"/>
          </a:xfrm>
          <a:prstGeom prst="rect">
            <a:avLst/>
          </a:prstGeom>
          <a:noFill/>
        </p:spPr>
        <p:txBody>
          <a:bodyPr wrap="square" rtlCol="0">
            <a:spAutoFit/>
          </a:bodyPr>
          <a:lstStyle/>
          <a:p>
            <a:pPr lvl="0" algn="just" defTabSz="609630"/>
            <a:r>
              <a:rPr lang="vi-VN" sz="3300" dirty="0">
                <a:solidFill>
                  <a:prstClr val="white"/>
                </a:solidFill>
                <a:latin typeface="Cambria" panose="02040503050406030204" pitchFamily="18" charset="0"/>
                <a:ea typeface="Cambria" panose="02040503050406030204" pitchFamily="18" charset="0"/>
              </a:rPr>
              <a:t>+ Dân cư Việt Nam phân bố chưa hợp lí: Dân cư tập trung đông đúc ở đồng bằng và ven biển, miền núi dân cư thưa thớt. Ở thành thị có mật độ dân số cao hơn ở nông thôn. </a:t>
            </a:r>
          </a:p>
          <a:p>
            <a:pPr lvl="0" algn="just" defTabSz="609630"/>
            <a:r>
              <a:rPr lang="vi-VN" sz="3300" dirty="0">
                <a:solidFill>
                  <a:prstClr val="white"/>
                </a:solidFill>
                <a:latin typeface="Cambria" panose="02040503050406030204" pitchFamily="18" charset="0"/>
                <a:ea typeface="Cambria" panose="02040503050406030204" pitchFamily="18" charset="0"/>
              </a:rPr>
              <a:t>+ Sự phân bố dân cư chưa hợp lí gây khó khăn cho việc khai thác tài nguyên và sử dụng nguồn lao động</a:t>
            </a:r>
          </a:p>
        </p:txBody>
      </p:sp>
      <p:pic>
        <p:nvPicPr>
          <p:cNvPr id="16" name="Picture 15" descr="A cartoon of a person wearing a garment&#10;&#10;Description automatically generated">
            <a:extLst>
              <a:ext uri="{FF2B5EF4-FFF2-40B4-BE49-F238E27FC236}">
                <a16:creationId xmlns:a16="http://schemas.microsoft.com/office/drawing/2014/main" id="{8530F20C-9CF2-4A7C-A47E-EBBCFAC767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68160" y="1249680"/>
            <a:ext cx="5608320" cy="5608320"/>
          </a:xfrm>
          <a:prstGeom prst="rect">
            <a:avLst/>
          </a:prstGeom>
        </p:spPr>
      </p:pic>
    </p:spTree>
    <p:extLst>
      <p:ext uri="{BB962C8B-B14F-4D97-AF65-F5344CB8AC3E}">
        <p14:creationId xmlns:p14="http://schemas.microsoft.com/office/powerpoint/2010/main" val="17743548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randombar(horizont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528320" y="452120"/>
            <a:ext cx="11206480" cy="6054299"/>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Rectangle: Rounded Corners 12">
            <a:extLst>
              <a:ext uri="{FF2B5EF4-FFF2-40B4-BE49-F238E27FC236}">
                <a16:creationId xmlns:a16="http://schemas.microsoft.com/office/drawing/2014/main" id="{74A8FB85-FCC6-16A8-EAC2-C283C35BDC22}"/>
              </a:ext>
            </a:extLst>
          </p:cNvPr>
          <p:cNvSpPr/>
          <p:nvPr/>
        </p:nvSpPr>
        <p:spPr>
          <a:xfrm>
            <a:off x="2001520" y="883921"/>
            <a:ext cx="8168640" cy="2387600"/>
          </a:xfrm>
          <a:prstGeom prst="roundRect">
            <a:avLst>
              <a:gd name="adj" fmla="val 22473"/>
            </a:avLst>
          </a:prstGeom>
          <a:solidFill>
            <a:srgbClr val="EBFFFF"/>
          </a:solidFill>
          <a:ln w="57150" cap="rnd" cmpd="thinThick">
            <a:solidFill>
              <a:srgbClr val="002060"/>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44546A">
                    <a:lumMod val="75000"/>
                  </a:srgbClr>
                </a:solidFill>
                <a:latin typeface="Cambria" panose="02040503050406030204" pitchFamily="18" charset="0"/>
                <a:ea typeface="Cambria" panose="02040503050406030204" pitchFamily="18" charset="0"/>
              </a:rPr>
              <a:t>Chúng ta có thể làm gì để khắc phục tình trạng dân cư phân bố không đều? (Làm thế nào để dân cư phân bố đều ở các khu vực, địa phương?)</a:t>
            </a:r>
            <a:endParaRPr kumimoji="0" lang="en-US" sz="3600" b="1" i="0" u="none" strike="noStrike" kern="1200" cap="none" spc="0" normalizeH="0" baseline="0" noProof="0" dirty="0">
              <a:ln>
                <a:noFill/>
              </a:ln>
              <a:solidFill>
                <a:srgbClr val="44546A">
                  <a:lumMod val="75000"/>
                </a:srgbClr>
              </a:solidFill>
              <a:effectLst/>
              <a:uLnTx/>
              <a:uFillTx/>
              <a:latin typeface="Cambria" panose="02040503050406030204" pitchFamily="18" charset="0"/>
              <a:ea typeface="Cambria" panose="02040503050406030204" pitchFamily="18" charset="0"/>
              <a:cs typeface="+mn-cs"/>
            </a:endParaRPr>
          </a:p>
        </p:txBody>
      </p:sp>
      <p:pic>
        <p:nvPicPr>
          <p:cNvPr id="14" name="Picture 3">
            <a:extLst>
              <a:ext uri="{FF2B5EF4-FFF2-40B4-BE49-F238E27FC236}">
                <a16:creationId xmlns:a16="http://schemas.microsoft.com/office/drawing/2014/main" id="{1EA99C84-3958-CC94-C6D4-B43881C90369}"/>
              </a:ext>
            </a:extLst>
          </p:cNvPr>
          <p:cNvPicPr>
            <a:picLocks noChangeAspect="1"/>
          </p:cNvPicPr>
          <p:nvPr/>
        </p:nvPicPr>
        <p:blipFill>
          <a:blip r:embed="rId4"/>
          <a:srcRect/>
          <a:stretch>
            <a:fillRect/>
          </a:stretch>
        </p:blipFill>
        <p:spPr>
          <a:xfrm>
            <a:off x="9638637" y="3071772"/>
            <a:ext cx="2166299" cy="3339188"/>
          </a:xfrm>
          <a:prstGeom prst="rect">
            <a:avLst/>
          </a:prstGeom>
        </p:spPr>
      </p:pic>
      <p:pic>
        <p:nvPicPr>
          <p:cNvPr id="15" name="Picture 4">
            <a:extLst>
              <a:ext uri="{FF2B5EF4-FFF2-40B4-BE49-F238E27FC236}">
                <a16:creationId xmlns:a16="http://schemas.microsoft.com/office/drawing/2014/main" id="{83334325-829A-F848-F4A8-5DFC0FDB7537}"/>
              </a:ext>
            </a:extLst>
          </p:cNvPr>
          <p:cNvPicPr>
            <a:picLocks noChangeAspect="1"/>
          </p:cNvPicPr>
          <p:nvPr/>
        </p:nvPicPr>
        <p:blipFill>
          <a:blip r:embed="rId5"/>
          <a:srcRect/>
          <a:stretch>
            <a:fillRect/>
          </a:stretch>
        </p:blipFill>
        <p:spPr>
          <a:xfrm>
            <a:off x="728134" y="3214012"/>
            <a:ext cx="2020185" cy="3334557"/>
          </a:xfrm>
          <a:prstGeom prst="rect">
            <a:avLst/>
          </a:prstGeom>
        </p:spPr>
      </p:pic>
      <p:grpSp>
        <p:nvGrpSpPr>
          <p:cNvPr id="2" name="Group 1">
            <a:extLst>
              <a:ext uri="{FF2B5EF4-FFF2-40B4-BE49-F238E27FC236}">
                <a16:creationId xmlns:a16="http://schemas.microsoft.com/office/drawing/2014/main" id="{58466082-789E-033F-4732-365AB1F5A7FC}"/>
              </a:ext>
            </a:extLst>
          </p:cNvPr>
          <p:cNvGrpSpPr/>
          <p:nvPr/>
        </p:nvGrpSpPr>
        <p:grpSpPr>
          <a:xfrm>
            <a:off x="3037840" y="3925730"/>
            <a:ext cx="6502400" cy="2068670"/>
            <a:chOff x="927517" y="279844"/>
            <a:chExt cx="8965939" cy="2069008"/>
          </a:xfrm>
        </p:grpSpPr>
        <p:grpSp>
          <p:nvGrpSpPr>
            <p:cNvPr id="3" name="Group 4">
              <a:extLst>
                <a:ext uri="{FF2B5EF4-FFF2-40B4-BE49-F238E27FC236}">
                  <a16:creationId xmlns:a16="http://schemas.microsoft.com/office/drawing/2014/main" id="{FB417264-7110-8D5E-8475-C78D7838D7B5}"/>
                </a:ext>
              </a:extLst>
            </p:cNvPr>
            <p:cNvGrpSpPr/>
            <p:nvPr/>
          </p:nvGrpSpPr>
          <p:grpSpPr>
            <a:xfrm>
              <a:off x="927517" y="279844"/>
              <a:ext cx="8965939" cy="2069008"/>
              <a:chOff x="0" y="0"/>
              <a:chExt cx="12956587" cy="4320406"/>
            </a:xfrm>
          </p:grpSpPr>
          <p:sp>
            <p:nvSpPr>
              <p:cNvPr id="5" name="Freeform 5">
                <a:extLst>
                  <a:ext uri="{FF2B5EF4-FFF2-40B4-BE49-F238E27FC236}">
                    <a16:creationId xmlns:a16="http://schemas.microsoft.com/office/drawing/2014/main" id="{C51AC2FD-9024-1AF4-EEE0-947387F12C0A}"/>
                  </a:ext>
                </a:extLst>
              </p:cNvPr>
              <p:cNvSpPr/>
              <p:nvPr/>
            </p:nvSpPr>
            <p:spPr>
              <a:xfrm>
                <a:off x="0" y="-4073"/>
                <a:ext cx="12962978" cy="4327009"/>
              </a:xfrm>
              <a:custGeom>
                <a:avLst/>
                <a:gdLst/>
                <a:ahLst/>
                <a:cxnLst/>
                <a:rect l="l" t="t" r="r" b="b"/>
                <a:pathLst>
                  <a:path w="12962978" h="4327009">
                    <a:moveTo>
                      <a:pt x="12335201" y="4272531"/>
                    </a:moveTo>
                    <a:cubicBezTo>
                      <a:pt x="12335201" y="4272531"/>
                      <a:pt x="11604326" y="4327009"/>
                      <a:pt x="9843168" y="4324387"/>
                    </a:cubicBezTo>
                    <a:cubicBezTo>
                      <a:pt x="4754291" y="4322225"/>
                      <a:pt x="1057074" y="4314400"/>
                      <a:pt x="1057074" y="4314400"/>
                    </a:cubicBezTo>
                    <a:cubicBezTo>
                      <a:pt x="812932" y="4305566"/>
                      <a:pt x="449110" y="4284335"/>
                      <a:pt x="282371" y="4226158"/>
                    </a:cubicBezTo>
                    <a:cubicBezTo>
                      <a:pt x="4469" y="4129195"/>
                      <a:pt x="0" y="3955916"/>
                      <a:pt x="0" y="3206247"/>
                    </a:cubicBezTo>
                    <a:lnTo>
                      <a:pt x="0" y="3206214"/>
                    </a:lnTo>
                    <a:cubicBezTo>
                      <a:pt x="8536" y="491230"/>
                      <a:pt x="0" y="345608"/>
                      <a:pt x="77597" y="223930"/>
                    </a:cubicBezTo>
                    <a:cubicBezTo>
                      <a:pt x="217372" y="4759"/>
                      <a:pt x="519255" y="4073"/>
                      <a:pt x="937909" y="4073"/>
                    </a:cubicBezTo>
                    <a:cubicBezTo>
                      <a:pt x="937909" y="4073"/>
                      <a:pt x="2619048" y="15681"/>
                      <a:pt x="7966728" y="7673"/>
                    </a:cubicBezTo>
                    <a:cubicBezTo>
                      <a:pt x="11385398" y="0"/>
                      <a:pt x="12102131" y="6979"/>
                      <a:pt x="12102131" y="6979"/>
                    </a:cubicBezTo>
                    <a:cubicBezTo>
                      <a:pt x="12470439" y="14458"/>
                      <a:pt x="12608699" y="42638"/>
                      <a:pt x="12806438" y="165219"/>
                    </a:cubicBezTo>
                    <a:cubicBezTo>
                      <a:pt x="12957456" y="258836"/>
                      <a:pt x="12962978" y="476157"/>
                      <a:pt x="12953837" y="3206214"/>
                    </a:cubicBezTo>
                    <a:lnTo>
                      <a:pt x="12953837" y="3206247"/>
                    </a:lnTo>
                    <a:cubicBezTo>
                      <a:pt x="12953836" y="4073881"/>
                      <a:pt x="12911053" y="4222469"/>
                      <a:pt x="12335201" y="4272531"/>
                    </a:cubicBezTo>
                    <a:close/>
                  </a:path>
                </a:pathLst>
              </a:custGeom>
              <a:solidFill>
                <a:srgbClr val="FFF3E4"/>
              </a:solidFill>
              <a:ln>
                <a:solidFill>
                  <a:schemeClr val="tx1"/>
                </a:solidFill>
                <a:prstDash val="lgDash"/>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4" name="Text Box 9">
              <a:extLst>
                <a:ext uri="{FF2B5EF4-FFF2-40B4-BE49-F238E27FC236}">
                  <a16:creationId xmlns:a16="http://schemas.microsoft.com/office/drawing/2014/main" id="{FA040664-2185-C10E-386E-17A951E1F8D3}"/>
                </a:ext>
              </a:extLst>
            </p:cNvPr>
            <p:cNvSpPr txBox="1">
              <a:spLocks noChangeArrowheads="1"/>
            </p:cNvSpPr>
            <p:nvPr/>
          </p:nvSpPr>
          <p:spPr bwMode="auto">
            <a:xfrm>
              <a:off x="1162207" y="367328"/>
              <a:ext cx="8557018" cy="1812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vi-VN" sz="28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Phải quan tâm phát triển kinh tế ở các vùng miền, xây dựng đường giao thông, trường học… để thu hút dân cư đến sinh sống</a:t>
              </a:r>
              <a:endParaRPr kumimoji="0" lang="en-US" alt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9Slide04 Tinos Bold" panose="02020803070505020304" pitchFamily="18" charset="0"/>
              </a:endParaRPr>
            </a:p>
          </p:txBody>
        </p:sp>
      </p:grpSp>
    </p:spTree>
    <p:extLst>
      <p:ext uri="{BB962C8B-B14F-4D97-AF65-F5344CB8AC3E}">
        <p14:creationId xmlns:p14="http://schemas.microsoft.com/office/powerpoint/2010/main" val="2164938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72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72000">
                                          <p:cBhvr additive="base">
                                            <p:cTn id="7" dur="1000" fill="hold"/>
                                            <p:tgtEl>
                                              <p:spTgt spid="13"/>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13"/>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endParaRPr lang="en-US"/>
          </a:p>
        </p:txBody>
      </p:sp>
      <p:grpSp>
        <p:nvGrpSpPr>
          <p:cNvPr id="3" name="Group 3"/>
          <p:cNvGrpSpPr/>
          <p:nvPr/>
        </p:nvGrpSpPr>
        <p:grpSpPr>
          <a:xfrm>
            <a:off x="5599086" y="685800"/>
            <a:ext cx="5907114" cy="5486400"/>
            <a:chOff x="0" y="0"/>
            <a:chExt cx="2333675" cy="2167467"/>
          </a:xfrm>
        </p:grpSpPr>
        <p:sp>
          <p:nvSpPr>
            <p:cNvPr id="4"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a:solidFill>
              <a:srgbClr val="21521C">
                <a:alpha val="90980"/>
              </a:srgbClr>
            </a:solidFill>
          </p:spPr>
          <p:txBody>
            <a:bodyPr/>
            <a:lstStyle/>
            <a:p>
              <a:endParaRPr lang="en-US"/>
            </a:p>
          </p:txBody>
        </p:sp>
        <p:sp>
          <p:nvSpPr>
            <p:cNvPr id="5" name="TextBox 5"/>
            <p:cNvSpPr txBox="1"/>
            <p:nvPr/>
          </p:nvSpPr>
          <p:spPr>
            <a:xfrm>
              <a:off x="0" y="-47625"/>
              <a:ext cx="2333675" cy="221509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6" name="Freeform 6"/>
          <p:cNvSpPr/>
          <p:nvPr/>
        </p:nvSpPr>
        <p:spPr>
          <a:xfrm>
            <a:off x="0" y="1768421"/>
            <a:ext cx="4958037" cy="5089579"/>
          </a:xfrm>
          <a:custGeom>
            <a:avLst/>
            <a:gdLst/>
            <a:ahLst/>
            <a:cxnLst/>
            <a:rect l="l" t="t" r="r" b="b"/>
            <a:pathLst>
              <a:path w="7437055" h="7634369">
                <a:moveTo>
                  <a:pt x="0" y="0"/>
                </a:moveTo>
                <a:lnTo>
                  <a:pt x="7437055" y="0"/>
                </a:lnTo>
                <a:lnTo>
                  <a:pt x="7437055" y="7634369"/>
                </a:lnTo>
                <a:lnTo>
                  <a:pt x="0" y="7634369"/>
                </a:lnTo>
                <a:lnTo>
                  <a:pt x="0" y="0"/>
                </a:lnTo>
                <a:close/>
              </a:path>
            </a:pathLst>
          </a:custGeom>
          <a:blipFill>
            <a:blip r:embed="rId3"/>
            <a:stretch>
              <a:fillRect l="-130400" t="-16151" r="-8066"/>
            </a:stretch>
          </a:blipFill>
        </p:spPr>
        <p:txBody>
          <a:bodyPr/>
          <a:lstStyle/>
          <a:p>
            <a:endParaRPr lang="en-US"/>
          </a:p>
        </p:txBody>
      </p:sp>
      <p:pic>
        <p:nvPicPr>
          <p:cNvPr id="10" name="Picture 9"/>
          <p:cNvPicPr>
            <a:picLocks noChangeAspect="1"/>
          </p:cNvPicPr>
          <p:nvPr/>
        </p:nvPicPr>
        <p:blipFill>
          <a:blip r:embed="rId4"/>
          <a:stretch>
            <a:fillRect/>
          </a:stretch>
        </p:blipFill>
        <p:spPr>
          <a:xfrm>
            <a:off x="5134522" y="838200"/>
            <a:ext cx="6836241" cy="5568163"/>
          </a:xfrm>
          <a:prstGeom prst="rect">
            <a:avLst/>
          </a:prstGeom>
        </p:spPr>
      </p:pic>
      <p:sp>
        <p:nvSpPr>
          <p:cNvPr id="8" name="TextBox 7">
            <a:extLst>
              <a:ext uri="{FF2B5EF4-FFF2-40B4-BE49-F238E27FC236}">
                <a16:creationId xmlns:a16="http://schemas.microsoft.com/office/drawing/2014/main" id="{638E86EB-C954-4D1B-9729-94721905B149}"/>
              </a:ext>
            </a:extLst>
          </p:cNvPr>
          <p:cNvSpPr txBox="1"/>
          <p:nvPr/>
        </p:nvSpPr>
        <p:spPr>
          <a:xfrm>
            <a:off x="6477000" y="823575"/>
            <a:ext cx="704088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par>
                          <p:cTn id="14" fill="hold">
                            <p:stCondLst>
                              <p:cond delay="500"/>
                            </p:stCondLst>
                            <p:childTnLst>
                              <p:par>
                                <p:cTn id="15" presetID="14" presetClass="entr" presetSubtype="10"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7" y="254176"/>
            <a:ext cx="1148626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5">
            <a:extLst>
              <a:ext uri="{FF2B5EF4-FFF2-40B4-BE49-F238E27FC236}">
                <a16:creationId xmlns:a16="http://schemas.microsoft.com/office/drawing/2014/main" id="{3FD64061-8BC0-174E-FAE0-D0740F9137B3}"/>
              </a:ext>
            </a:extLst>
          </p:cNvPr>
          <p:cNvGrpSpPr/>
          <p:nvPr/>
        </p:nvGrpSpPr>
        <p:grpSpPr>
          <a:xfrm>
            <a:off x="2905695" y="1320800"/>
            <a:ext cx="8168770" cy="3060285"/>
            <a:chOff x="2686172" y="3362960"/>
            <a:chExt cx="8168770" cy="3060285"/>
          </a:xfrm>
        </p:grpSpPr>
        <p:sp>
          <p:nvSpPr>
            <p:cNvPr id="7" name="Rectangle: Rounded Corners 6">
              <a:extLst>
                <a:ext uri="{FF2B5EF4-FFF2-40B4-BE49-F238E27FC236}">
                  <a16:creationId xmlns:a16="http://schemas.microsoft.com/office/drawing/2014/main" id="{3949F1D0-D1AC-AB21-5957-0AD38085840A}"/>
                </a:ext>
              </a:extLst>
            </p:cNvPr>
            <p:cNvSpPr/>
            <p:nvPr/>
          </p:nvSpPr>
          <p:spPr>
            <a:xfrm>
              <a:off x="2686172" y="3362960"/>
              <a:ext cx="7672031" cy="3060285"/>
            </a:xfrm>
            <a:prstGeom prst="roundRect">
              <a:avLst>
                <a:gd name="adj" fmla="val 50000"/>
              </a:avLst>
            </a:prstGeom>
            <a:solidFill>
              <a:srgbClr val="FFCCCC"/>
            </a:solidFill>
            <a:ln>
              <a:solidFill>
                <a:schemeClr val="accent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dirty="0"/>
                <a:t>Em hãy chia sẻ về sự gia tăng dân số ở địa phương em (làng, xã, huyện) theo hiểu biết của em.</a:t>
              </a:r>
              <a:endParaRPr lang="en-US" sz="4000" dirty="0"/>
            </a:p>
          </p:txBody>
        </p:sp>
        <p:pic>
          <p:nvPicPr>
            <p:cNvPr id="8" name="Picture 2" descr="Hình ảnh Trẻ Em Bằng Tay Vẽ Hoạt Hình Vẽ Hoạt Hình Ngôi Sao Năm Cánh PNG ,  Những Ngôi Sao Nhỏ, đáng Yêu, Vẽ Tay PNG miễn phí tải tập tin">
              <a:extLst>
                <a:ext uri="{FF2B5EF4-FFF2-40B4-BE49-F238E27FC236}">
                  <a16:creationId xmlns:a16="http://schemas.microsoft.com/office/drawing/2014/main" id="{21C98D2A-B088-3263-1865-169D9BE3296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167" b="93083" l="8750" r="93000">
                          <a14:foregroundMark x1="40417" y1="36417" x2="46750" y2="44333"/>
                          <a14:foregroundMark x1="59833" y1="40667" x2="66833" y2="48583"/>
                          <a14:foregroundMark x1="57583" y1="44333" x2="62167" y2="50583"/>
                          <a14:foregroundMark x1="57417" y1="5167" x2="57417" y2="5167"/>
                          <a14:foregroundMark x1="8833" y1="29417" x2="8833" y2="29417"/>
                          <a14:foregroundMark x1="93083" y1="49750" x2="93083" y2="49750"/>
                          <a14:foregroundMark x1="63500" y1="93083" x2="63500" y2="93083"/>
                        </a14:backgroundRemoval>
                      </a14:imgEffect>
                    </a14:imgLayer>
                  </a14:imgProps>
                </a:ext>
                <a:ext uri="{28A0092B-C50C-407E-A947-70E740481C1C}">
                  <a14:useLocalDpi xmlns:a14="http://schemas.microsoft.com/office/drawing/2010/main" val="0"/>
                </a:ext>
              </a:extLst>
            </a:blip>
            <a:srcRect l="5857" t="3578" r="3295" b="5538"/>
            <a:stretch/>
          </p:blipFill>
          <p:spPr bwMode="auto">
            <a:xfrm>
              <a:off x="9567907" y="3699618"/>
              <a:ext cx="1287035" cy="128756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grpSp>
      <p:pic>
        <p:nvPicPr>
          <p:cNvPr id="14" name="Picture 3">
            <a:extLst>
              <a:ext uri="{FF2B5EF4-FFF2-40B4-BE49-F238E27FC236}">
                <a16:creationId xmlns:a16="http://schemas.microsoft.com/office/drawing/2014/main" id="{52F0FA63-FD6D-41EC-6A0B-113A894D2570}"/>
              </a:ext>
            </a:extLst>
          </p:cNvPr>
          <p:cNvPicPr>
            <a:picLocks noChangeAspect="1"/>
          </p:cNvPicPr>
          <p:nvPr/>
        </p:nvPicPr>
        <p:blipFill>
          <a:blip r:embed="rId6"/>
          <a:srcRect/>
          <a:stretch>
            <a:fillRect/>
          </a:stretch>
        </p:blipFill>
        <p:spPr>
          <a:xfrm flipH="1">
            <a:off x="787793" y="2357120"/>
            <a:ext cx="2145916" cy="4238845"/>
          </a:xfrm>
          <a:prstGeom prst="rect">
            <a:avLst/>
          </a:prstGeom>
        </p:spPr>
      </p:pic>
    </p:spTree>
    <p:extLst>
      <p:ext uri="{BB962C8B-B14F-4D97-AF65-F5344CB8AC3E}">
        <p14:creationId xmlns:p14="http://schemas.microsoft.com/office/powerpoint/2010/main" val="1650722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endParaRPr lang="en-US"/>
          </a:p>
        </p:txBody>
      </p:sp>
      <p:grpSp>
        <p:nvGrpSpPr>
          <p:cNvPr id="3" name="Group 3"/>
          <p:cNvGrpSpPr/>
          <p:nvPr/>
        </p:nvGrpSpPr>
        <p:grpSpPr>
          <a:xfrm>
            <a:off x="6751497" y="0"/>
            <a:ext cx="5440503" cy="6960797"/>
            <a:chOff x="0" y="0"/>
            <a:chExt cx="2149335" cy="2749944"/>
          </a:xfrm>
        </p:grpSpPr>
        <p:sp>
          <p:nvSpPr>
            <p:cNvPr id="4" name="Freeform 4"/>
            <p:cNvSpPr/>
            <p:nvPr/>
          </p:nvSpPr>
          <p:spPr>
            <a:xfrm>
              <a:off x="0" y="0"/>
              <a:ext cx="2149335" cy="2749944"/>
            </a:xfrm>
            <a:custGeom>
              <a:avLst/>
              <a:gdLst/>
              <a:ahLst/>
              <a:cxnLst/>
              <a:rect l="l" t="t" r="r" b="b"/>
              <a:pathLst>
                <a:path w="2149335" h="2749944">
                  <a:moveTo>
                    <a:pt x="48383" y="0"/>
                  </a:moveTo>
                  <a:lnTo>
                    <a:pt x="2100952" y="0"/>
                  </a:lnTo>
                  <a:cubicBezTo>
                    <a:pt x="2127673" y="0"/>
                    <a:pt x="2149335" y="21662"/>
                    <a:pt x="2149335" y="48383"/>
                  </a:cubicBezTo>
                  <a:lnTo>
                    <a:pt x="2149335" y="2701562"/>
                  </a:lnTo>
                  <a:cubicBezTo>
                    <a:pt x="2149335" y="2728283"/>
                    <a:pt x="2127673" y="2749944"/>
                    <a:pt x="2100952" y="2749944"/>
                  </a:cubicBezTo>
                  <a:lnTo>
                    <a:pt x="48383" y="2749944"/>
                  </a:lnTo>
                  <a:cubicBezTo>
                    <a:pt x="21662" y="2749944"/>
                    <a:pt x="0" y="2728283"/>
                    <a:pt x="0" y="2701562"/>
                  </a:cubicBezTo>
                  <a:lnTo>
                    <a:pt x="0" y="48383"/>
                  </a:lnTo>
                  <a:cubicBezTo>
                    <a:pt x="0" y="21662"/>
                    <a:pt x="21662" y="0"/>
                    <a:pt x="48383" y="0"/>
                  </a:cubicBezTo>
                  <a:close/>
                </a:path>
              </a:pathLst>
            </a:custGeom>
            <a:solidFill>
              <a:srgbClr val="307229"/>
            </a:solidFill>
          </p:spPr>
          <p:txBody>
            <a:bodyPr/>
            <a:lstStyle/>
            <a:p>
              <a:endParaRPr lang="en-US"/>
            </a:p>
          </p:txBody>
        </p:sp>
        <p:sp>
          <p:nvSpPr>
            <p:cNvPr id="5" name="TextBox 5"/>
            <p:cNvSpPr txBox="1"/>
            <p:nvPr/>
          </p:nvSpPr>
          <p:spPr>
            <a:xfrm>
              <a:off x="0" y="-47625"/>
              <a:ext cx="2149335" cy="2797569"/>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6" name="Freeform 6"/>
          <p:cNvSpPr/>
          <p:nvPr/>
        </p:nvSpPr>
        <p:spPr>
          <a:xfrm>
            <a:off x="0" y="0"/>
            <a:ext cx="6858000" cy="6858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stretch>
              <a:fillRect/>
            </a:stretch>
          </a:blipFill>
        </p:spPr>
        <p:txBody>
          <a:bodyPr/>
          <a:lstStyle/>
          <a:p>
            <a:endParaRPr lang="en-US"/>
          </a:p>
        </p:txBody>
      </p:sp>
      <p:sp>
        <p:nvSpPr>
          <p:cNvPr id="8" name="Freeform 8"/>
          <p:cNvSpPr/>
          <p:nvPr/>
        </p:nvSpPr>
        <p:spPr>
          <a:xfrm rot="-614417" flipH="1">
            <a:off x="5030728" y="226475"/>
            <a:ext cx="2672996" cy="1396640"/>
          </a:xfrm>
          <a:custGeom>
            <a:avLst/>
            <a:gdLst/>
            <a:ahLst/>
            <a:cxnLst/>
            <a:rect l="l" t="t" r="r" b="b"/>
            <a:pathLst>
              <a:path w="4009494" h="2094960">
                <a:moveTo>
                  <a:pt x="4009493" y="0"/>
                </a:moveTo>
                <a:lnTo>
                  <a:pt x="0" y="0"/>
                </a:lnTo>
                <a:lnTo>
                  <a:pt x="0" y="2094960"/>
                </a:lnTo>
                <a:lnTo>
                  <a:pt x="4009493" y="2094960"/>
                </a:lnTo>
                <a:lnTo>
                  <a:pt x="4009493" y="0"/>
                </a:lnTo>
                <a:close/>
              </a:path>
            </a:pathLst>
          </a:custGeom>
          <a:blipFill>
            <a:blip r:embed="rId4"/>
            <a:stretch>
              <a:fillRect/>
            </a:stretch>
          </a:blipFill>
        </p:spPr>
        <p:txBody>
          <a:bodyPr/>
          <a:lstStyle/>
          <a:p>
            <a:endParaRPr lang="en-US"/>
          </a:p>
        </p:txBody>
      </p:sp>
      <p:pic>
        <p:nvPicPr>
          <p:cNvPr id="9" name="Picture 8"/>
          <p:cNvPicPr>
            <a:picLocks noChangeAspect="1"/>
          </p:cNvPicPr>
          <p:nvPr/>
        </p:nvPicPr>
        <p:blipFill>
          <a:blip r:embed="rId5"/>
          <a:stretch>
            <a:fillRect/>
          </a:stretch>
        </p:blipFill>
        <p:spPr>
          <a:xfrm>
            <a:off x="7199775" y="990600"/>
            <a:ext cx="4543946" cy="5267401"/>
          </a:xfrm>
          <a:prstGeom prst="rect">
            <a:avLst/>
          </a:prstGeom>
        </p:spPr>
      </p:pic>
    </p:spTree>
    <p:extLst>
      <p:ext uri="{BB962C8B-B14F-4D97-AF65-F5344CB8AC3E}">
        <p14:creationId xmlns:p14="http://schemas.microsoft.com/office/powerpoint/2010/main" val="3387114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67528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endParaRPr lang="en-US"/>
          </a:p>
        </p:txBody>
      </p:sp>
      <p:grpSp>
        <p:nvGrpSpPr>
          <p:cNvPr id="3" name="Group 3"/>
          <p:cNvGrpSpPr/>
          <p:nvPr/>
        </p:nvGrpSpPr>
        <p:grpSpPr>
          <a:xfrm>
            <a:off x="685800" y="685800"/>
            <a:ext cx="5907114" cy="5486400"/>
            <a:chOff x="0" y="0"/>
            <a:chExt cx="2333675" cy="2167467"/>
          </a:xfrm>
        </p:grpSpPr>
        <p:sp>
          <p:nvSpPr>
            <p:cNvPr id="4"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a:solidFill>
              <a:srgbClr val="21521C">
                <a:alpha val="90980"/>
              </a:srgbClr>
            </a:solidFill>
          </p:spPr>
          <p:txBody>
            <a:bodyPr/>
            <a:lstStyle/>
            <a:p>
              <a:endParaRPr lang="en-US"/>
            </a:p>
          </p:txBody>
        </p:sp>
        <p:sp>
          <p:nvSpPr>
            <p:cNvPr id="5" name="TextBox 5"/>
            <p:cNvSpPr txBox="1"/>
            <p:nvPr/>
          </p:nvSpPr>
          <p:spPr>
            <a:xfrm>
              <a:off x="0" y="-47625"/>
              <a:ext cx="2333675" cy="221509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6" name="Freeform 6"/>
          <p:cNvSpPr/>
          <p:nvPr/>
        </p:nvSpPr>
        <p:spPr>
          <a:xfrm>
            <a:off x="7008355" y="1789948"/>
            <a:ext cx="5183645" cy="5068053"/>
          </a:xfrm>
          <a:custGeom>
            <a:avLst/>
            <a:gdLst/>
            <a:ahLst/>
            <a:cxnLst/>
            <a:rect l="l" t="t" r="r" b="b"/>
            <a:pathLst>
              <a:path w="7775468" h="7602079">
                <a:moveTo>
                  <a:pt x="0" y="0"/>
                </a:moveTo>
                <a:lnTo>
                  <a:pt x="7775468" y="0"/>
                </a:lnTo>
                <a:lnTo>
                  <a:pt x="7775468" y="7602079"/>
                </a:lnTo>
                <a:lnTo>
                  <a:pt x="0" y="7602079"/>
                </a:lnTo>
                <a:lnTo>
                  <a:pt x="0" y="0"/>
                </a:lnTo>
                <a:close/>
              </a:path>
            </a:pathLst>
          </a:custGeom>
          <a:blipFill>
            <a:blip r:embed="rId3"/>
            <a:stretch>
              <a:fillRect l="-7654" t="-15729" r="-118643"/>
            </a:stretch>
          </a:blipFill>
        </p:spPr>
        <p:txBody>
          <a:bodyPr/>
          <a:lstStyle/>
          <a:p>
            <a:endParaRPr lang="en-US"/>
          </a:p>
        </p:txBody>
      </p:sp>
      <p:pic>
        <p:nvPicPr>
          <p:cNvPr id="8" name="Picture 7"/>
          <p:cNvPicPr>
            <a:picLocks noChangeAspect="1"/>
          </p:cNvPicPr>
          <p:nvPr/>
        </p:nvPicPr>
        <p:blipFill>
          <a:blip r:embed="rId4"/>
          <a:stretch>
            <a:fillRect/>
          </a:stretch>
        </p:blipFill>
        <p:spPr>
          <a:xfrm>
            <a:off x="254000" y="946937"/>
            <a:ext cx="7413379" cy="5568163"/>
          </a:xfrm>
          <a:prstGeom prst="rect">
            <a:avLst/>
          </a:prstGeom>
        </p:spPr>
      </p:pic>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endParaRPr lang="en-US"/>
          </a:p>
        </p:txBody>
      </p:sp>
      <p:grpSp>
        <p:nvGrpSpPr>
          <p:cNvPr id="10" name="Group 3"/>
          <p:cNvGrpSpPr/>
          <p:nvPr/>
        </p:nvGrpSpPr>
        <p:grpSpPr>
          <a:xfrm>
            <a:off x="406400" y="381000"/>
            <a:ext cx="6933155" cy="6054299"/>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a:solidFill>
              <a:srgbClr val="21521C">
                <a:alpha val="90980"/>
              </a:srgbClr>
            </a:solidFill>
          </p:spPr>
          <p:txBody>
            <a:bodyPr/>
            <a:lstStyle/>
            <a:p>
              <a:endParaRPr lang="en-US"/>
            </a:p>
          </p:txBody>
        </p:sp>
        <p:sp>
          <p:nvSpPr>
            <p:cNvPr id="12" name="TextBox 5"/>
            <p:cNvSpPr txBox="1"/>
            <p:nvPr/>
          </p:nvSpPr>
          <p:spPr>
            <a:xfrm>
              <a:off x="0" y="-47625"/>
              <a:ext cx="2333675" cy="221509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7" name="TextBox 6"/>
          <p:cNvSpPr txBox="1"/>
          <p:nvPr/>
        </p:nvSpPr>
        <p:spPr>
          <a:xfrm>
            <a:off x="582532" y="1301799"/>
            <a:ext cx="6582960" cy="3416320"/>
          </a:xfrm>
          <a:prstGeom prst="rect">
            <a:avLst/>
          </a:prstGeom>
          <a:noFill/>
        </p:spPr>
        <p:txBody>
          <a:bodyPr wrap="square" rtlCol="0">
            <a:spAutoFit/>
          </a:bodyPr>
          <a:lstStyle/>
          <a:p>
            <a:pPr algn="just" defTabSz="609630"/>
            <a:r>
              <a:rPr lang="vi-VN" sz="3600" dirty="0">
                <a:solidFill>
                  <a:prstClr val="white"/>
                </a:solidFill>
                <a:latin typeface="Cambria" panose="02040503050406030204" pitchFamily="18" charset="0"/>
                <a:ea typeface="Cambria" panose="02040503050406030204" pitchFamily="18" charset="0"/>
              </a:rPr>
              <a:t>+ Hình ảnh trên thể hiện chính sách đại đoàn kết dân tộc của Đảng và Nhà nước Việt nam. </a:t>
            </a:r>
          </a:p>
          <a:p>
            <a:pPr algn="just" defTabSz="609630"/>
            <a:r>
              <a:rPr lang="vi-VN" sz="3600" dirty="0">
                <a:solidFill>
                  <a:prstClr val="white"/>
                </a:solidFill>
                <a:latin typeface="Cambria" panose="02040503050406030204" pitchFamily="18" charset="0"/>
                <a:ea typeface="Cambria" panose="02040503050406030204" pitchFamily="18" charset="0"/>
              </a:rPr>
              <a:t>+ Một số dân tộc ở Việt nam là: Kinh, Mường, Tày, Thái, Mông, Dao, Nùng, Hoa, Hà Nhì…</a:t>
            </a:r>
          </a:p>
        </p:txBody>
      </p:sp>
      <p:pic>
        <p:nvPicPr>
          <p:cNvPr id="16" name="Picture 15" descr="A cartoon of a person wearing a garment&#10;&#10;Description automatically generated">
            <a:extLst>
              <a:ext uri="{FF2B5EF4-FFF2-40B4-BE49-F238E27FC236}">
                <a16:creationId xmlns:a16="http://schemas.microsoft.com/office/drawing/2014/main" id="{8530F20C-9CF2-4A7C-A47E-EBBCFAC767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68160" y="1249680"/>
            <a:ext cx="5608320" cy="5608320"/>
          </a:xfrm>
          <a:prstGeom prst="rect">
            <a:avLst/>
          </a:prstGeom>
        </p:spPr>
      </p:pic>
    </p:spTree>
    <p:extLst>
      <p:ext uri="{BB962C8B-B14F-4D97-AF65-F5344CB8AC3E}">
        <p14:creationId xmlns:p14="http://schemas.microsoft.com/office/powerpoint/2010/main" val="1282591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randombar(horizont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endParaRPr lang="en-US"/>
          </a:p>
        </p:txBody>
      </p:sp>
      <p:grpSp>
        <p:nvGrpSpPr>
          <p:cNvPr id="3" name="Group 3"/>
          <p:cNvGrpSpPr/>
          <p:nvPr/>
        </p:nvGrpSpPr>
        <p:grpSpPr>
          <a:xfrm>
            <a:off x="6751497" y="0"/>
            <a:ext cx="5440503" cy="6960797"/>
            <a:chOff x="0" y="0"/>
            <a:chExt cx="2149335" cy="2749944"/>
          </a:xfrm>
        </p:grpSpPr>
        <p:sp>
          <p:nvSpPr>
            <p:cNvPr id="4" name="Freeform 4"/>
            <p:cNvSpPr/>
            <p:nvPr/>
          </p:nvSpPr>
          <p:spPr>
            <a:xfrm>
              <a:off x="0" y="0"/>
              <a:ext cx="2149335" cy="2749944"/>
            </a:xfrm>
            <a:custGeom>
              <a:avLst/>
              <a:gdLst/>
              <a:ahLst/>
              <a:cxnLst/>
              <a:rect l="l" t="t" r="r" b="b"/>
              <a:pathLst>
                <a:path w="2149335" h="2749944">
                  <a:moveTo>
                    <a:pt x="48383" y="0"/>
                  </a:moveTo>
                  <a:lnTo>
                    <a:pt x="2100952" y="0"/>
                  </a:lnTo>
                  <a:cubicBezTo>
                    <a:pt x="2127673" y="0"/>
                    <a:pt x="2149335" y="21662"/>
                    <a:pt x="2149335" y="48383"/>
                  </a:cubicBezTo>
                  <a:lnTo>
                    <a:pt x="2149335" y="2701562"/>
                  </a:lnTo>
                  <a:cubicBezTo>
                    <a:pt x="2149335" y="2728283"/>
                    <a:pt x="2127673" y="2749944"/>
                    <a:pt x="2100952" y="2749944"/>
                  </a:cubicBezTo>
                  <a:lnTo>
                    <a:pt x="48383" y="2749944"/>
                  </a:lnTo>
                  <a:cubicBezTo>
                    <a:pt x="21662" y="2749944"/>
                    <a:pt x="0" y="2728283"/>
                    <a:pt x="0" y="2701562"/>
                  </a:cubicBezTo>
                  <a:lnTo>
                    <a:pt x="0" y="48383"/>
                  </a:lnTo>
                  <a:cubicBezTo>
                    <a:pt x="0" y="21662"/>
                    <a:pt x="21662" y="0"/>
                    <a:pt x="48383" y="0"/>
                  </a:cubicBezTo>
                  <a:close/>
                </a:path>
              </a:pathLst>
            </a:custGeom>
            <a:solidFill>
              <a:srgbClr val="307229"/>
            </a:solidFill>
          </p:spPr>
          <p:txBody>
            <a:bodyPr/>
            <a:lstStyle/>
            <a:p>
              <a:endParaRPr lang="en-US"/>
            </a:p>
          </p:txBody>
        </p:sp>
        <p:sp>
          <p:nvSpPr>
            <p:cNvPr id="5" name="TextBox 5"/>
            <p:cNvSpPr txBox="1"/>
            <p:nvPr/>
          </p:nvSpPr>
          <p:spPr>
            <a:xfrm>
              <a:off x="0" y="-47625"/>
              <a:ext cx="2149335" cy="2797569"/>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8" name="Freeform 8"/>
          <p:cNvSpPr/>
          <p:nvPr/>
        </p:nvSpPr>
        <p:spPr>
          <a:xfrm rot="-614417" flipH="1">
            <a:off x="5030728" y="226475"/>
            <a:ext cx="2672996" cy="1396640"/>
          </a:xfrm>
          <a:custGeom>
            <a:avLst/>
            <a:gdLst/>
            <a:ahLst/>
            <a:cxnLst/>
            <a:rect l="l" t="t" r="r" b="b"/>
            <a:pathLst>
              <a:path w="4009494" h="2094960">
                <a:moveTo>
                  <a:pt x="4009493" y="0"/>
                </a:moveTo>
                <a:lnTo>
                  <a:pt x="0" y="0"/>
                </a:lnTo>
                <a:lnTo>
                  <a:pt x="0" y="2094960"/>
                </a:lnTo>
                <a:lnTo>
                  <a:pt x="4009493" y="2094960"/>
                </a:lnTo>
                <a:lnTo>
                  <a:pt x="4009493" y="0"/>
                </a:lnTo>
                <a:close/>
              </a:path>
            </a:pathLst>
          </a:custGeom>
          <a:blipFill>
            <a:blip r:embed="rId4"/>
            <a:stretch>
              <a:fillRect/>
            </a:stretch>
          </a:blipFill>
        </p:spPr>
        <p:txBody>
          <a:bodyPr/>
          <a:lstStyle/>
          <a:p>
            <a:endParaRPr lang="en-US"/>
          </a:p>
        </p:txBody>
      </p:sp>
      <p:pic>
        <p:nvPicPr>
          <p:cNvPr id="10" name="Picture 9">
            <a:extLst>
              <a:ext uri="{FF2B5EF4-FFF2-40B4-BE49-F238E27FC236}">
                <a16:creationId xmlns:a16="http://schemas.microsoft.com/office/drawing/2014/main" id="{74128C6C-FE0C-D0C5-9BD0-33A0425E5D5B}"/>
              </a:ext>
            </a:extLst>
          </p:cNvPr>
          <p:cNvPicPr>
            <a:picLocks noChangeAspect="1"/>
          </p:cNvPicPr>
          <p:nvPr/>
        </p:nvPicPr>
        <p:blipFill>
          <a:blip r:embed="rId5"/>
          <a:stretch>
            <a:fillRect/>
          </a:stretch>
        </p:blipFill>
        <p:spPr>
          <a:xfrm>
            <a:off x="7886804" y="147484"/>
            <a:ext cx="3261643" cy="1780186"/>
          </a:xfrm>
          <a:prstGeom prst="rect">
            <a:avLst/>
          </a:prstGeom>
        </p:spPr>
      </p:pic>
      <p:pic>
        <p:nvPicPr>
          <p:cNvPr id="15" name="Picture 14">
            <a:extLst>
              <a:ext uri="{FF2B5EF4-FFF2-40B4-BE49-F238E27FC236}">
                <a16:creationId xmlns:a16="http://schemas.microsoft.com/office/drawing/2014/main" id="{04168D3A-2EA2-0661-A5FB-846C7EC1F56F}"/>
              </a:ext>
            </a:extLst>
          </p:cNvPr>
          <p:cNvPicPr>
            <a:picLocks noChangeAspect="1"/>
          </p:cNvPicPr>
          <p:nvPr/>
        </p:nvPicPr>
        <p:blipFill>
          <a:blip r:embed="rId6"/>
          <a:stretch>
            <a:fillRect/>
          </a:stretch>
        </p:blipFill>
        <p:spPr>
          <a:xfrm>
            <a:off x="6661636" y="1660618"/>
            <a:ext cx="6030253" cy="4278066"/>
          </a:xfrm>
          <a:prstGeom prst="rect">
            <a:avLst/>
          </a:prstGeom>
        </p:spPr>
      </p:pic>
      <p:sp>
        <p:nvSpPr>
          <p:cNvPr id="7" name="Freeform 4">
            <a:extLst>
              <a:ext uri="{FF2B5EF4-FFF2-40B4-BE49-F238E27FC236}">
                <a16:creationId xmlns:a16="http://schemas.microsoft.com/office/drawing/2014/main" id="{71ACF76E-0CFE-A11F-EC34-E545BC7B56EE}"/>
              </a:ext>
            </a:extLst>
          </p:cNvPr>
          <p:cNvSpPr/>
          <p:nvPr/>
        </p:nvSpPr>
        <p:spPr>
          <a:xfrm>
            <a:off x="165101" y="1879600"/>
            <a:ext cx="6459220" cy="4978400"/>
          </a:xfrm>
          <a:custGeom>
            <a:avLst/>
            <a:gdLst/>
            <a:ahLst/>
            <a:cxnLst/>
            <a:rect l="l" t="t" r="r" b="b"/>
            <a:pathLst>
              <a:path w="8503339" h="6048000">
                <a:moveTo>
                  <a:pt x="0" y="0"/>
                </a:moveTo>
                <a:lnTo>
                  <a:pt x="8503340" y="0"/>
                </a:lnTo>
                <a:lnTo>
                  <a:pt x="8503340" y="6048000"/>
                </a:lnTo>
                <a:lnTo>
                  <a:pt x="0" y="6048000"/>
                </a:lnTo>
                <a:lnTo>
                  <a:pt x="0" y="0"/>
                </a:lnTo>
                <a:close/>
              </a:path>
            </a:pathLst>
          </a:custGeom>
          <a:blipFill>
            <a:blip r:embed="rId7"/>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endParaRPr lang="en-US"/>
          </a:p>
        </p:txBody>
      </p:sp>
      <p:grpSp>
        <p:nvGrpSpPr>
          <p:cNvPr id="3" name="Group 3"/>
          <p:cNvGrpSpPr/>
          <p:nvPr/>
        </p:nvGrpSpPr>
        <p:grpSpPr>
          <a:xfrm>
            <a:off x="685800" y="685800"/>
            <a:ext cx="5907114" cy="5486400"/>
            <a:chOff x="0" y="0"/>
            <a:chExt cx="2333675" cy="2167467"/>
          </a:xfrm>
        </p:grpSpPr>
        <p:sp>
          <p:nvSpPr>
            <p:cNvPr id="4"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a:solidFill>
              <a:srgbClr val="21521C">
                <a:alpha val="90980"/>
              </a:srgbClr>
            </a:solidFill>
          </p:spPr>
          <p:txBody>
            <a:bodyPr/>
            <a:lstStyle/>
            <a:p>
              <a:endParaRPr lang="en-US"/>
            </a:p>
          </p:txBody>
        </p:sp>
        <p:sp>
          <p:nvSpPr>
            <p:cNvPr id="5" name="TextBox 5"/>
            <p:cNvSpPr txBox="1"/>
            <p:nvPr/>
          </p:nvSpPr>
          <p:spPr>
            <a:xfrm>
              <a:off x="0" y="-47625"/>
              <a:ext cx="2333675" cy="221509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6" name="Freeform 6"/>
          <p:cNvSpPr/>
          <p:nvPr/>
        </p:nvSpPr>
        <p:spPr>
          <a:xfrm>
            <a:off x="7008355" y="1789948"/>
            <a:ext cx="5183645" cy="5068053"/>
          </a:xfrm>
          <a:custGeom>
            <a:avLst/>
            <a:gdLst/>
            <a:ahLst/>
            <a:cxnLst/>
            <a:rect l="l" t="t" r="r" b="b"/>
            <a:pathLst>
              <a:path w="7775468" h="7602079">
                <a:moveTo>
                  <a:pt x="0" y="0"/>
                </a:moveTo>
                <a:lnTo>
                  <a:pt x="7775468" y="0"/>
                </a:lnTo>
                <a:lnTo>
                  <a:pt x="7775468" y="7602079"/>
                </a:lnTo>
                <a:lnTo>
                  <a:pt x="0" y="7602079"/>
                </a:lnTo>
                <a:lnTo>
                  <a:pt x="0" y="0"/>
                </a:lnTo>
                <a:close/>
              </a:path>
            </a:pathLst>
          </a:custGeom>
          <a:blipFill>
            <a:blip r:embed="rId3"/>
            <a:stretch>
              <a:fillRect l="-7654" t="-15729" r="-118643"/>
            </a:stretch>
          </a:blipFill>
        </p:spPr>
        <p:txBody>
          <a:bodyPr/>
          <a:lstStyle/>
          <a:p>
            <a:endParaRPr lang="en-US"/>
          </a:p>
        </p:txBody>
      </p:sp>
      <p:pic>
        <p:nvPicPr>
          <p:cNvPr id="8" name="Picture 7"/>
          <p:cNvPicPr>
            <a:picLocks noChangeAspect="1"/>
          </p:cNvPicPr>
          <p:nvPr/>
        </p:nvPicPr>
        <p:blipFill>
          <a:blip r:embed="rId4"/>
          <a:stretch>
            <a:fillRect/>
          </a:stretch>
        </p:blipFill>
        <p:spPr>
          <a:xfrm>
            <a:off x="254000" y="946937"/>
            <a:ext cx="7413379" cy="5568163"/>
          </a:xfrm>
          <a:prstGeom prst="rect">
            <a:avLst/>
          </a:prstGeom>
        </p:spPr>
      </p:pic>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endParaRPr lang="en-US"/>
          </a:p>
        </p:txBody>
      </p:sp>
      <p:grpSp>
        <p:nvGrpSpPr>
          <p:cNvPr id="10" name="Group 3"/>
          <p:cNvGrpSpPr/>
          <p:nvPr/>
        </p:nvGrpSpPr>
        <p:grpSpPr>
          <a:xfrm>
            <a:off x="406400" y="381000"/>
            <a:ext cx="6933155" cy="6054299"/>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a:solidFill>
              <a:srgbClr val="21521C">
                <a:alpha val="90980"/>
              </a:srgbClr>
            </a:solidFill>
          </p:spPr>
          <p:txBody>
            <a:bodyPr/>
            <a:lstStyle/>
            <a:p>
              <a:endParaRPr lang="en-US"/>
            </a:p>
          </p:txBody>
        </p:sp>
        <p:sp>
          <p:nvSpPr>
            <p:cNvPr id="12" name="TextBox 5"/>
            <p:cNvSpPr txBox="1"/>
            <p:nvPr/>
          </p:nvSpPr>
          <p:spPr>
            <a:xfrm>
              <a:off x="0" y="-47625"/>
              <a:ext cx="2333675" cy="221509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3" name="Freeform 6"/>
          <p:cNvSpPr/>
          <p:nvPr/>
        </p:nvSpPr>
        <p:spPr>
          <a:xfrm>
            <a:off x="7014421" y="1769097"/>
            <a:ext cx="5183645" cy="5068053"/>
          </a:xfrm>
          <a:custGeom>
            <a:avLst/>
            <a:gdLst/>
            <a:ahLst/>
            <a:cxnLst/>
            <a:rect l="l" t="t" r="r" b="b"/>
            <a:pathLst>
              <a:path w="7775468" h="7602079">
                <a:moveTo>
                  <a:pt x="0" y="0"/>
                </a:moveTo>
                <a:lnTo>
                  <a:pt x="7775468" y="0"/>
                </a:lnTo>
                <a:lnTo>
                  <a:pt x="7775468" y="7602079"/>
                </a:lnTo>
                <a:lnTo>
                  <a:pt x="0" y="7602079"/>
                </a:lnTo>
                <a:lnTo>
                  <a:pt x="0" y="0"/>
                </a:lnTo>
                <a:close/>
              </a:path>
            </a:pathLst>
          </a:custGeom>
          <a:blipFill>
            <a:blip r:embed="rId3"/>
            <a:stretch>
              <a:fillRect l="-7654" t="-15729" r="-118643"/>
            </a:stretch>
          </a:blipFill>
        </p:spPr>
        <p:txBody>
          <a:bodyPr/>
          <a:lstStyle/>
          <a:p>
            <a:endParaRPr lang="en-US"/>
          </a:p>
        </p:txBody>
      </p:sp>
      <p:sp>
        <p:nvSpPr>
          <p:cNvPr id="15" name="TextBox 14"/>
          <p:cNvSpPr txBox="1"/>
          <p:nvPr/>
        </p:nvSpPr>
        <p:spPr>
          <a:xfrm>
            <a:off x="577329" y="1593919"/>
            <a:ext cx="6648447" cy="1384995"/>
          </a:xfrm>
          <a:prstGeom prst="rect">
            <a:avLst/>
          </a:prstGeom>
          <a:noFill/>
        </p:spPr>
        <p:txBody>
          <a:bodyPr wrap="square" rtlCol="0">
            <a:spAutoFit/>
          </a:bodyPr>
          <a:lstStyle/>
          <a:p>
            <a:pPr marL="190510" indent="-190510" algn="just" defTabSz="609630">
              <a:buFont typeface="Wingdings" panose="05000000000000000000" pitchFamily="2" charset="2"/>
              <a:buChar char="v"/>
            </a:pPr>
            <a:r>
              <a:rPr lang="en-US" sz="2800" dirty="0">
                <a:solidFill>
                  <a:prstClr val="white"/>
                </a:solidFill>
                <a:latin typeface="Cambria" panose="02040503050406030204" pitchFamily="18" charset="0"/>
                <a:ea typeface="Cambria" panose="02040503050406030204" pitchFamily="18" charset="0"/>
              </a:rPr>
              <a:t>N</a:t>
            </a:r>
            <a:r>
              <a:rPr lang="vi-VN" sz="2800" dirty="0">
                <a:solidFill>
                  <a:prstClr val="white"/>
                </a:solidFill>
                <a:latin typeface="Cambria" panose="02040503050406030204" pitchFamily="18" charset="0"/>
                <a:ea typeface="Cambria" panose="02040503050406030204" pitchFamily="18" charset="0"/>
              </a:rPr>
              <a:t>êu được số dân và so sánh được quy mô dân số Việt Nam với một số nước trong khu vực Đông Nam. </a:t>
            </a:r>
            <a:endParaRPr lang="en-US" sz="2800" dirty="0">
              <a:solidFill>
                <a:prstClr val="white"/>
              </a:solidFill>
              <a:latin typeface="Cambria" panose="02040503050406030204" pitchFamily="18" charset="0"/>
              <a:ea typeface="Cambria" panose="02040503050406030204" pitchFamily="18" charset="0"/>
            </a:endParaRPr>
          </a:p>
        </p:txBody>
      </p:sp>
      <p:sp>
        <p:nvSpPr>
          <p:cNvPr id="17" name="TextBox 16"/>
          <p:cNvSpPr txBox="1"/>
          <p:nvPr/>
        </p:nvSpPr>
        <p:spPr>
          <a:xfrm>
            <a:off x="530402" y="3535200"/>
            <a:ext cx="6648447" cy="2246769"/>
          </a:xfrm>
          <a:prstGeom prst="rect">
            <a:avLst/>
          </a:prstGeom>
          <a:noFill/>
        </p:spPr>
        <p:txBody>
          <a:bodyPr wrap="square" rtlCol="0">
            <a:spAutoFit/>
          </a:bodyPr>
          <a:lstStyle/>
          <a:p>
            <a:pPr marL="190510" indent="-190510" algn="just" defTabSz="609630">
              <a:buFont typeface="Wingdings" panose="05000000000000000000" pitchFamily="2" charset="2"/>
              <a:buChar char="v"/>
            </a:pPr>
            <a:r>
              <a:rPr lang="vi-VN" sz="2800" dirty="0">
                <a:solidFill>
                  <a:prstClr val="white"/>
                </a:solidFill>
                <a:latin typeface="Cambria" panose="02040503050406030204" pitchFamily="18" charset="0"/>
                <a:ea typeface="Cambria" panose="02040503050406030204" pitchFamily="18" charset="0"/>
              </a:rPr>
              <a:t>Nhận xét được sự gia t</a:t>
            </a:r>
            <a:r>
              <a:rPr lang="en-US" sz="2800" dirty="0">
                <a:solidFill>
                  <a:prstClr val="white"/>
                </a:solidFill>
                <a:latin typeface="Cambria" panose="02040503050406030204" pitchFamily="18" charset="0"/>
                <a:ea typeface="Cambria" panose="02040503050406030204" pitchFamily="18" charset="0"/>
              </a:rPr>
              <a:t>ă</a:t>
            </a:r>
            <a:r>
              <a:rPr lang="vi-VN" sz="2800" dirty="0">
                <a:solidFill>
                  <a:prstClr val="white"/>
                </a:solidFill>
                <a:latin typeface="Cambria" panose="02040503050406030204" pitchFamily="18" charset="0"/>
                <a:ea typeface="Cambria" panose="02040503050406030204" pitchFamily="18" charset="0"/>
              </a:rPr>
              <a:t>ng dân số ở Việt Nam và một số hậu quả do gia tăng dân số nhanh và phân bố dân cư chưa hợp lí ở Việt Nam, có sử</a:t>
            </a:r>
            <a:r>
              <a:rPr lang="en-US" sz="2800" dirty="0">
                <a:solidFill>
                  <a:prstClr val="white"/>
                </a:solidFill>
                <a:latin typeface="Cambria" panose="02040503050406030204" pitchFamily="18" charset="0"/>
                <a:ea typeface="Cambria" panose="02040503050406030204" pitchFamily="18" charset="0"/>
              </a:rPr>
              <a:t> </a:t>
            </a:r>
            <a:r>
              <a:rPr lang="vi-VN" sz="2800" dirty="0">
                <a:solidFill>
                  <a:prstClr val="white"/>
                </a:solidFill>
                <a:latin typeface="Cambria" panose="02040503050406030204" pitchFamily="18" charset="0"/>
                <a:ea typeface="Cambria" panose="02040503050406030204" pitchFamily="18" charset="0"/>
              </a:rPr>
              <a:t>dụng tranh ảnh, biểu đồ hoặc bảng số liệu</a:t>
            </a:r>
            <a:endParaRPr lang="en-US" sz="2800" dirty="0">
              <a:solidFill>
                <a:prstClr val="white"/>
              </a:solidFill>
              <a:latin typeface="Cambria" panose="02040503050406030204" pitchFamily="18" charset="0"/>
              <a:ea typeface="Cambria" panose="02040503050406030204" pitchFamily="18" charset="0"/>
            </a:endParaRPr>
          </a:p>
        </p:txBody>
      </p:sp>
      <p:pic>
        <p:nvPicPr>
          <p:cNvPr id="18" name="Picture 17">
            <a:extLst>
              <a:ext uri="{FF2B5EF4-FFF2-40B4-BE49-F238E27FC236}">
                <a16:creationId xmlns:a16="http://schemas.microsoft.com/office/drawing/2014/main" id="{088FA799-8847-AF3D-2902-1CD4A00519B2}"/>
              </a:ext>
            </a:extLst>
          </p:cNvPr>
          <p:cNvPicPr>
            <a:picLocks noChangeAspect="1"/>
          </p:cNvPicPr>
          <p:nvPr/>
        </p:nvPicPr>
        <p:blipFill>
          <a:blip r:embed="rId5"/>
          <a:stretch>
            <a:fillRect/>
          </a:stretch>
        </p:blipFill>
        <p:spPr>
          <a:xfrm>
            <a:off x="1356101" y="694144"/>
            <a:ext cx="5974598" cy="859611"/>
          </a:xfrm>
          <a:prstGeom prst="rect">
            <a:avLst/>
          </a:prstGeom>
        </p:spPr>
      </p:pic>
    </p:spTree>
    <p:extLst>
      <p:ext uri="{BB962C8B-B14F-4D97-AF65-F5344CB8AC3E}">
        <p14:creationId xmlns:p14="http://schemas.microsoft.com/office/powerpoint/2010/main" val="3913655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randombar(horizont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randombar(horizontal)">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endParaRPr lang="en-US"/>
          </a:p>
        </p:txBody>
      </p:sp>
      <p:grpSp>
        <p:nvGrpSpPr>
          <p:cNvPr id="3" name="Group 3"/>
          <p:cNvGrpSpPr/>
          <p:nvPr/>
        </p:nvGrpSpPr>
        <p:grpSpPr>
          <a:xfrm>
            <a:off x="685800" y="685800"/>
            <a:ext cx="5907114" cy="5486400"/>
            <a:chOff x="0" y="0"/>
            <a:chExt cx="2333675" cy="2167467"/>
          </a:xfrm>
        </p:grpSpPr>
        <p:sp>
          <p:nvSpPr>
            <p:cNvPr id="4"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a:solidFill>
              <a:srgbClr val="21521C">
                <a:alpha val="90980"/>
              </a:srgbClr>
            </a:solidFill>
          </p:spPr>
          <p:txBody>
            <a:bodyPr/>
            <a:lstStyle/>
            <a:p>
              <a:endParaRPr lang="en-US"/>
            </a:p>
          </p:txBody>
        </p:sp>
        <p:sp>
          <p:nvSpPr>
            <p:cNvPr id="5" name="TextBox 5"/>
            <p:cNvSpPr txBox="1"/>
            <p:nvPr/>
          </p:nvSpPr>
          <p:spPr>
            <a:xfrm>
              <a:off x="0" y="-47625"/>
              <a:ext cx="2333675" cy="221509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6" name="Freeform 6"/>
          <p:cNvSpPr/>
          <p:nvPr/>
        </p:nvSpPr>
        <p:spPr>
          <a:xfrm>
            <a:off x="7008355" y="1789948"/>
            <a:ext cx="5183645" cy="5068053"/>
          </a:xfrm>
          <a:custGeom>
            <a:avLst/>
            <a:gdLst/>
            <a:ahLst/>
            <a:cxnLst/>
            <a:rect l="l" t="t" r="r" b="b"/>
            <a:pathLst>
              <a:path w="7775468" h="7602079">
                <a:moveTo>
                  <a:pt x="0" y="0"/>
                </a:moveTo>
                <a:lnTo>
                  <a:pt x="7775468" y="0"/>
                </a:lnTo>
                <a:lnTo>
                  <a:pt x="7775468" y="7602079"/>
                </a:lnTo>
                <a:lnTo>
                  <a:pt x="0" y="7602079"/>
                </a:lnTo>
                <a:lnTo>
                  <a:pt x="0" y="0"/>
                </a:lnTo>
                <a:close/>
              </a:path>
            </a:pathLst>
          </a:custGeom>
          <a:blipFill>
            <a:blip r:embed="rId3"/>
            <a:stretch>
              <a:fillRect l="-7654" t="-15729" r="-118643"/>
            </a:stretch>
          </a:blipFill>
        </p:spPr>
        <p:txBody>
          <a:bodyPr/>
          <a:lstStyle/>
          <a:p>
            <a:endParaRPr lang="en-US"/>
          </a:p>
        </p:txBody>
      </p:sp>
      <p:pic>
        <p:nvPicPr>
          <p:cNvPr id="8" name="Picture 7"/>
          <p:cNvPicPr>
            <a:picLocks noChangeAspect="1"/>
          </p:cNvPicPr>
          <p:nvPr/>
        </p:nvPicPr>
        <p:blipFill>
          <a:blip r:embed="rId4"/>
          <a:stretch>
            <a:fillRect/>
          </a:stretch>
        </p:blipFill>
        <p:spPr>
          <a:xfrm>
            <a:off x="254000" y="946937"/>
            <a:ext cx="7413379" cy="5568163"/>
          </a:xfrm>
          <a:prstGeom prst="rect">
            <a:avLst/>
          </a:prstGeom>
        </p:spPr>
      </p:pic>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endParaRPr lang="en-US"/>
          </a:p>
        </p:txBody>
      </p:sp>
      <p:grpSp>
        <p:nvGrpSpPr>
          <p:cNvPr id="10" name="Group 3"/>
          <p:cNvGrpSpPr/>
          <p:nvPr/>
        </p:nvGrpSpPr>
        <p:grpSpPr>
          <a:xfrm>
            <a:off x="691866" y="664949"/>
            <a:ext cx="5907114" cy="5486400"/>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a:solidFill>
              <a:srgbClr val="21521C">
                <a:alpha val="90980"/>
              </a:srgbClr>
            </a:solidFill>
          </p:spPr>
          <p:txBody>
            <a:bodyPr/>
            <a:lstStyle/>
            <a:p>
              <a:endParaRPr lang="en-US"/>
            </a:p>
          </p:txBody>
        </p:sp>
        <p:sp>
          <p:nvSpPr>
            <p:cNvPr id="12" name="TextBox 5"/>
            <p:cNvSpPr txBox="1"/>
            <p:nvPr/>
          </p:nvSpPr>
          <p:spPr>
            <a:xfrm>
              <a:off x="0" y="-47625"/>
              <a:ext cx="2333675" cy="221509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3" name="Freeform 6"/>
          <p:cNvSpPr/>
          <p:nvPr/>
        </p:nvSpPr>
        <p:spPr>
          <a:xfrm>
            <a:off x="7014421" y="1769097"/>
            <a:ext cx="5183645" cy="5068053"/>
          </a:xfrm>
          <a:custGeom>
            <a:avLst/>
            <a:gdLst/>
            <a:ahLst/>
            <a:cxnLst/>
            <a:rect l="l" t="t" r="r" b="b"/>
            <a:pathLst>
              <a:path w="7775468" h="7602079">
                <a:moveTo>
                  <a:pt x="0" y="0"/>
                </a:moveTo>
                <a:lnTo>
                  <a:pt x="7775468" y="0"/>
                </a:lnTo>
                <a:lnTo>
                  <a:pt x="7775468" y="7602079"/>
                </a:lnTo>
                <a:lnTo>
                  <a:pt x="0" y="7602079"/>
                </a:lnTo>
                <a:lnTo>
                  <a:pt x="0" y="0"/>
                </a:lnTo>
                <a:close/>
              </a:path>
            </a:pathLst>
          </a:custGeom>
          <a:blipFill>
            <a:blip r:embed="rId3"/>
            <a:stretch>
              <a:fillRect l="-7654" t="-15729" r="-118643"/>
            </a:stretch>
          </a:blipFill>
        </p:spPr>
        <p:txBody>
          <a:bodyPr/>
          <a:lstStyle/>
          <a:p>
            <a:endParaRPr lang="en-US"/>
          </a:p>
        </p:txBody>
      </p:sp>
      <p:pic>
        <p:nvPicPr>
          <p:cNvPr id="14" name="Picture 13"/>
          <p:cNvPicPr>
            <a:picLocks noChangeAspect="1"/>
          </p:cNvPicPr>
          <p:nvPr/>
        </p:nvPicPr>
        <p:blipFill>
          <a:blip r:embed="rId4"/>
          <a:stretch>
            <a:fillRect/>
          </a:stretch>
        </p:blipFill>
        <p:spPr>
          <a:xfrm>
            <a:off x="260066" y="926087"/>
            <a:ext cx="7413379" cy="55681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endParaRPr lang="en-US"/>
          </a:p>
        </p:txBody>
      </p:sp>
      <p:grpSp>
        <p:nvGrpSpPr>
          <p:cNvPr id="3" name="Group 3"/>
          <p:cNvGrpSpPr/>
          <p:nvPr/>
        </p:nvGrpSpPr>
        <p:grpSpPr>
          <a:xfrm>
            <a:off x="334107" y="254176"/>
            <a:ext cx="1148626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endParaRPr lang="en-US"/>
            </a:p>
          </p:txBody>
        </p:sp>
        <p:sp>
          <p:nvSpPr>
            <p:cNvPr id="5" name="TextBox 5"/>
            <p:cNvSpPr txBox="1"/>
            <p:nvPr/>
          </p:nvSpPr>
          <p:spPr>
            <a:xfrm>
              <a:off x="0" y="-47625"/>
              <a:ext cx="4537783" cy="2530866"/>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9" name="Group 6">
            <a:extLst>
              <a:ext uri="{FF2B5EF4-FFF2-40B4-BE49-F238E27FC236}">
                <a16:creationId xmlns:a16="http://schemas.microsoft.com/office/drawing/2014/main" id="{FFB5C361-240B-2519-7EB9-F455671427A5}"/>
              </a:ext>
            </a:extLst>
          </p:cNvPr>
          <p:cNvGrpSpPr/>
          <p:nvPr/>
        </p:nvGrpSpPr>
        <p:grpSpPr>
          <a:xfrm>
            <a:off x="5857240" y="1343929"/>
            <a:ext cx="5786120" cy="2487507"/>
            <a:chOff x="0" y="0"/>
            <a:chExt cx="8776869" cy="4975013"/>
          </a:xfrm>
        </p:grpSpPr>
        <p:grpSp>
          <p:nvGrpSpPr>
            <p:cNvPr id="10" name="Group 7">
              <a:extLst>
                <a:ext uri="{FF2B5EF4-FFF2-40B4-BE49-F238E27FC236}">
                  <a16:creationId xmlns:a16="http://schemas.microsoft.com/office/drawing/2014/main" id="{78A7BAFE-7CF6-8553-BD84-12DA9FD71DA3}"/>
                </a:ext>
              </a:extLst>
            </p:cNvPr>
            <p:cNvGrpSpPr/>
            <p:nvPr/>
          </p:nvGrpSpPr>
          <p:grpSpPr>
            <a:xfrm>
              <a:off x="0" y="0"/>
              <a:ext cx="8776869" cy="4975013"/>
              <a:chOff x="0" y="0"/>
              <a:chExt cx="1733703" cy="982719"/>
            </a:xfrm>
          </p:grpSpPr>
          <p:sp>
            <p:nvSpPr>
              <p:cNvPr id="12" name="Freeform 8">
                <a:extLst>
                  <a:ext uri="{FF2B5EF4-FFF2-40B4-BE49-F238E27FC236}">
                    <a16:creationId xmlns:a16="http://schemas.microsoft.com/office/drawing/2014/main" id="{ADBCFFE1-1BBB-6ED5-3179-D962A9EC6851}"/>
                  </a:ext>
                </a:extLst>
              </p:cNvPr>
              <p:cNvSpPr/>
              <p:nvPr/>
            </p:nvSpPr>
            <p:spPr>
              <a:xfrm>
                <a:off x="0" y="0"/>
                <a:ext cx="1733703" cy="982719"/>
              </a:xfrm>
              <a:custGeom>
                <a:avLst/>
                <a:gdLst/>
                <a:ahLst/>
                <a:cxnLst/>
                <a:rect l="l" t="t" r="r" b="b"/>
                <a:pathLst>
                  <a:path w="1733703" h="982719">
                    <a:moveTo>
                      <a:pt x="59982" y="0"/>
                    </a:moveTo>
                    <a:lnTo>
                      <a:pt x="1673721" y="0"/>
                    </a:lnTo>
                    <a:cubicBezTo>
                      <a:pt x="1689629" y="0"/>
                      <a:pt x="1704886" y="6319"/>
                      <a:pt x="1716134" y="17568"/>
                    </a:cubicBezTo>
                    <a:cubicBezTo>
                      <a:pt x="1727383" y="28817"/>
                      <a:pt x="1733703" y="44073"/>
                      <a:pt x="1733703" y="59982"/>
                    </a:cubicBezTo>
                    <a:lnTo>
                      <a:pt x="1733703" y="922737"/>
                    </a:lnTo>
                    <a:cubicBezTo>
                      <a:pt x="1733703" y="955864"/>
                      <a:pt x="1706848" y="982719"/>
                      <a:pt x="1673721" y="982719"/>
                    </a:cubicBezTo>
                    <a:lnTo>
                      <a:pt x="59982" y="982719"/>
                    </a:lnTo>
                    <a:cubicBezTo>
                      <a:pt x="26855" y="982719"/>
                      <a:pt x="0" y="955864"/>
                      <a:pt x="0" y="922737"/>
                    </a:cubicBezTo>
                    <a:lnTo>
                      <a:pt x="0" y="59982"/>
                    </a:lnTo>
                    <a:cubicBezTo>
                      <a:pt x="0" y="26855"/>
                      <a:pt x="26855" y="0"/>
                      <a:pt x="59982" y="0"/>
                    </a:cubicBezTo>
                    <a:close/>
                  </a:path>
                </a:pathLst>
              </a:custGeom>
              <a:solidFill>
                <a:srgbClr val="307229">
                  <a:alpha val="90980"/>
                </a:srgbClr>
              </a:solidFill>
            </p:spPr>
            <p:txBody>
              <a:bodyPr/>
              <a:lstStyle/>
              <a:p>
                <a:endParaRPr lang="en-US"/>
              </a:p>
            </p:txBody>
          </p:sp>
          <p:sp>
            <p:nvSpPr>
              <p:cNvPr id="13" name="TextBox 9">
                <a:extLst>
                  <a:ext uri="{FF2B5EF4-FFF2-40B4-BE49-F238E27FC236}">
                    <a16:creationId xmlns:a16="http://schemas.microsoft.com/office/drawing/2014/main" id="{4B22C303-2DFF-4A1A-1DC8-98A99AD6CEF1}"/>
                  </a:ext>
                </a:extLst>
              </p:cNvPr>
              <p:cNvSpPr txBox="1"/>
              <p:nvPr/>
            </p:nvSpPr>
            <p:spPr>
              <a:xfrm>
                <a:off x="0" y="-47625"/>
                <a:ext cx="1733703" cy="103034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1" name="TextBox 10">
              <a:extLst>
                <a:ext uri="{FF2B5EF4-FFF2-40B4-BE49-F238E27FC236}">
                  <a16:creationId xmlns:a16="http://schemas.microsoft.com/office/drawing/2014/main" id="{FA5ECDB1-3E8D-DBF8-534E-11858A04129D}"/>
                </a:ext>
              </a:extLst>
            </p:cNvPr>
            <p:cNvSpPr txBox="1"/>
            <p:nvPr/>
          </p:nvSpPr>
          <p:spPr>
            <a:xfrm>
              <a:off x="302929" y="465998"/>
              <a:ext cx="8105452" cy="3464923"/>
            </a:xfrm>
            <a:prstGeom prst="rect">
              <a:avLst/>
            </a:prstGeom>
          </p:spPr>
          <p:txBody>
            <a:bodyPr lIns="0" tIns="0" rIns="0" bIns="0" rtlCol="0" anchor="t">
              <a:spAutoFit/>
            </a:bodyPr>
            <a:lstStyle/>
            <a:p>
              <a:pPr marL="0" marR="0" algn="ctr">
                <a:lnSpc>
                  <a:spcPct val="150000"/>
                </a:lnSpc>
                <a:spcBef>
                  <a:spcPts val="240"/>
                </a:spcBef>
                <a:spcAft>
                  <a:spcPts val="240"/>
                </a:spcAft>
              </a:pPr>
              <a:r>
                <a:rPr lang="vi-VN" sz="4000" b="1" dirty="0">
                  <a:solidFill>
                    <a:srgbClr val="FFFF00"/>
                  </a:solidFill>
                  <a:effectLst/>
                  <a:latin typeface="Cambria" panose="02040503050406030204" pitchFamily="18" charset="0"/>
                  <a:ea typeface="Cambria" panose="02040503050406030204" pitchFamily="18" charset="0"/>
                  <a:cs typeface="Calibri" panose="020F0502020204030204" pitchFamily="34" charset="0"/>
                </a:rPr>
                <a:t>Hoạt động 1: Tìm hiểu về số dân của Việt Nam </a:t>
              </a:r>
              <a:endParaRPr lang="en-US" sz="4000" b="1" dirty="0">
                <a:solidFill>
                  <a:srgbClr val="FFFF00"/>
                </a:solidFill>
                <a:effectLst/>
                <a:latin typeface="Cambria" panose="02040503050406030204" pitchFamily="18" charset="0"/>
                <a:ea typeface="Cambria" panose="02040503050406030204" pitchFamily="18" charset="0"/>
                <a:cs typeface="Calibri" panose="020F0502020204030204" pitchFamily="34" charset="0"/>
              </a:endParaRPr>
            </a:p>
          </p:txBody>
        </p:sp>
      </p:grpSp>
      <p:sp>
        <p:nvSpPr>
          <p:cNvPr id="16" name="Freeform 4">
            <a:extLst>
              <a:ext uri="{FF2B5EF4-FFF2-40B4-BE49-F238E27FC236}">
                <a16:creationId xmlns:a16="http://schemas.microsoft.com/office/drawing/2014/main" id="{B108FEFC-95E9-BF96-1622-BE7E04B53096}"/>
              </a:ext>
            </a:extLst>
          </p:cNvPr>
          <p:cNvSpPr/>
          <p:nvPr/>
        </p:nvSpPr>
        <p:spPr>
          <a:xfrm>
            <a:off x="436880" y="2651760"/>
            <a:ext cx="5640759" cy="3745490"/>
          </a:xfrm>
          <a:custGeom>
            <a:avLst/>
            <a:gdLst/>
            <a:ahLst/>
            <a:cxnLst/>
            <a:rect l="l" t="t" r="r" b="b"/>
            <a:pathLst>
              <a:path w="8503339" h="6048000">
                <a:moveTo>
                  <a:pt x="0" y="0"/>
                </a:moveTo>
                <a:lnTo>
                  <a:pt x="8503340" y="0"/>
                </a:lnTo>
                <a:lnTo>
                  <a:pt x="8503340" y="6048000"/>
                </a:lnTo>
                <a:lnTo>
                  <a:pt x="0" y="6048000"/>
                </a:lnTo>
                <a:lnTo>
                  <a:pt x="0" y="0"/>
                </a:lnTo>
                <a:close/>
              </a:path>
            </a:pathLst>
          </a:custGeom>
          <a:blipFill>
            <a:blip r:embed="rId3"/>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endParaRPr lang="en-US"/>
          </a:p>
        </p:txBody>
      </p:sp>
      <p:grpSp>
        <p:nvGrpSpPr>
          <p:cNvPr id="3" name="Group 3"/>
          <p:cNvGrpSpPr/>
          <p:nvPr/>
        </p:nvGrpSpPr>
        <p:grpSpPr>
          <a:xfrm>
            <a:off x="334107" y="254176"/>
            <a:ext cx="1148626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endParaRPr lang="en-US"/>
            </a:p>
          </p:txBody>
        </p:sp>
        <p:sp>
          <p:nvSpPr>
            <p:cNvPr id="5" name="TextBox 5"/>
            <p:cNvSpPr txBox="1"/>
            <p:nvPr/>
          </p:nvSpPr>
          <p:spPr>
            <a:xfrm>
              <a:off x="0" y="-47625"/>
              <a:ext cx="4537783" cy="2530866"/>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6" name="Group 6"/>
          <p:cNvGrpSpPr/>
          <p:nvPr/>
        </p:nvGrpSpPr>
        <p:grpSpPr>
          <a:xfrm>
            <a:off x="460103" y="18353"/>
            <a:ext cx="11274697" cy="1447591"/>
            <a:chOff x="-370114" y="-241102"/>
            <a:chExt cx="22549393" cy="3957633"/>
          </a:xfrm>
        </p:grpSpPr>
        <p:grpSp>
          <p:nvGrpSpPr>
            <p:cNvPr id="7" name="Group 7"/>
            <p:cNvGrpSpPr/>
            <p:nvPr/>
          </p:nvGrpSpPr>
          <p:grpSpPr>
            <a:xfrm>
              <a:off x="-370114" y="-241102"/>
              <a:ext cx="22549393" cy="3957633"/>
              <a:chOff x="-73109" y="-47625"/>
              <a:chExt cx="4454201" cy="781754"/>
            </a:xfrm>
          </p:grpSpPr>
          <p:sp>
            <p:nvSpPr>
              <p:cNvPr id="8" name="Freeform 8"/>
              <p:cNvSpPr/>
              <p:nvPr/>
            </p:nvSpPr>
            <p:spPr>
              <a:xfrm>
                <a:off x="-73109" y="23515"/>
                <a:ext cx="4454201" cy="710614"/>
              </a:xfrm>
              <a:custGeom>
                <a:avLst/>
                <a:gdLst/>
                <a:ahLst/>
                <a:cxnLst/>
                <a:rect l="l" t="t" r="r" b="b"/>
                <a:pathLst>
                  <a:path w="4321358" h="710614">
                    <a:moveTo>
                      <a:pt x="24064" y="0"/>
                    </a:moveTo>
                    <a:lnTo>
                      <a:pt x="4297294" y="0"/>
                    </a:lnTo>
                    <a:cubicBezTo>
                      <a:pt x="4310585" y="0"/>
                      <a:pt x="4321358" y="10774"/>
                      <a:pt x="4321358" y="24064"/>
                    </a:cubicBezTo>
                    <a:lnTo>
                      <a:pt x="4321358" y="686550"/>
                    </a:lnTo>
                    <a:cubicBezTo>
                      <a:pt x="4321358" y="692932"/>
                      <a:pt x="4318823" y="699053"/>
                      <a:pt x="4314310" y="703566"/>
                    </a:cubicBezTo>
                    <a:cubicBezTo>
                      <a:pt x="4309797" y="708079"/>
                      <a:pt x="4303676" y="710614"/>
                      <a:pt x="4297294" y="710614"/>
                    </a:cubicBezTo>
                    <a:lnTo>
                      <a:pt x="24064" y="710614"/>
                    </a:lnTo>
                    <a:cubicBezTo>
                      <a:pt x="17682" y="710614"/>
                      <a:pt x="11561" y="708079"/>
                      <a:pt x="7048" y="703566"/>
                    </a:cubicBezTo>
                    <a:cubicBezTo>
                      <a:pt x="2535" y="699053"/>
                      <a:pt x="0" y="692932"/>
                      <a:pt x="0" y="686550"/>
                    </a:cubicBezTo>
                    <a:lnTo>
                      <a:pt x="0" y="24064"/>
                    </a:lnTo>
                    <a:cubicBezTo>
                      <a:pt x="0" y="17682"/>
                      <a:pt x="2535" y="11561"/>
                      <a:pt x="7048" y="7048"/>
                    </a:cubicBezTo>
                    <a:cubicBezTo>
                      <a:pt x="11561" y="2535"/>
                      <a:pt x="17682" y="0"/>
                      <a:pt x="24064" y="0"/>
                    </a:cubicBezTo>
                    <a:close/>
                  </a:path>
                </a:pathLst>
              </a:custGeom>
              <a:solidFill>
                <a:srgbClr val="307229">
                  <a:alpha val="90980"/>
                </a:srgbClr>
              </a:solidFill>
            </p:spPr>
            <p:txBody>
              <a:bodyPr/>
              <a:lstStyle/>
              <a:p>
                <a:endParaRPr lang="en-US"/>
              </a:p>
            </p:txBody>
          </p:sp>
          <p:sp>
            <p:nvSpPr>
              <p:cNvPr id="9" name="TextBox 9"/>
              <p:cNvSpPr txBox="1"/>
              <p:nvPr/>
            </p:nvSpPr>
            <p:spPr>
              <a:xfrm>
                <a:off x="0" y="-47625"/>
                <a:ext cx="4321358" cy="758239"/>
              </a:xfrm>
              <a:prstGeom prst="rect">
                <a:avLst/>
              </a:prstGeom>
            </p:spPr>
            <p:txBody>
              <a:bodyPr lIns="33867" tIns="33867" rIns="33867" bIns="33867" rtlCol="0" anchor="ctr"/>
              <a:lstStyle/>
              <a:p>
                <a:pPr algn="ctr" defTabSz="609630"/>
                <a:endParaRPr sz="1200">
                  <a:solidFill>
                    <a:prstClr val="black"/>
                  </a:solidFill>
                  <a:latin typeface="Calibri"/>
                </a:endParaRPr>
              </a:p>
            </p:txBody>
          </p:sp>
        </p:grpSp>
        <p:sp>
          <p:nvSpPr>
            <p:cNvPr id="10" name="TextBox 10"/>
            <p:cNvSpPr txBox="1"/>
            <p:nvPr/>
          </p:nvSpPr>
          <p:spPr>
            <a:xfrm>
              <a:off x="-223520" y="400861"/>
              <a:ext cx="22359257" cy="3029199"/>
            </a:xfrm>
            <a:prstGeom prst="rect">
              <a:avLst/>
            </a:prstGeom>
          </p:spPr>
          <p:txBody>
            <a:bodyPr wrap="square" lIns="0" tIns="0" rIns="0" bIns="0" rtlCol="0" anchor="t">
              <a:spAutoFit/>
            </a:bodyPr>
            <a:lstStyle/>
            <a:p>
              <a:pPr algn="just" defTabSz="609630"/>
              <a:r>
                <a:rPr lang="vi-VN" sz="2400" b="1" dirty="0">
                  <a:solidFill>
                    <a:srgbClr val="FFFF00"/>
                  </a:solidFill>
                  <a:latin typeface="Cambria" panose="02040503050406030204" pitchFamily="18" charset="0"/>
                  <a:ea typeface="Cambria" panose="02040503050406030204" pitchFamily="18" charset="0"/>
                </a:rPr>
                <a:t>Dựa vào bảng 1, em hãy cho biết: </a:t>
              </a:r>
            </a:p>
            <a:p>
              <a:pPr algn="just" defTabSz="609630"/>
              <a:r>
                <a:rPr lang="vi-VN" sz="2400" dirty="0">
                  <a:solidFill>
                    <a:srgbClr val="FFFF00"/>
                  </a:solidFill>
                  <a:latin typeface="Cambria" panose="02040503050406030204" pitchFamily="18" charset="0"/>
                  <a:ea typeface="Cambria" panose="02040503050406030204" pitchFamily="18" charset="0"/>
                </a:rPr>
                <a:t>+ Năm 2021, Việt Nam có số dân là bao nhiêu nghìn người? </a:t>
              </a:r>
            </a:p>
            <a:p>
              <a:pPr algn="just" defTabSz="609630"/>
              <a:r>
                <a:rPr lang="vi-VN" sz="2400" dirty="0">
                  <a:solidFill>
                    <a:srgbClr val="FFFF00"/>
                  </a:solidFill>
                  <a:latin typeface="Cambria" panose="02040503050406030204" pitchFamily="18" charset="0"/>
                  <a:ea typeface="Cambria" panose="02040503050406030204" pitchFamily="18" charset="0"/>
                </a:rPr>
                <a:t>+ So sánh số dân của Việt Nam với số dân một số quốc gia trong khu vực Đông Nam Á. </a:t>
              </a:r>
            </a:p>
          </p:txBody>
        </p:sp>
      </p:grpSp>
      <p:pic>
        <p:nvPicPr>
          <p:cNvPr id="12" name="Picture 11">
            <a:extLst>
              <a:ext uri="{FF2B5EF4-FFF2-40B4-BE49-F238E27FC236}">
                <a16:creationId xmlns:a16="http://schemas.microsoft.com/office/drawing/2014/main" id="{5D7E7103-841B-6C6D-3AD1-44370E0A1538}"/>
              </a:ext>
            </a:extLst>
          </p:cNvPr>
          <p:cNvPicPr>
            <a:picLocks noChangeAspect="1"/>
          </p:cNvPicPr>
          <p:nvPr/>
        </p:nvPicPr>
        <p:blipFill>
          <a:blip r:embed="rId3"/>
          <a:stretch>
            <a:fillRect/>
          </a:stretch>
        </p:blipFill>
        <p:spPr>
          <a:xfrm>
            <a:off x="874258" y="1868940"/>
            <a:ext cx="10334625" cy="41433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7" y="254176"/>
            <a:ext cx="1148626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5">
            <a:extLst>
              <a:ext uri="{FF2B5EF4-FFF2-40B4-BE49-F238E27FC236}">
                <a16:creationId xmlns:a16="http://schemas.microsoft.com/office/drawing/2014/main" id="{2C38B0BA-25D1-8A8F-274E-C3D151BB959C}"/>
              </a:ext>
            </a:extLst>
          </p:cNvPr>
          <p:cNvGrpSpPr/>
          <p:nvPr/>
        </p:nvGrpSpPr>
        <p:grpSpPr>
          <a:xfrm>
            <a:off x="1557437" y="3712890"/>
            <a:ext cx="8907363" cy="676230"/>
            <a:chOff x="927517" y="194580"/>
            <a:chExt cx="8965939" cy="2154272"/>
          </a:xfrm>
        </p:grpSpPr>
        <p:grpSp>
          <p:nvGrpSpPr>
            <p:cNvPr id="7" name="Group 4">
              <a:extLst>
                <a:ext uri="{FF2B5EF4-FFF2-40B4-BE49-F238E27FC236}">
                  <a16:creationId xmlns:a16="http://schemas.microsoft.com/office/drawing/2014/main" id="{BE633BF5-F919-B961-B782-111BF9169458}"/>
                </a:ext>
              </a:extLst>
            </p:cNvPr>
            <p:cNvGrpSpPr/>
            <p:nvPr/>
          </p:nvGrpSpPr>
          <p:grpSpPr>
            <a:xfrm>
              <a:off x="927517" y="279844"/>
              <a:ext cx="8965939" cy="2069008"/>
              <a:chOff x="0" y="0"/>
              <a:chExt cx="12956587" cy="4320406"/>
            </a:xfrm>
          </p:grpSpPr>
          <p:sp>
            <p:nvSpPr>
              <p:cNvPr id="9" name="Freeform 5">
                <a:extLst>
                  <a:ext uri="{FF2B5EF4-FFF2-40B4-BE49-F238E27FC236}">
                    <a16:creationId xmlns:a16="http://schemas.microsoft.com/office/drawing/2014/main" id="{95D0C66B-7B41-EBE7-DB1C-2FB4D2ADB740}"/>
                  </a:ext>
                </a:extLst>
              </p:cNvPr>
              <p:cNvSpPr/>
              <p:nvPr/>
            </p:nvSpPr>
            <p:spPr>
              <a:xfrm>
                <a:off x="0" y="-4073"/>
                <a:ext cx="12962978" cy="4327009"/>
              </a:xfrm>
              <a:custGeom>
                <a:avLst/>
                <a:gdLst/>
                <a:ahLst/>
                <a:cxnLst/>
                <a:rect l="l" t="t" r="r" b="b"/>
                <a:pathLst>
                  <a:path w="12962978" h="4327009">
                    <a:moveTo>
                      <a:pt x="12335201" y="4272531"/>
                    </a:moveTo>
                    <a:cubicBezTo>
                      <a:pt x="12335201" y="4272531"/>
                      <a:pt x="11604326" y="4327009"/>
                      <a:pt x="9843168" y="4324387"/>
                    </a:cubicBezTo>
                    <a:cubicBezTo>
                      <a:pt x="4754291" y="4322225"/>
                      <a:pt x="1057074" y="4314400"/>
                      <a:pt x="1057074" y="4314400"/>
                    </a:cubicBezTo>
                    <a:cubicBezTo>
                      <a:pt x="812932" y="4305566"/>
                      <a:pt x="449110" y="4284335"/>
                      <a:pt x="282371" y="4226158"/>
                    </a:cubicBezTo>
                    <a:cubicBezTo>
                      <a:pt x="4469" y="4129195"/>
                      <a:pt x="0" y="3955916"/>
                      <a:pt x="0" y="3206247"/>
                    </a:cubicBezTo>
                    <a:lnTo>
                      <a:pt x="0" y="3206214"/>
                    </a:lnTo>
                    <a:cubicBezTo>
                      <a:pt x="8536" y="491230"/>
                      <a:pt x="0" y="345608"/>
                      <a:pt x="77597" y="223930"/>
                    </a:cubicBezTo>
                    <a:cubicBezTo>
                      <a:pt x="217372" y="4759"/>
                      <a:pt x="519255" y="4073"/>
                      <a:pt x="937909" y="4073"/>
                    </a:cubicBezTo>
                    <a:cubicBezTo>
                      <a:pt x="937909" y="4073"/>
                      <a:pt x="2619048" y="15681"/>
                      <a:pt x="7966728" y="7673"/>
                    </a:cubicBezTo>
                    <a:cubicBezTo>
                      <a:pt x="11385398" y="0"/>
                      <a:pt x="12102131" y="6979"/>
                      <a:pt x="12102131" y="6979"/>
                    </a:cubicBezTo>
                    <a:cubicBezTo>
                      <a:pt x="12470439" y="14458"/>
                      <a:pt x="12608699" y="42638"/>
                      <a:pt x="12806438" y="165219"/>
                    </a:cubicBezTo>
                    <a:cubicBezTo>
                      <a:pt x="12957456" y="258836"/>
                      <a:pt x="12962978" y="476157"/>
                      <a:pt x="12953837" y="3206214"/>
                    </a:cubicBezTo>
                    <a:lnTo>
                      <a:pt x="12953837" y="3206247"/>
                    </a:lnTo>
                    <a:cubicBezTo>
                      <a:pt x="12953836" y="4073881"/>
                      <a:pt x="12911053" y="4222469"/>
                      <a:pt x="12335201" y="4272531"/>
                    </a:cubicBezTo>
                    <a:close/>
                  </a:path>
                </a:pathLst>
              </a:custGeom>
              <a:solidFill>
                <a:srgbClr val="FFF3E4"/>
              </a:solidFill>
              <a:ln>
                <a:solidFill>
                  <a:schemeClr val="tx1"/>
                </a:solidFill>
                <a:prstDash val="lgDash"/>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8" name="Text Box 9">
              <a:extLst>
                <a:ext uri="{FF2B5EF4-FFF2-40B4-BE49-F238E27FC236}">
                  <a16:creationId xmlns:a16="http://schemas.microsoft.com/office/drawing/2014/main" id="{16C880FC-3954-CCE2-3F4A-A00CCB420EE6}"/>
                </a:ext>
              </a:extLst>
            </p:cNvPr>
            <p:cNvSpPr txBox="1">
              <a:spLocks noChangeArrowheads="1"/>
            </p:cNvSpPr>
            <p:nvPr/>
          </p:nvSpPr>
          <p:spPr bwMode="auto">
            <a:xfrm>
              <a:off x="1134188" y="194580"/>
              <a:ext cx="8557018" cy="2059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pl-PL" sz="36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Năm 2021, Việt Nam 98 504 người</a:t>
              </a:r>
              <a:endParaRPr kumimoji="0" lang="en-US" altLang="en-US"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9Slide04 Tinos Bold" panose="02020803070505020304" pitchFamily="18" charset="0"/>
              </a:endParaRPr>
            </a:p>
          </p:txBody>
        </p:sp>
      </p:grpSp>
      <p:pic>
        <p:nvPicPr>
          <p:cNvPr id="15" name="Picture 14">
            <a:extLst>
              <a:ext uri="{FF2B5EF4-FFF2-40B4-BE49-F238E27FC236}">
                <a16:creationId xmlns:a16="http://schemas.microsoft.com/office/drawing/2014/main" id="{7961C6ED-BCB6-2429-7178-2DD81897D924}"/>
              </a:ext>
            </a:extLst>
          </p:cNvPr>
          <p:cNvPicPr>
            <a:picLocks noChangeAspect="1"/>
          </p:cNvPicPr>
          <p:nvPr/>
        </p:nvPicPr>
        <p:blipFill>
          <a:blip r:embed="rId4"/>
          <a:stretch>
            <a:fillRect/>
          </a:stretch>
        </p:blipFill>
        <p:spPr>
          <a:xfrm>
            <a:off x="2204720" y="497341"/>
            <a:ext cx="7663043" cy="3072280"/>
          </a:xfrm>
          <a:prstGeom prst="rect">
            <a:avLst/>
          </a:prstGeom>
        </p:spPr>
      </p:pic>
      <p:sp>
        <p:nvSpPr>
          <p:cNvPr id="17" name="Rectangle 16">
            <a:extLst>
              <a:ext uri="{FF2B5EF4-FFF2-40B4-BE49-F238E27FC236}">
                <a16:creationId xmlns:a16="http://schemas.microsoft.com/office/drawing/2014/main" id="{3059EB73-DCED-3D46-BC98-B4D318861C70}"/>
              </a:ext>
            </a:extLst>
          </p:cNvPr>
          <p:cNvSpPr/>
          <p:nvPr/>
        </p:nvSpPr>
        <p:spPr>
          <a:xfrm>
            <a:off x="2694973" y="1772920"/>
            <a:ext cx="2984467" cy="279400"/>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3" name="Group 22">
            <a:extLst>
              <a:ext uri="{FF2B5EF4-FFF2-40B4-BE49-F238E27FC236}">
                <a16:creationId xmlns:a16="http://schemas.microsoft.com/office/drawing/2014/main" id="{4CF73B5C-4BF4-9893-A11D-AF0ECBBD0A9F}"/>
              </a:ext>
            </a:extLst>
          </p:cNvPr>
          <p:cNvGrpSpPr/>
          <p:nvPr/>
        </p:nvGrpSpPr>
        <p:grpSpPr>
          <a:xfrm>
            <a:off x="1526957" y="4643120"/>
            <a:ext cx="8907363" cy="1645920"/>
            <a:chOff x="927517" y="194580"/>
            <a:chExt cx="8965939" cy="2154272"/>
          </a:xfrm>
        </p:grpSpPr>
        <p:grpSp>
          <p:nvGrpSpPr>
            <p:cNvPr id="25" name="Group 4">
              <a:extLst>
                <a:ext uri="{FF2B5EF4-FFF2-40B4-BE49-F238E27FC236}">
                  <a16:creationId xmlns:a16="http://schemas.microsoft.com/office/drawing/2014/main" id="{605075E2-A865-CAED-0670-DCBC30612A6D}"/>
                </a:ext>
              </a:extLst>
            </p:cNvPr>
            <p:cNvGrpSpPr/>
            <p:nvPr/>
          </p:nvGrpSpPr>
          <p:grpSpPr>
            <a:xfrm>
              <a:off x="927517" y="279844"/>
              <a:ext cx="8965939" cy="2069008"/>
              <a:chOff x="0" y="0"/>
              <a:chExt cx="12956587" cy="4320406"/>
            </a:xfrm>
          </p:grpSpPr>
          <p:sp>
            <p:nvSpPr>
              <p:cNvPr id="27" name="Freeform 5">
                <a:extLst>
                  <a:ext uri="{FF2B5EF4-FFF2-40B4-BE49-F238E27FC236}">
                    <a16:creationId xmlns:a16="http://schemas.microsoft.com/office/drawing/2014/main" id="{9D7C1B51-74D7-E8AF-9E4F-6ED08D3D7F69}"/>
                  </a:ext>
                </a:extLst>
              </p:cNvPr>
              <p:cNvSpPr/>
              <p:nvPr/>
            </p:nvSpPr>
            <p:spPr>
              <a:xfrm>
                <a:off x="0" y="-4073"/>
                <a:ext cx="12962978" cy="4327009"/>
              </a:xfrm>
              <a:custGeom>
                <a:avLst/>
                <a:gdLst/>
                <a:ahLst/>
                <a:cxnLst/>
                <a:rect l="l" t="t" r="r" b="b"/>
                <a:pathLst>
                  <a:path w="12962978" h="4327009">
                    <a:moveTo>
                      <a:pt x="12335201" y="4272531"/>
                    </a:moveTo>
                    <a:cubicBezTo>
                      <a:pt x="12335201" y="4272531"/>
                      <a:pt x="11604326" y="4327009"/>
                      <a:pt x="9843168" y="4324387"/>
                    </a:cubicBezTo>
                    <a:cubicBezTo>
                      <a:pt x="4754291" y="4322225"/>
                      <a:pt x="1057074" y="4314400"/>
                      <a:pt x="1057074" y="4314400"/>
                    </a:cubicBezTo>
                    <a:cubicBezTo>
                      <a:pt x="812932" y="4305566"/>
                      <a:pt x="449110" y="4284335"/>
                      <a:pt x="282371" y="4226158"/>
                    </a:cubicBezTo>
                    <a:cubicBezTo>
                      <a:pt x="4469" y="4129195"/>
                      <a:pt x="0" y="3955916"/>
                      <a:pt x="0" y="3206247"/>
                    </a:cubicBezTo>
                    <a:lnTo>
                      <a:pt x="0" y="3206214"/>
                    </a:lnTo>
                    <a:cubicBezTo>
                      <a:pt x="8536" y="491230"/>
                      <a:pt x="0" y="345608"/>
                      <a:pt x="77597" y="223930"/>
                    </a:cubicBezTo>
                    <a:cubicBezTo>
                      <a:pt x="217372" y="4759"/>
                      <a:pt x="519255" y="4073"/>
                      <a:pt x="937909" y="4073"/>
                    </a:cubicBezTo>
                    <a:cubicBezTo>
                      <a:pt x="937909" y="4073"/>
                      <a:pt x="2619048" y="15681"/>
                      <a:pt x="7966728" y="7673"/>
                    </a:cubicBezTo>
                    <a:cubicBezTo>
                      <a:pt x="11385398" y="0"/>
                      <a:pt x="12102131" y="6979"/>
                      <a:pt x="12102131" y="6979"/>
                    </a:cubicBezTo>
                    <a:cubicBezTo>
                      <a:pt x="12470439" y="14458"/>
                      <a:pt x="12608699" y="42638"/>
                      <a:pt x="12806438" y="165219"/>
                    </a:cubicBezTo>
                    <a:cubicBezTo>
                      <a:pt x="12957456" y="258836"/>
                      <a:pt x="12962978" y="476157"/>
                      <a:pt x="12953837" y="3206214"/>
                    </a:cubicBezTo>
                    <a:lnTo>
                      <a:pt x="12953837" y="3206247"/>
                    </a:lnTo>
                    <a:cubicBezTo>
                      <a:pt x="12953836" y="4073881"/>
                      <a:pt x="12911053" y="4222469"/>
                      <a:pt x="12335201" y="4272531"/>
                    </a:cubicBezTo>
                    <a:close/>
                  </a:path>
                </a:pathLst>
              </a:custGeom>
              <a:solidFill>
                <a:srgbClr val="FFF3E4"/>
              </a:solidFill>
              <a:ln>
                <a:solidFill>
                  <a:schemeClr val="tx1"/>
                </a:solidFill>
                <a:prstDash val="lgDash"/>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26" name="Text Box 9">
              <a:extLst>
                <a:ext uri="{FF2B5EF4-FFF2-40B4-BE49-F238E27FC236}">
                  <a16:creationId xmlns:a16="http://schemas.microsoft.com/office/drawing/2014/main" id="{A90D8BBF-8F9A-BDFC-C049-344315F8615E}"/>
                </a:ext>
              </a:extLst>
            </p:cNvPr>
            <p:cNvSpPr txBox="1">
              <a:spLocks noChangeArrowheads="1"/>
            </p:cNvSpPr>
            <p:nvPr/>
          </p:nvSpPr>
          <p:spPr bwMode="auto">
            <a:xfrm>
              <a:off x="1134188" y="194580"/>
              <a:ext cx="8557018" cy="2054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vi-VN"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Việt Nam có dân số đứng thứ 3 trong khu vực Đông Nam Á (ít hơn: In-đô-nê-xi-a và Phi-líp-pin)</a:t>
              </a:r>
              <a:endParaRPr kumimoji="0" lang="en-US" altLang="en-US"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9Slide04 Tinos Bold" panose="02020803070505020304" pitchFamily="18" charset="0"/>
              </a:endParaRPr>
            </a:p>
          </p:txBody>
        </p:sp>
      </p:grpSp>
    </p:spTree>
    <p:extLst>
      <p:ext uri="{BB962C8B-B14F-4D97-AF65-F5344CB8AC3E}">
        <p14:creationId xmlns:p14="http://schemas.microsoft.com/office/powerpoint/2010/main" val="33367310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2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200</TotalTime>
  <Words>889</Words>
  <Application>Microsoft Office PowerPoint</Application>
  <PresentationFormat>Widescreen</PresentationFormat>
  <Paragraphs>52</Paragraphs>
  <Slides>25</Slides>
  <Notes>3</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25</vt:i4>
      </vt:variant>
    </vt:vector>
  </HeadingPairs>
  <TitlesOfParts>
    <vt:vector size="36" baseType="lpstr">
      <vt:lpstr>DengXian</vt:lpstr>
      <vt:lpstr>等线 Light</vt:lpstr>
      <vt:lpstr>DFPOP1-W9</vt:lpstr>
      <vt:lpstr>Arial</vt:lpstr>
      <vt:lpstr>Calibri</vt:lpstr>
      <vt:lpstr>Calibri Light</vt:lpstr>
      <vt:lpstr>Cambria</vt:lpstr>
      <vt:lpstr>Wingdings</vt:lpstr>
      <vt:lpstr>1_Office Theme</vt:lpstr>
      <vt:lpstr>Custom Design</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56</cp:revision>
  <dcterms:created xsi:type="dcterms:W3CDTF">2024-07-19T12:50:26Z</dcterms:created>
  <dcterms:modified xsi:type="dcterms:W3CDTF">2024-09-11T14:45:46Z</dcterms:modified>
</cp:coreProperties>
</file>