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946" r:id="rId2"/>
    <p:sldId id="3951" r:id="rId3"/>
    <p:sldId id="3956" r:id="rId4"/>
    <p:sldId id="3961" r:id="rId5"/>
    <p:sldId id="3962" r:id="rId6"/>
    <p:sldId id="3954" r:id="rId7"/>
    <p:sldId id="3968" r:id="rId8"/>
    <p:sldId id="3969" r:id="rId9"/>
    <p:sldId id="3970" r:id="rId10"/>
    <p:sldId id="3971" r:id="rId11"/>
    <p:sldId id="3972" r:id="rId12"/>
    <p:sldId id="3973" r:id="rId13"/>
    <p:sldId id="3940" r:id="rId14"/>
    <p:sldId id="3967" r:id="rId15"/>
    <p:sldId id="39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2024/9/19</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F1379A39-15F5-13AE-A177-DE80F8B1C8C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4214" y="67659"/>
            <a:ext cx="1717933" cy="1717933"/>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528320" y="149225"/>
            <a:ext cx="11155679" cy="9683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sự biến đổi trạng thái và sự biến đổi hóa học diễn ra ở hình 1 và 2. Giải thích.</a:t>
            </a:r>
          </a:p>
        </p:txBody>
      </p:sp>
      <p:pic>
        <p:nvPicPr>
          <p:cNvPr id="5" name="Picture 4">
            <a:extLst>
              <a:ext uri="{FF2B5EF4-FFF2-40B4-BE49-F238E27FC236}">
                <a16:creationId xmlns:a16="http://schemas.microsoft.com/office/drawing/2014/main" id="{7FEB137B-2F5B-381A-BAE5-F3CFA835F1A8}"/>
              </a:ext>
            </a:extLst>
          </p:cNvPr>
          <p:cNvPicPr>
            <a:picLocks noChangeAspect="1"/>
          </p:cNvPicPr>
          <p:nvPr/>
        </p:nvPicPr>
        <p:blipFill>
          <a:blip r:embed="rId2"/>
          <a:stretch>
            <a:fillRect/>
          </a:stretch>
        </p:blipFill>
        <p:spPr>
          <a:xfrm>
            <a:off x="1801495" y="1458595"/>
            <a:ext cx="8324850" cy="4591050"/>
          </a:xfrm>
          <a:prstGeom prst="rect">
            <a:avLst/>
          </a:prstGeom>
        </p:spPr>
      </p:pic>
    </p:spTree>
    <p:extLst>
      <p:ext uri="{BB962C8B-B14F-4D97-AF65-F5344CB8AC3E}">
        <p14:creationId xmlns:p14="http://schemas.microsoft.com/office/powerpoint/2010/main" val="9435523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AFA30-1124-A1B9-8F90-768B8D49BE38}"/>
              </a:ext>
            </a:extLst>
          </p:cNvPr>
          <p:cNvPicPr>
            <a:picLocks noChangeAspect="1"/>
          </p:cNvPicPr>
          <p:nvPr/>
        </p:nvPicPr>
        <p:blipFill>
          <a:blip r:embed="rId2"/>
          <a:stretch>
            <a:fillRect/>
          </a:stretch>
        </p:blipFill>
        <p:spPr>
          <a:xfrm>
            <a:off x="2499360" y="699559"/>
            <a:ext cx="7519987" cy="2088408"/>
          </a:xfrm>
          <a:prstGeom prst="rect">
            <a:avLst/>
          </a:prstGeom>
        </p:spPr>
      </p:pic>
      <p:sp>
        <p:nvSpPr>
          <p:cNvPr id="6" name="Rectangle: Rounded Corners 5">
            <a:extLst>
              <a:ext uri="{FF2B5EF4-FFF2-40B4-BE49-F238E27FC236}">
                <a16:creationId xmlns:a16="http://schemas.microsoft.com/office/drawing/2014/main" id="{7115780B-10AC-8723-A23C-83028B91A267}"/>
              </a:ext>
            </a:extLst>
          </p:cNvPr>
          <p:cNvSpPr/>
          <p:nvPr/>
        </p:nvSpPr>
        <p:spPr>
          <a:xfrm>
            <a:off x="1049021" y="3200400"/>
            <a:ext cx="10334624" cy="266192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t>+ Sự biến đổi trạng thái: </a:t>
            </a:r>
            <a:r>
              <a:rPr lang="vi-VN" sz="2800" dirty="0"/>
              <a:t>Nến từ trạng thái rắn </a:t>
            </a:r>
            <a:r>
              <a:rPr lang="vi-VN" sz="2800" i="1" dirty="0"/>
              <a:t>nóng chảy</a:t>
            </a:r>
            <a:r>
              <a:rPr lang="vi-VN" sz="2800" dirty="0"/>
              <a:t> thành trạng thái lỏng. Nến lỏng thấm vào bấc, sau đó </a:t>
            </a:r>
            <a:r>
              <a:rPr lang="vi-VN" sz="2800" i="1" dirty="0"/>
              <a:t>hoá hơi</a:t>
            </a:r>
            <a:r>
              <a:rPr lang="vi-VN" sz="2800" dirty="0"/>
              <a:t>. Phần nến chảy lỏng xuống dưới mặt bàn lại nguội dần và </a:t>
            </a:r>
            <a:r>
              <a:rPr lang="vi-VN" sz="2800" i="1" dirty="0"/>
              <a:t>đông đặc</a:t>
            </a:r>
            <a:r>
              <a:rPr lang="vi-VN" sz="2800" dirty="0"/>
              <a:t> lại.</a:t>
            </a:r>
          </a:p>
          <a:p>
            <a:pPr algn="just"/>
            <a:r>
              <a:rPr lang="vi-VN" sz="2800" b="1" dirty="0"/>
              <a:t>+ Sự biến đổi hoá học: </a:t>
            </a:r>
            <a:r>
              <a:rPr lang="vi-VN" sz="2800" dirty="0"/>
              <a:t>Hơi nến cháy tạo thành chất khác (khí các – bô – níc và hơi nước) làm cây nến ngắn lại.</a:t>
            </a:r>
          </a:p>
        </p:txBody>
      </p:sp>
    </p:spTree>
    <p:extLst>
      <p:ext uri="{BB962C8B-B14F-4D97-AF65-F5344CB8AC3E}">
        <p14:creationId xmlns:p14="http://schemas.microsoft.com/office/powerpoint/2010/main" val="21365540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115780B-10AC-8723-A23C-83028B91A267}"/>
              </a:ext>
            </a:extLst>
          </p:cNvPr>
          <p:cNvSpPr/>
          <p:nvPr/>
        </p:nvSpPr>
        <p:spPr>
          <a:xfrm>
            <a:off x="1049021" y="3200400"/>
            <a:ext cx="10334624" cy="266192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prstClr val="black"/>
                </a:solidFill>
              </a:rPr>
              <a:t>+ Sự biến đổi trạng thái: </a:t>
            </a:r>
            <a:r>
              <a:rPr lang="vi-VN" sz="3600" dirty="0">
                <a:solidFill>
                  <a:prstClr val="black"/>
                </a:solidFill>
              </a:rPr>
              <a:t>trứng từ trạng thái lỏng chuyển sang trạng thái rắn (tức đông đặc).</a:t>
            </a:r>
            <a:endParaRPr lang="vi-VN" sz="3600" b="1" dirty="0">
              <a:solidFill>
                <a:prstClr val="black"/>
              </a:solidFill>
            </a:endParaRPr>
          </a:p>
          <a:p>
            <a:pPr lvl="0" algn="just"/>
            <a:r>
              <a:rPr lang="vi-VN" sz="3600" b="1" dirty="0">
                <a:solidFill>
                  <a:prstClr val="black"/>
                </a:solidFill>
              </a:rPr>
              <a:t>+ Sự biến đổi hóa học: </a:t>
            </a:r>
            <a:r>
              <a:rPr lang="vi-VN" sz="3600" dirty="0">
                <a:solidFill>
                  <a:prstClr val="black"/>
                </a:solidFill>
              </a:rPr>
              <a:t>trứng thay đổi mùi vị, màu sắc (trứng chín, có thể ăn được).</a:t>
            </a:r>
            <a:endParaRPr kumimoji="0" lang="vi-VN" sz="360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698BA4C9-DEEE-2CAA-99BC-E6DFE45F5279}"/>
              </a:ext>
            </a:extLst>
          </p:cNvPr>
          <p:cNvPicPr>
            <a:picLocks noChangeAspect="1"/>
          </p:cNvPicPr>
          <p:nvPr/>
        </p:nvPicPr>
        <p:blipFill>
          <a:blip r:embed="rId2"/>
          <a:stretch>
            <a:fillRect/>
          </a:stretch>
        </p:blipFill>
        <p:spPr>
          <a:xfrm>
            <a:off x="1918335" y="706755"/>
            <a:ext cx="8172450" cy="2152650"/>
          </a:xfrm>
          <a:prstGeom prst="rect">
            <a:avLst/>
          </a:prstGeom>
        </p:spPr>
      </p:pic>
    </p:spTree>
    <p:extLst>
      <p:ext uri="{BB962C8B-B14F-4D97-AF65-F5344CB8AC3E}">
        <p14:creationId xmlns:p14="http://schemas.microsoft.com/office/powerpoint/2010/main" val="1400819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3">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3">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3">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92964514-55D4-8DA6-BFDF-0B0305B33132}"/>
              </a:ext>
            </a:extLst>
          </p:cNvPr>
          <p:cNvPicPr>
            <a:picLocks noChangeAspect="1"/>
          </p:cNvPicPr>
          <p:nvPr/>
        </p:nvPicPr>
        <p:blipFill>
          <a:blip r:embed="rId4"/>
          <a:stretch>
            <a:fillRect/>
          </a:stretch>
        </p:blipFill>
        <p:spPr>
          <a:xfrm>
            <a:off x="2603704" y="1561445"/>
            <a:ext cx="7004911" cy="3389670"/>
          </a:xfrm>
          <a:prstGeom prst="rect">
            <a:avLst/>
          </a:prstGeom>
        </p:spPr>
      </p:pic>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8" name="Picture 7">
            <a:extLst>
              <a:ext uri="{FF2B5EF4-FFF2-40B4-BE49-F238E27FC236}">
                <a16:creationId xmlns:a16="http://schemas.microsoft.com/office/drawing/2014/main" id="{A33ABC23-1B33-1151-3798-09E2889DA2B5}"/>
              </a:ext>
            </a:extLst>
          </p:cNvPr>
          <p:cNvPicPr>
            <a:picLocks noChangeAspect="1"/>
          </p:cNvPicPr>
          <p:nvPr/>
        </p:nvPicPr>
        <p:blipFill>
          <a:blip r:embed="rId6"/>
          <a:stretch>
            <a:fillRect/>
          </a:stretch>
        </p:blipFill>
        <p:spPr>
          <a:xfrm>
            <a:off x="532918" y="2133543"/>
            <a:ext cx="11126164" cy="1310754"/>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660400" y="200025"/>
            <a:ext cx="11155679" cy="6229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Dựa vào sơ đồ dưới đây, trình bày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CDE4701-C025-34B4-0DB0-3D10B03E6E3F}"/>
              </a:ext>
            </a:extLst>
          </p:cNvPr>
          <p:cNvPicPr>
            <a:picLocks noChangeAspect="1"/>
          </p:cNvPicPr>
          <p:nvPr/>
        </p:nvPicPr>
        <p:blipFill>
          <a:blip r:embed="rId2"/>
          <a:stretch>
            <a:fillRect/>
          </a:stretch>
        </p:blipFill>
        <p:spPr>
          <a:xfrm>
            <a:off x="746482" y="1602127"/>
            <a:ext cx="9931677" cy="3599094"/>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28701" y="335280"/>
            <a:ext cx="10334624" cy="5522595"/>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lang="vi-VN" sz="3200" b="1" i="1" dirty="0">
                <a:latin typeface="Cambria" panose="02040503050406030204" pitchFamily="18" charset="0"/>
                <a:ea typeface="Cambria" panose="02040503050406030204" pitchFamily="18" charset="0"/>
              </a:rPr>
              <a:t>* Đất:</a:t>
            </a:r>
            <a:endParaRPr lang="vi-VN" sz="3200" dirty="0">
              <a:latin typeface="Cambria" panose="02040503050406030204" pitchFamily="18" charset="0"/>
              <a:ea typeface="Cambria" panose="02040503050406030204" pitchFamily="18" charset="0"/>
            </a:endParaRPr>
          </a:p>
          <a:p>
            <a:r>
              <a:rPr lang="vi-VN" sz="3200" dirty="0">
                <a:latin typeface="Cambria" panose="02040503050406030204" pitchFamily="18" charset="0"/>
                <a:ea typeface="Cambria" panose="02040503050406030204" pitchFamily="18" charset="0"/>
              </a:rPr>
              <a:t>- Thành phần của đất:</a:t>
            </a:r>
          </a:p>
          <a:p>
            <a:r>
              <a:rPr lang="vi-VN" sz="3200" dirty="0">
                <a:latin typeface="Cambria" panose="02040503050406030204" pitchFamily="18" charset="0"/>
                <a:ea typeface="Cambria" panose="02040503050406030204" pitchFamily="18" charset="0"/>
              </a:rPr>
              <a:t>+ Mùn có màu nâu sẫm, tồn tại chủ yếu ở lớp đất mặt (lớp trên cùng), có nguồn gốc từ xác sinh vật bị phân huỷ. Mùn chứa nhiều chất dinh dưỡng cần cho cây.</a:t>
            </a:r>
          </a:p>
          <a:p>
            <a:r>
              <a:rPr lang="vi-VN" sz="3200" dirty="0">
                <a:latin typeface="Cambria" panose="02040503050406030204" pitchFamily="18" charset="0"/>
                <a:ea typeface="Cambria" panose="02040503050406030204" pitchFamily="18" charset="0"/>
              </a:rPr>
              <a:t>+ Khoáng có nguồn gốc từ đá. Trong khoáng có chứa chất dinh dưỡng cần cho cây.</a:t>
            </a:r>
          </a:p>
          <a:p>
            <a:r>
              <a:rPr lang="vi-VN" sz="3200" dirty="0">
                <a:latin typeface="Cambria" panose="02040503050406030204" pitchFamily="18" charset="0"/>
                <a:ea typeface="Cambria" panose="02040503050406030204" pitchFamily="18" charset="0"/>
              </a:rPr>
              <a:t>+ Nước, không khí ở trong các khe hở của đất.</a:t>
            </a:r>
          </a:p>
          <a:p>
            <a:r>
              <a:rPr lang="vi-VN" sz="3200" dirty="0">
                <a:latin typeface="Cambria" panose="02040503050406030204" pitchFamily="18" charset="0"/>
                <a:ea typeface="Cambria" panose="02040503050406030204" pitchFamily="18" charset="0"/>
              </a:rPr>
              <a:t>- Vai trò của đất đối với cây trồng:</a:t>
            </a:r>
          </a:p>
          <a:p>
            <a:r>
              <a:rPr lang="vi-VN" sz="3200" dirty="0">
                <a:latin typeface="Cambria" panose="02040503050406030204" pitchFamily="18" charset="0"/>
                <a:ea typeface="Cambria" panose="02040503050406030204" pitchFamily="18" charset="0"/>
              </a:rPr>
              <a:t>+ Đất giữ cho cây đứng vững.</a:t>
            </a:r>
          </a:p>
          <a:p>
            <a:r>
              <a:rPr lang="vi-VN" sz="3200" dirty="0">
                <a:latin typeface="Cambria" panose="02040503050406030204" pitchFamily="18" charset="0"/>
                <a:ea typeface="Cambria" panose="02040503050406030204" pitchFamily="18" charset="0"/>
              </a:rPr>
              <a:t>+ Cung cấp chất dinh dưỡng, nước, không khí cho cây.</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64160"/>
            <a:ext cx="10334624" cy="607568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lang="vi-VN" sz="2400" b="1" dirty="0">
                <a:latin typeface="Calibri" panose="020F0502020204030204" pitchFamily="34" charset="0"/>
                <a:cs typeface="Calibri" panose="020F0502020204030204" pitchFamily="34" charset="0"/>
              </a:rPr>
              <a:t>- Ô nhiễm, xói mòn đất:</a:t>
            </a:r>
          </a:p>
          <a:p>
            <a:r>
              <a:rPr lang="vi-VN" sz="2400" dirty="0">
                <a:latin typeface="Calibri" panose="020F0502020204030204" pitchFamily="34" charset="0"/>
                <a:cs typeface="Calibri" panose="020F0502020204030204" pitchFamily="34" charset="0"/>
              </a:rPr>
              <a:t>+ Nguyên nhân hoạt động sản xuất công nghiệp, nông nghiệp, sinh hoạt,... thải vào đất các hoá chất độc hại và chất thải chưa được xử lí; nước biển dâng cao làm đất bị nhiễm mặn,...</a:t>
            </a:r>
          </a:p>
          <a:p>
            <a:r>
              <a:rPr lang="vi-VN" sz="2400" dirty="0">
                <a:latin typeface="Calibri" panose="020F0502020204030204" pitchFamily="34" charset="0"/>
                <a:cs typeface="Calibri" panose="020F0502020204030204" pitchFamily="34" charset="0"/>
              </a:rPr>
              <a:t>+ Tác hại gây ô nhiễm nguồn nước; làm giảm năng suất, chất lượng cây trồng; làm cho con người, động vật bị mắc bệnh và thiếu thức ăn.</a:t>
            </a:r>
          </a:p>
          <a:p>
            <a:r>
              <a:rPr lang="vi-VN" sz="2400" dirty="0">
                <a:latin typeface="Calibri" panose="020F0502020204030204" pitchFamily="34" charset="0"/>
                <a:cs typeface="Calibri" panose="020F0502020204030204" pitchFamily="34" charset="0"/>
              </a:rPr>
              <a:t>- Bảo vệ môi trường đất:</a:t>
            </a:r>
          </a:p>
          <a:p>
            <a:r>
              <a:rPr lang="vi-VN" sz="2400" dirty="0">
                <a:latin typeface="Calibri" panose="020F0502020204030204" pitchFamily="34" charset="0"/>
                <a:cs typeface="Calibri" panose="020F0502020204030204" pitchFamily="34" charset="0"/>
              </a:rPr>
              <a:t>+ Phân loại và tái chế rác thải, xử lí chất thải đúng cách trước khi xả ra môi trường; sử dụng thuốc trừ sâu, phân bón hữu cơ sinh học,...; làm đập ngăn nước mặn...</a:t>
            </a:r>
          </a:p>
          <a:p>
            <a:r>
              <a:rPr lang="vi-VN" sz="2400" dirty="0">
                <a:latin typeface="Calibri" panose="020F0502020204030204" pitchFamily="34" charset="0"/>
                <a:cs typeface="Calibri" panose="020F0502020204030204" pitchFamily="34" charset="0"/>
              </a:rPr>
              <a:t>+ Trong tự nhiên, khi mưa lớn kéo dài ở những nơi có địa hình dốc hoặc vùng đất trống, đồi trọc; gió thổi mạnh ở những nơi đất cát, khô hạn;... làm trôi đi lớp đất mặt chứa nhiều chất dinh dưỡng, gây ra xói mòn đất. Nhờ có rễ cây giữ đất, tán cây cản bớt gió và sức chảy của nước mưa nên thực vật có vai trò quan trọng trong việc phòng chống xói mòn đất.</a:t>
            </a:r>
          </a:p>
        </p:txBody>
      </p:sp>
    </p:spTree>
    <p:extLst>
      <p:ext uri="{BB962C8B-B14F-4D97-AF65-F5344CB8AC3E}">
        <p14:creationId xmlns:p14="http://schemas.microsoft.com/office/powerpoint/2010/main" val="14018787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18541" y="1310640"/>
            <a:ext cx="10334624" cy="401320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prstClr val="black"/>
                </a:solidFill>
                <a:latin typeface="Calibri" panose="020F0502020204030204" pitchFamily="34" charset="0"/>
                <a:cs typeface="Calibri" panose="020F0502020204030204" pitchFamily="34" charset="0"/>
              </a:rPr>
              <a:t>* Hỗn hợp và dung dịch:</a:t>
            </a:r>
          </a:p>
          <a:p>
            <a:pPr lvl="0" algn="just"/>
            <a:r>
              <a:rPr lang="vi-VN" sz="4000" dirty="0">
                <a:solidFill>
                  <a:prstClr val="black"/>
                </a:solidFill>
                <a:latin typeface="Calibri" panose="020F0502020204030204" pitchFamily="34" charset="0"/>
                <a:cs typeface="Calibri" panose="020F0502020204030204" pitchFamily="34" charset="0"/>
              </a:rPr>
              <a:t>- Hỗn hợp có từ hai chất trở lên trộn lẫn với nhau. Mỗi chất trong hỗn hợp vẫn giữ nguyên tính chất của nó.</a:t>
            </a:r>
          </a:p>
          <a:p>
            <a:pPr lvl="0" algn="just"/>
            <a:r>
              <a:rPr lang="vi-VN" sz="4000" dirty="0">
                <a:solidFill>
                  <a:prstClr val="black"/>
                </a:solidFill>
                <a:latin typeface="Calibri" panose="020F0502020204030204" pitchFamily="34" charset="0"/>
                <a:cs typeface="Calibri" panose="020F0502020204030204" pitchFamily="34" charset="0"/>
              </a:rPr>
              <a:t>- Dung dịch có từ hai chất trở lên và chúng hòa tan hoàn toàn vào nhau.</a:t>
            </a:r>
            <a:endParaRPr kumimoji="0" lang="vi-VN"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29485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18541" y="335280"/>
            <a:ext cx="10334624" cy="593344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prstClr val="black"/>
                </a:solidFill>
                <a:latin typeface="Calibri" panose="020F0502020204030204" pitchFamily="34" charset="0"/>
                <a:cs typeface="Calibri" panose="020F0502020204030204" pitchFamily="34" charset="0"/>
              </a:rPr>
              <a:t>* Sự biến đổi:</a:t>
            </a:r>
          </a:p>
          <a:p>
            <a:pPr lvl="0" algn="just"/>
            <a:r>
              <a:rPr lang="vi-VN" sz="3600" dirty="0">
                <a:solidFill>
                  <a:prstClr val="black"/>
                </a:solidFill>
                <a:latin typeface="Calibri" panose="020F0502020204030204" pitchFamily="34" charset="0"/>
                <a:cs typeface="Calibri" panose="020F0502020204030204" pitchFamily="34" charset="0"/>
              </a:rPr>
              <a:t>- Trạng thái: Mỗi chất có thể tồn tại ở trạng thái rắn, lỏng, khí. Các chất có thể biến đổi từ trạng thái này sang trạng thái khác khi ở nhiệt độ phù hợp.</a:t>
            </a:r>
          </a:p>
          <a:p>
            <a:pPr lvl="0" algn="just"/>
            <a:r>
              <a:rPr lang="vi-VN" sz="3600" dirty="0">
                <a:solidFill>
                  <a:prstClr val="black"/>
                </a:solidFill>
                <a:latin typeface="Calibri" panose="020F0502020204030204" pitchFamily="34" charset="0"/>
                <a:cs typeface="Calibri" panose="020F0502020204030204" pitchFamily="34" charset="0"/>
              </a:rPr>
              <a:t>- Hoá học: Chất ban đầu sẽ biến đổi thành chất khác khi xảy ra sự biến đổi hóa học. Một số dấu hiệu của sự biến đổi hóa học có thể nhận thấy như biến đổi màu sắc, thay đổi mùi vị, có khí được tạo thành, xuất hiện vẩn đục</a:t>
            </a:r>
            <a:r>
              <a:rPr lang="vi-VN" sz="3600" b="1" dirty="0">
                <a:solidFill>
                  <a:prstClr val="black"/>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638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834</Words>
  <Application>Microsoft Office PowerPoint</Application>
  <PresentationFormat>Widescreen</PresentationFormat>
  <Paragraphs>97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DengXian</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2024-07-22T10:16:03Z</dcterms:created>
  <dcterms:modified xsi:type="dcterms:W3CDTF">2024-09-19T12:38:49Z</dcterms:modified>
</cp:coreProperties>
</file>