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95" r:id="rId3"/>
    <p:sldId id="290" r:id="rId4"/>
    <p:sldId id="291" r:id="rId5"/>
    <p:sldId id="292" r:id="rId6"/>
    <p:sldId id="294" r:id="rId7"/>
    <p:sldId id="258" r:id="rId8"/>
    <p:sldId id="257" r:id="rId9"/>
    <p:sldId id="259" r:id="rId10"/>
    <p:sldId id="261" r:id="rId11"/>
    <p:sldId id="296" r:id="rId12"/>
    <p:sldId id="297" r:id="rId13"/>
    <p:sldId id="266" r:id="rId14"/>
    <p:sldId id="298" r:id="rId15"/>
    <p:sldId id="268" r:id="rId16"/>
    <p:sldId id="269" r:id="rId17"/>
    <p:sldId id="265" r:id="rId18"/>
    <p:sldId id="299" r:id="rId19"/>
    <p:sldId id="267" r:id="rId20"/>
    <p:sldId id="271" r:id="rId21"/>
    <p:sldId id="270" r:id="rId22"/>
    <p:sldId id="262" r:id="rId23"/>
    <p:sldId id="300" r:id="rId24"/>
  </p:sldIdLst>
  <p:sldSz cx="18288000" cy="10287000"/>
  <p:notesSz cx="6858000" cy="9144000"/>
  <p:embeddedFontLs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22" autoAdjust="0"/>
  </p:normalViewPr>
  <p:slideViewPr>
    <p:cSldViewPr>
      <p:cViewPr>
        <p:scale>
          <a:sx n="25" d="100"/>
          <a:sy n="25" d="100"/>
        </p:scale>
        <p:origin x="1024" y="5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09DD24-EF27-4A1C-8716-AF4B8D2D9F70}"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1311A4-EB28-490D-BF8E-08F3C3116861}" type="slidenum">
              <a:rPr lang="en-US" smtClean="0"/>
              <a:t>‹#›</a:t>
            </a:fld>
            <a:endParaRPr lang="en-US"/>
          </a:p>
        </p:txBody>
      </p:sp>
    </p:spTree>
    <p:extLst>
      <p:ext uri="{BB962C8B-B14F-4D97-AF65-F5344CB8AC3E}">
        <p14:creationId xmlns:p14="http://schemas.microsoft.com/office/powerpoint/2010/main" val="2993677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47.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3.sv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svg"/><Relationship Id="rId7" Type="http://schemas.openxmlformats.org/officeDocument/2006/relationships/image" Target="../media/image34.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47.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18.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49.svg"/><Relationship Id="rId7" Type="http://schemas.openxmlformats.org/officeDocument/2006/relationships/image" Target="../media/image37.svg"/><Relationship Id="rId12" Type="http://schemas.openxmlformats.org/officeDocument/2006/relationships/image" Target="../media/image8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88.svg"/><Relationship Id="rId5" Type="http://schemas.openxmlformats.org/officeDocument/2006/relationships/image" Target="../media/image84.svg"/><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image" Target="../media/image83.png"/><Relationship Id="rId9" Type="http://schemas.openxmlformats.org/officeDocument/2006/relationships/image" Target="../media/image86.svg"/><Relationship Id="rId14"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1.svg"/><Relationship Id="rId7" Type="http://schemas.openxmlformats.org/officeDocument/2006/relationships/image" Target="../media/image103.svg"/><Relationship Id="rId12" Type="http://schemas.openxmlformats.org/officeDocument/2006/relationships/image" Target="../media/image10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49.svg"/><Relationship Id="rId5" Type="http://schemas.openxmlformats.org/officeDocument/2006/relationships/image" Target="../media/image101.svg"/><Relationship Id="rId10" Type="http://schemas.openxmlformats.org/officeDocument/2006/relationships/image" Target="../media/image48.png"/><Relationship Id="rId4" Type="http://schemas.openxmlformats.org/officeDocument/2006/relationships/image" Target="../media/image100.png"/><Relationship Id="rId9" Type="http://schemas.openxmlformats.org/officeDocument/2006/relationships/image" Target="../media/image47.svg"/></Relationships>
</file>

<file path=ppt/slides/_rels/slide22.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37.svg"/><Relationship Id="rId3" Type="http://schemas.openxmlformats.org/officeDocument/2006/relationships/image" Target="../media/image68.svg"/><Relationship Id="rId7" Type="http://schemas.openxmlformats.org/officeDocument/2006/relationships/image" Target="../media/image49.svg"/><Relationship Id="rId12" Type="http://schemas.openxmlformats.org/officeDocument/2006/relationships/image" Target="../media/image36.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10.svg"/><Relationship Id="rId5" Type="http://schemas.openxmlformats.org/officeDocument/2006/relationships/image" Target="../media/image106.svg"/><Relationship Id="rId10" Type="http://schemas.openxmlformats.org/officeDocument/2006/relationships/image" Target="../media/image109.png"/><Relationship Id="rId4" Type="http://schemas.openxmlformats.org/officeDocument/2006/relationships/image" Target="../media/image105.png"/><Relationship Id="rId9" Type="http://schemas.openxmlformats.org/officeDocument/2006/relationships/image" Target="../media/image108.sv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1.svg"/><Relationship Id="rId7" Type="http://schemas.openxmlformats.org/officeDocument/2006/relationships/image" Target="../media/image10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49.svg"/><Relationship Id="rId5" Type="http://schemas.openxmlformats.org/officeDocument/2006/relationships/image" Target="../media/image101.svg"/><Relationship Id="rId10" Type="http://schemas.openxmlformats.org/officeDocument/2006/relationships/image" Target="../media/image48.png"/><Relationship Id="rId4" Type="http://schemas.openxmlformats.org/officeDocument/2006/relationships/image" Target="../media/image100.png"/><Relationship Id="rId9" Type="http://schemas.openxmlformats.org/officeDocument/2006/relationships/image" Target="../media/image47.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gif"/><Relationship Id="rId7" Type="http://schemas.openxmlformats.org/officeDocument/2006/relationships/image" Target="../media/image15.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gif"/><Relationship Id="rId5" Type="http://schemas.openxmlformats.org/officeDocument/2006/relationships/image" Target="../media/image15.gif"/><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gif"/><Relationship Id="rId5" Type="http://schemas.openxmlformats.org/officeDocument/2006/relationships/image" Target="../media/image15.gif"/><Relationship Id="rId10" Type="http://schemas.openxmlformats.org/officeDocument/2006/relationships/image" Target="../media/image24.jpeg"/><Relationship Id="rId4" Type="http://schemas.openxmlformats.org/officeDocument/2006/relationships/image" Target="../media/image10.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26.jpe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5.jpeg"/><Relationship Id="rId2" Type="http://schemas.openxmlformats.org/officeDocument/2006/relationships/audio" Target="../media/audio1.wav"/><Relationship Id="rId16" Type="http://schemas.openxmlformats.org/officeDocument/2006/relationships/image" Target="../media/image28.gif"/><Relationship Id="rId1" Type="http://schemas.openxmlformats.org/officeDocument/2006/relationships/slideLayout" Target="../slideLayouts/slideLayout7.xml"/><Relationship Id="rId6" Type="http://schemas.openxmlformats.org/officeDocument/2006/relationships/image" Target="../media/image15.gif"/><Relationship Id="rId11" Type="http://schemas.openxmlformats.org/officeDocument/2006/relationships/image" Target="../media/image18.png"/><Relationship Id="rId5" Type="http://schemas.openxmlformats.org/officeDocument/2006/relationships/image" Target="../media/image10.jpeg"/><Relationship Id="rId15" Type="http://schemas.openxmlformats.org/officeDocument/2006/relationships/image" Target="../media/image22.gif"/><Relationship Id="rId10" Type="http://schemas.openxmlformats.org/officeDocument/2006/relationships/image" Target="../media/image14.gif"/><Relationship Id="rId4" Type="http://schemas.openxmlformats.org/officeDocument/2006/relationships/audio" Target="../media/audio3.wav"/><Relationship Id="rId9" Type="http://schemas.openxmlformats.org/officeDocument/2006/relationships/image" Target="../media/image12.gif"/><Relationship Id="rId1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5643" y="8897887"/>
            <a:ext cx="16342511" cy="2778227"/>
          </a:xfrm>
          <a:custGeom>
            <a:avLst/>
            <a:gdLst/>
            <a:ahLst/>
            <a:cxnLst/>
            <a:rect l="l" t="t" r="r" b="b"/>
            <a:pathLst>
              <a:path w="16342511" h="2778227">
                <a:moveTo>
                  <a:pt x="0" y="0"/>
                </a:moveTo>
                <a:lnTo>
                  <a:pt x="16342511" y="0"/>
                </a:lnTo>
                <a:lnTo>
                  <a:pt x="16342511" y="2778226"/>
                </a:lnTo>
                <a:lnTo>
                  <a:pt x="0" y="2778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697174" y="9258300"/>
            <a:ext cx="15978076" cy="3086100"/>
            <a:chOff x="0" y="0"/>
            <a:chExt cx="4208218" cy="812800"/>
          </a:xfrm>
        </p:grpSpPr>
        <p:sp>
          <p:nvSpPr>
            <p:cNvPr id="4" name="Freeform 4"/>
            <p:cNvSpPr/>
            <p:nvPr/>
          </p:nvSpPr>
          <p:spPr>
            <a:xfrm>
              <a:off x="0" y="0"/>
              <a:ext cx="4208218" cy="812800"/>
            </a:xfrm>
            <a:custGeom>
              <a:avLst/>
              <a:gdLst/>
              <a:ahLst/>
              <a:cxnLst/>
              <a:rect l="l" t="t" r="r" b="b"/>
              <a:pathLst>
                <a:path w="4208218" h="812800">
                  <a:moveTo>
                    <a:pt x="2104109" y="0"/>
                  </a:moveTo>
                  <a:cubicBezTo>
                    <a:pt x="942042" y="0"/>
                    <a:pt x="0" y="181951"/>
                    <a:pt x="0" y="406400"/>
                  </a:cubicBezTo>
                  <a:cubicBezTo>
                    <a:pt x="0" y="630849"/>
                    <a:pt x="942042" y="812800"/>
                    <a:pt x="2104109" y="812800"/>
                  </a:cubicBezTo>
                  <a:cubicBezTo>
                    <a:pt x="3266176" y="812800"/>
                    <a:pt x="4208218" y="630849"/>
                    <a:pt x="4208218" y="406400"/>
                  </a:cubicBezTo>
                  <a:cubicBezTo>
                    <a:pt x="4208218" y="181951"/>
                    <a:pt x="3266176" y="0"/>
                    <a:pt x="2104109" y="0"/>
                  </a:cubicBezTo>
                  <a:close/>
                </a:path>
              </a:pathLst>
            </a:custGeom>
            <a:solidFill>
              <a:srgbClr val="C7D85D"/>
            </a:solidFill>
          </p:spPr>
        </p:sp>
        <p:sp>
          <p:nvSpPr>
            <p:cNvPr id="5" name="TextBox 5"/>
            <p:cNvSpPr txBox="1"/>
            <p:nvPr/>
          </p:nvSpPr>
          <p:spPr>
            <a:xfrm>
              <a:off x="394520" y="-28575"/>
              <a:ext cx="3419177" cy="765175"/>
            </a:xfrm>
            <a:prstGeom prst="rect">
              <a:avLst/>
            </a:prstGeom>
          </p:spPr>
          <p:txBody>
            <a:bodyPr lIns="50800" tIns="50800" rIns="50800" bIns="50800" rtlCol="0" anchor="ctr"/>
            <a:lstStyle/>
            <a:p>
              <a:pPr algn="ctr">
                <a:lnSpc>
                  <a:spcPts val="3213"/>
                </a:lnSpc>
              </a:pPr>
              <a:endParaRPr/>
            </a:p>
          </p:txBody>
        </p:sp>
      </p:grpSp>
      <p:sp>
        <p:nvSpPr>
          <p:cNvPr id="6" name="Freeform 6"/>
          <p:cNvSpPr/>
          <p:nvPr/>
        </p:nvSpPr>
        <p:spPr>
          <a:xfrm>
            <a:off x="0" y="5600700"/>
            <a:ext cx="7114715" cy="5193030"/>
          </a:xfrm>
          <a:custGeom>
            <a:avLst/>
            <a:gdLst/>
            <a:ahLst/>
            <a:cxnLst/>
            <a:rect l="l" t="t" r="r" b="b"/>
            <a:pathLst>
              <a:path w="14267329" h="6580805">
                <a:moveTo>
                  <a:pt x="0" y="0"/>
                </a:moveTo>
                <a:lnTo>
                  <a:pt x="14267329" y="0"/>
                </a:lnTo>
                <a:lnTo>
                  <a:pt x="14267329" y="6580805"/>
                </a:lnTo>
                <a:lnTo>
                  <a:pt x="0" y="6580805"/>
                </a:lnTo>
                <a:lnTo>
                  <a:pt x="0" y="0"/>
                </a:lnTo>
                <a:close/>
              </a:path>
            </a:pathLst>
          </a:custGeom>
          <a:blipFill>
            <a:blip r:embed="rId4">
              <a:extLst>
                <a:ext uri="{96DAC541-7B7A-43D3-8B79-37D633B846F1}">
                  <asvg:svgBlip xmlns:asvg="http://schemas.microsoft.com/office/drawing/2016/SVG/main" r:embed="rId5"/>
                </a:ext>
              </a:extLst>
            </a:blip>
            <a:stretch>
              <a:fillRect l="-58244"/>
            </a:stretch>
          </a:blipFill>
        </p:spPr>
      </p:sp>
      <p:sp>
        <p:nvSpPr>
          <p:cNvPr id="7" name="Freeform 7"/>
          <p:cNvSpPr/>
          <p:nvPr/>
        </p:nvSpPr>
        <p:spPr>
          <a:xfrm>
            <a:off x="156264" y="43565"/>
            <a:ext cx="4339536" cy="2128135"/>
          </a:xfrm>
          <a:custGeom>
            <a:avLst/>
            <a:gdLst/>
            <a:ahLst/>
            <a:cxnLst/>
            <a:rect l="l" t="t" r="r" b="b"/>
            <a:pathLst>
              <a:path w="5044255" h="2742813">
                <a:moveTo>
                  <a:pt x="0" y="0"/>
                </a:moveTo>
                <a:lnTo>
                  <a:pt x="5044255" y="0"/>
                </a:lnTo>
                <a:lnTo>
                  <a:pt x="5044255" y="2742813"/>
                </a:lnTo>
                <a:lnTo>
                  <a:pt x="0" y="27428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9095621">
            <a:off x="14505859" y="-1261004"/>
            <a:ext cx="4527731" cy="6709127"/>
          </a:xfrm>
          <a:custGeom>
            <a:avLst/>
            <a:gdLst/>
            <a:ahLst/>
            <a:cxnLst/>
            <a:rect l="l" t="t" r="r" b="b"/>
            <a:pathLst>
              <a:path w="4438061" h="6576256">
                <a:moveTo>
                  <a:pt x="0" y="0"/>
                </a:moveTo>
                <a:lnTo>
                  <a:pt x="4438062" y="0"/>
                </a:lnTo>
                <a:lnTo>
                  <a:pt x="4438062" y="6576256"/>
                </a:lnTo>
                <a:lnTo>
                  <a:pt x="0" y="6576256"/>
                </a:lnTo>
                <a:lnTo>
                  <a:pt x="0" y="0"/>
                </a:lnTo>
                <a:close/>
              </a:path>
            </a:pathLst>
          </a:custGeom>
          <a:blipFill>
            <a:blip r:embed="rId8">
              <a:extLst>
                <a:ext uri="{96DAC541-7B7A-43D3-8B79-37D633B846F1}">
                  <asvg:svgBlip xmlns:asvg="http://schemas.microsoft.com/office/drawing/2016/SVG/main" r:embed="rId9"/>
                </a:ext>
              </a:extLst>
            </a:blip>
            <a:stretch>
              <a:fillRect l="-17616"/>
            </a:stretch>
          </a:blipFill>
        </p:spPr>
      </p:sp>
      <p:sp>
        <p:nvSpPr>
          <p:cNvPr id="9" name="Freeform 9"/>
          <p:cNvSpPr/>
          <p:nvPr/>
        </p:nvSpPr>
        <p:spPr>
          <a:xfrm rot="8100000" flipH="1">
            <a:off x="445183" y="1233374"/>
            <a:ext cx="2698651" cy="3998823"/>
          </a:xfrm>
          <a:custGeom>
            <a:avLst/>
            <a:gdLst/>
            <a:ahLst/>
            <a:cxnLst/>
            <a:rect l="l" t="t" r="r" b="b"/>
            <a:pathLst>
              <a:path w="3041409" h="4506717">
                <a:moveTo>
                  <a:pt x="3041409" y="0"/>
                </a:moveTo>
                <a:lnTo>
                  <a:pt x="0" y="0"/>
                </a:lnTo>
                <a:lnTo>
                  <a:pt x="0" y="4506718"/>
                </a:lnTo>
                <a:lnTo>
                  <a:pt x="3041409" y="4506718"/>
                </a:lnTo>
                <a:lnTo>
                  <a:pt x="3041409" y="0"/>
                </a:lnTo>
                <a:close/>
              </a:path>
            </a:pathLst>
          </a:custGeom>
          <a:blipFill>
            <a:blip r:embed="rId8">
              <a:extLst>
                <a:ext uri="{96DAC541-7B7A-43D3-8B79-37D633B846F1}">
                  <asvg:svgBlip xmlns:asvg="http://schemas.microsoft.com/office/drawing/2016/SVG/main" r:embed="rId9"/>
                </a:ext>
              </a:extLst>
            </a:blip>
            <a:stretch>
              <a:fillRect l="-17616"/>
            </a:stretch>
          </a:blipFill>
        </p:spPr>
        <p:txBody>
          <a:bodyPr/>
          <a:lstStyle/>
          <a:p>
            <a:endParaRPr lang="en-US" dirty="0"/>
          </a:p>
        </p:txBody>
      </p:sp>
      <p:sp>
        <p:nvSpPr>
          <p:cNvPr id="10" name="Rectangle 9">
            <a:extLst>
              <a:ext uri="{FF2B5EF4-FFF2-40B4-BE49-F238E27FC236}">
                <a16:creationId xmlns:a16="http://schemas.microsoft.com/office/drawing/2014/main" id="{11C2218D-33DC-4DDD-BA66-0A8424F2F256}"/>
              </a:ext>
            </a:extLst>
          </p:cNvPr>
          <p:cNvSpPr/>
          <p:nvPr/>
        </p:nvSpPr>
        <p:spPr>
          <a:xfrm>
            <a:off x="1794508" y="1911846"/>
            <a:ext cx="15716162" cy="6463308"/>
          </a:xfrm>
          <a:prstGeom prst="rect">
            <a:avLst/>
          </a:prstGeom>
          <a:noFill/>
        </p:spPr>
        <p:txBody>
          <a:bodyPr wrap="none" lIns="91440" tIns="45720" rIns="91440" bIns="45720">
            <a:spAutoFit/>
          </a:bodyPr>
          <a:lstStyle/>
          <a:p>
            <a:pPr algn="ctr"/>
            <a:r>
              <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CHÀO MỪNG </a:t>
            </a:r>
          </a:p>
          <a:p>
            <a:pPr algn="ctr"/>
            <a:r>
              <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CÁC EM ĐẾN VỚI </a:t>
            </a:r>
          </a:p>
          <a:p>
            <a:pPr algn="ctr"/>
            <a:r>
              <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TIẾT HỌC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62800" y="4685269"/>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217355" flipV="1">
            <a:off x="13585752" y="-2917606"/>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Rectangle 4">
            <a:extLst>
              <a:ext uri="{FF2B5EF4-FFF2-40B4-BE49-F238E27FC236}">
                <a16:creationId xmlns:a16="http://schemas.microsoft.com/office/drawing/2014/main" id="{F4E33ECC-52CF-4268-93C1-4E020BA6CF1A}"/>
              </a:ext>
            </a:extLst>
          </p:cNvPr>
          <p:cNvSpPr/>
          <p:nvPr/>
        </p:nvSpPr>
        <p:spPr>
          <a:xfrm>
            <a:off x="2221053" y="757086"/>
            <a:ext cx="13845894" cy="1323439"/>
          </a:xfrm>
          <a:prstGeom prst="rect">
            <a:avLst/>
          </a:prstGeom>
          <a:noFill/>
        </p:spPr>
        <p:txBody>
          <a:bodyPr wrap="square" lIns="91440" tIns="45720" rIns="91440" bIns="45720">
            <a:spAutoFit/>
          </a:bodyPr>
          <a:lstStyle/>
          <a:p>
            <a:pPr algn="ctr"/>
            <a:r>
              <a:rPr lang="en-US" sz="8000" b="1" cap="none" spc="0" dirty="0" err="1">
                <a:ln w="22225">
                  <a:solidFill>
                    <a:schemeClr val="tx1"/>
                  </a:solidFill>
                  <a:prstDash val="solid"/>
                </a:ln>
                <a:solidFill>
                  <a:srgbClr val="FF0000"/>
                </a:solidFill>
                <a:effectLst/>
                <a:latin typeface="Arial" panose="020B0604020202020204" pitchFamily="34" charset="0"/>
                <a:cs typeface="Arial" panose="020B0604020202020204" pitchFamily="34" charset="0"/>
              </a:rPr>
              <a:t>Giải</a:t>
            </a:r>
            <a:r>
              <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rPr>
              <a:t> </a:t>
            </a:r>
            <a:r>
              <a:rPr lang="en-US" sz="8000" b="1" cap="none" spc="0" dirty="0" err="1">
                <a:ln w="22225">
                  <a:solidFill>
                    <a:schemeClr val="tx1"/>
                  </a:solidFill>
                  <a:prstDash val="solid"/>
                </a:ln>
                <a:solidFill>
                  <a:srgbClr val="FF0000"/>
                </a:solidFill>
                <a:effectLst/>
                <a:latin typeface="Arial" panose="020B0604020202020204" pitchFamily="34" charset="0"/>
                <a:cs typeface="Arial" panose="020B0604020202020204" pitchFamily="34" charset="0"/>
              </a:rPr>
              <a:t>nghĩa</a:t>
            </a:r>
            <a:endPar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870BC59-01F2-4371-B79D-EF225BEFB945}"/>
              </a:ext>
            </a:extLst>
          </p:cNvPr>
          <p:cNvSpPr txBox="1"/>
          <p:nvPr/>
        </p:nvSpPr>
        <p:spPr>
          <a:xfrm>
            <a:off x="1524000" y="2247900"/>
            <a:ext cx="15833452" cy="3677866"/>
          </a:xfrm>
          <a:prstGeom prst="rect">
            <a:avLst/>
          </a:prstGeom>
          <a:noFill/>
        </p:spPr>
        <p:txBody>
          <a:bodyPr wrap="square">
            <a:spAutoFit/>
          </a:bodyPr>
          <a:lstStyle/>
          <a:p>
            <a:pPr>
              <a:lnSpc>
                <a:spcPct val="150000"/>
              </a:lnSpc>
            </a:pPr>
            <a:r>
              <a:rPr lang="en-US" sz="54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5400" i="1" dirty="0" err="1">
                <a:solidFill>
                  <a:srgbClr val="FF0000"/>
                </a:solidFill>
                <a:latin typeface="Arial" panose="020B0604020202020204" pitchFamily="34" charset="0"/>
                <a:ea typeface="Calibri" panose="020F0502020204030204" pitchFamily="34" charset="0"/>
                <a:cs typeface="Arial" panose="020B0604020202020204" pitchFamily="34" charset="0"/>
              </a:rPr>
              <a:t>Miệt</a:t>
            </a:r>
            <a:r>
              <a:rPr lang="en-US" sz="54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5400" i="1" dirty="0" err="1">
                <a:solidFill>
                  <a:srgbClr val="FF0000"/>
                </a:solidFill>
                <a:latin typeface="Arial" panose="020B0604020202020204" pitchFamily="34" charset="0"/>
                <a:ea typeface="Calibri" panose="020F0502020204030204" pitchFamily="34" charset="0"/>
                <a:cs typeface="Arial" panose="020B0604020202020204" pitchFamily="34" charset="0"/>
              </a:rPr>
              <a:t>mài</a:t>
            </a:r>
            <a:r>
              <a:rPr lang="en-US" sz="54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r>
              <a:rPr lang="en-US" sz="54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effectLst/>
                <a:latin typeface="Arial" panose="020B0604020202020204" pitchFamily="34" charset="0"/>
                <a:ea typeface="Calibri" panose="020F0502020204030204" pitchFamily="34" charset="0"/>
                <a:cs typeface="Arial" panose="020B0604020202020204" pitchFamily="34" charset="0"/>
              </a:rPr>
              <a:t>ch</a:t>
            </a:r>
            <a:r>
              <a:rPr lang="en-US" sz="5400" dirty="0" err="1">
                <a:latin typeface="Arial" panose="020B0604020202020204" pitchFamily="34" charset="0"/>
                <a:ea typeface="Calibri" panose="020F0502020204030204" pitchFamily="34" charset="0"/>
                <a:cs typeface="Arial" panose="020B0604020202020204" pitchFamily="34" charset="0"/>
              </a:rPr>
              <a:t>ăm</a:t>
            </a:r>
            <a:r>
              <a:rPr lang="en-US" sz="5400" dirty="0">
                <a:latin typeface="Arial" panose="020B0604020202020204" pitchFamily="34" charset="0"/>
                <a:ea typeface="Calibri" panose="020F0502020204030204" pitchFamily="34" charset="0"/>
                <a:cs typeface="Arial" panose="020B0604020202020204" pitchFamily="34" charset="0"/>
              </a:rPr>
              <a:t> </a:t>
            </a:r>
            <a:r>
              <a:rPr lang="en-US" sz="5400" dirty="0" err="1">
                <a:latin typeface="Arial" panose="020B0604020202020204" pitchFamily="34" charset="0"/>
                <a:ea typeface="Calibri" panose="020F0502020204030204" pitchFamily="34" charset="0"/>
                <a:cs typeface="Arial" panose="020B0604020202020204" pitchFamily="34" charset="0"/>
              </a:rPr>
              <a:t>chỉ</a:t>
            </a:r>
            <a:r>
              <a:rPr lang="en-US" sz="5400" dirty="0">
                <a:latin typeface="Arial" panose="020B0604020202020204" pitchFamily="34" charset="0"/>
                <a:ea typeface="Calibri" panose="020F0502020204030204" pitchFamily="34" charset="0"/>
                <a:cs typeface="Arial" panose="020B0604020202020204" pitchFamily="34" charset="0"/>
              </a:rPr>
              <a:t>, </a:t>
            </a:r>
            <a:r>
              <a:rPr lang="en-US" sz="5400" dirty="0" err="1">
                <a:latin typeface="Arial" panose="020B0604020202020204" pitchFamily="34" charset="0"/>
                <a:ea typeface="Calibri" panose="020F0502020204030204" pitchFamily="34" charset="0"/>
                <a:cs typeface="Arial" panose="020B0604020202020204" pitchFamily="34" charset="0"/>
              </a:rPr>
              <a:t>tập</a:t>
            </a:r>
            <a:r>
              <a:rPr lang="en-US" sz="5400" dirty="0">
                <a:latin typeface="Arial" panose="020B0604020202020204" pitchFamily="34" charset="0"/>
                <a:ea typeface="Calibri" panose="020F0502020204030204" pitchFamily="34" charset="0"/>
                <a:cs typeface="Arial" panose="020B0604020202020204" pitchFamily="34" charset="0"/>
              </a:rPr>
              <a:t> </a:t>
            </a:r>
            <a:r>
              <a:rPr lang="en-US" sz="5400" dirty="0" err="1">
                <a:latin typeface="Arial" panose="020B0604020202020204" pitchFamily="34" charset="0"/>
                <a:ea typeface="Calibri" panose="020F0502020204030204" pitchFamily="34" charset="0"/>
                <a:cs typeface="Arial" panose="020B0604020202020204" pitchFamily="34" charset="0"/>
              </a:rPr>
              <a:t>trung</a:t>
            </a:r>
            <a:r>
              <a:rPr lang="en-US" sz="5400" dirty="0">
                <a:latin typeface="Arial" panose="020B0604020202020204" pitchFamily="34" charset="0"/>
                <a:ea typeface="Calibri" panose="020F0502020204030204" pitchFamily="34" charset="0"/>
                <a:cs typeface="Arial" panose="020B0604020202020204" pitchFamily="34" charset="0"/>
              </a:rPr>
              <a:t> </a:t>
            </a:r>
            <a:r>
              <a:rPr lang="en-US" sz="5400" dirty="0" err="1">
                <a:latin typeface="Arial" panose="020B0604020202020204" pitchFamily="34" charset="0"/>
                <a:ea typeface="Calibri" panose="020F0502020204030204" pitchFamily="34" charset="0"/>
                <a:cs typeface="Arial" panose="020B0604020202020204" pitchFamily="34" charset="0"/>
              </a:rPr>
              <a:t>bền</a:t>
            </a:r>
            <a:r>
              <a:rPr lang="en-US" sz="5400" dirty="0">
                <a:latin typeface="Arial" panose="020B0604020202020204" pitchFamily="34" charset="0"/>
                <a:ea typeface="Calibri" panose="020F0502020204030204" pitchFamily="34" charset="0"/>
                <a:cs typeface="Arial" panose="020B0604020202020204" pitchFamily="34" charset="0"/>
              </a:rPr>
              <a:t> </a:t>
            </a:r>
            <a:r>
              <a:rPr lang="en-US" sz="5400" dirty="0" err="1">
                <a:latin typeface="Arial" panose="020B0604020202020204" pitchFamily="34" charset="0"/>
                <a:ea typeface="Calibri" panose="020F0502020204030204" pitchFamily="34" charset="0"/>
                <a:cs typeface="Arial" panose="020B0604020202020204" pitchFamily="34" charset="0"/>
              </a:rPr>
              <a:t>bỉ</a:t>
            </a:r>
            <a:r>
              <a:rPr lang="en-US" sz="5400" dirty="0">
                <a:latin typeface="Arial" panose="020B0604020202020204" pitchFamily="34" charset="0"/>
                <a:ea typeface="Calibri" panose="020F0502020204030204" pitchFamily="34" charset="0"/>
                <a:cs typeface="Arial" panose="020B0604020202020204" pitchFamily="34" charset="0"/>
              </a:rPr>
              <a:t> </a:t>
            </a:r>
            <a:r>
              <a:rPr lang="en-US" sz="5400" dirty="0" err="1">
                <a:latin typeface="Arial" panose="020B0604020202020204" pitchFamily="34" charset="0"/>
                <a:ea typeface="Calibri" panose="020F0502020204030204" pitchFamily="34" charset="0"/>
                <a:cs typeface="Arial" panose="020B0604020202020204" pitchFamily="34" charset="0"/>
              </a:rPr>
              <a:t>để</a:t>
            </a:r>
            <a:r>
              <a:rPr lang="en-US" sz="5400" dirty="0">
                <a:latin typeface="Arial" panose="020B0604020202020204" pitchFamily="34" charset="0"/>
                <a:ea typeface="Calibri" panose="020F0502020204030204" pitchFamily="34" charset="0"/>
                <a:cs typeface="Arial" panose="020B0604020202020204" pitchFamily="34" charset="0"/>
              </a:rPr>
              <a:t> </a:t>
            </a:r>
            <a:r>
              <a:rPr lang="en-US" sz="5400" dirty="0" err="1">
                <a:latin typeface="Arial" panose="020B0604020202020204" pitchFamily="34" charset="0"/>
                <a:ea typeface="Calibri" panose="020F0502020204030204" pitchFamily="34" charset="0"/>
                <a:cs typeface="Arial" panose="020B0604020202020204" pitchFamily="34" charset="0"/>
              </a:rPr>
              <a:t>thực</a:t>
            </a:r>
            <a:r>
              <a:rPr lang="en-US" sz="5400" dirty="0">
                <a:latin typeface="Arial" panose="020B0604020202020204" pitchFamily="34" charset="0"/>
                <a:ea typeface="Calibri" panose="020F0502020204030204" pitchFamily="34" charset="0"/>
                <a:cs typeface="Arial" panose="020B0604020202020204" pitchFamily="34" charset="0"/>
              </a:rPr>
              <a:t> </a:t>
            </a:r>
            <a:r>
              <a:rPr lang="en-US" sz="5400" dirty="0" err="1">
                <a:latin typeface="Arial" panose="020B0604020202020204" pitchFamily="34" charset="0"/>
                <a:ea typeface="Calibri" panose="020F0502020204030204" pitchFamily="34" charset="0"/>
                <a:cs typeface="Arial" panose="020B0604020202020204" pitchFamily="34" charset="0"/>
              </a:rPr>
              <a:t>hiện</a:t>
            </a:r>
            <a:r>
              <a:rPr lang="en-US" sz="5400" dirty="0">
                <a:latin typeface="Arial" panose="020B0604020202020204" pitchFamily="34" charset="0"/>
                <a:ea typeface="Calibri" panose="020F0502020204030204" pitchFamily="34" charset="0"/>
                <a:cs typeface="Arial" panose="020B0604020202020204" pitchFamily="34" charset="0"/>
              </a:rPr>
              <a:t> </a:t>
            </a:r>
            <a:r>
              <a:rPr lang="en-US" sz="5400" dirty="0" err="1">
                <a:latin typeface="Arial" panose="020B0604020202020204" pitchFamily="34" charset="0"/>
                <a:ea typeface="Calibri" panose="020F0502020204030204" pitchFamily="34" charset="0"/>
                <a:cs typeface="Arial" panose="020B0604020202020204" pitchFamily="34" charset="0"/>
              </a:rPr>
              <a:t>một</a:t>
            </a:r>
            <a:r>
              <a:rPr lang="en-US" sz="5400" dirty="0">
                <a:latin typeface="Arial" panose="020B0604020202020204" pitchFamily="34" charset="0"/>
                <a:ea typeface="Calibri" panose="020F0502020204030204" pitchFamily="34" charset="0"/>
                <a:cs typeface="Arial" panose="020B0604020202020204" pitchFamily="34" charset="0"/>
              </a:rPr>
              <a:t> </a:t>
            </a:r>
            <a:r>
              <a:rPr lang="en-US" sz="5400" dirty="0" err="1">
                <a:latin typeface="Arial" panose="020B0604020202020204" pitchFamily="34" charset="0"/>
                <a:ea typeface="Calibri" panose="020F0502020204030204" pitchFamily="34" charset="0"/>
                <a:cs typeface="Arial" panose="020B0604020202020204" pitchFamily="34" charset="0"/>
              </a:rPr>
              <a:t>công</a:t>
            </a:r>
            <a:r>
              <a:rPr lang="en-US" sz="5400" dirty="0">
                <a:latin typeface="Arial" panose="020B0604020202020204" pitchFamily="34" charset="0"/>
                <a:ea typeface="Calibri" panose="020F0502020204030204" pitchFamily="34" charset="0"/>
                <a:cs typeface="Arial" panose="020B0604020202020204" pitchFamily="34" charset="0"/>
              </a:rPr>
              <a:t> </a:t>
            </a:r>
            <a:r>
              <a:rPr lang="en-US" sz="5400" dirty="0" err="1">
                <a:latin typeface="Arial" panose="020B0604020202020204" pitchFamily="34" charset="0"/>
                <a:ea typeface="Calibri" panose="020F0502020204030204" pitchFamily="34" charset="0"/>
                <a:cs typeface="Arial" panose="020B0604020202020204" pitchFamily="34" charset="0"/>
              </a:rPr>
              <a:t>việc</a:t>
            </a:r>
            <a:r>
              <a:rPr lang="en-US" sz="5400" dirty="0">
                <a:latin typeface="Arial" panose="020B0604020202020204" pitchFamily="34" charset="0"/>
                <a:ea typeface="Calibri" panose="020F0502020204030204" pitchFamily="34" charset="0"/>
                <a:cs typeface="Arial" panose="020B0604020202020204" pitchFamily="34" charset="0"/>
              </a:rPr>
              <a:t>. </a:t>
            </a:r>
            <a:endParaRPr lang="en-US" sz="54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5400" dirty="0">
                <a:solidFill>
                  <a:srgbClr val="FF0000"/>
                </a:solidFill>
                <a:latin typeface="Arial" panose="020B0604020202020204" pitchFamily="34" charset="0"/>
                <a:cs typeface="Arial" panose="020B0604020202020204" pitchFamily="34" charset="0"/>
              </a:rPr>
              <a:t>- </a:t>
            </a:r>
            <a:r>
              <a:rPr lang="en-US" sz="5400" i="1" dirty="0" err="1">
                <a:solidFill>
                  <a:srgbClr val="FF0000"/>
                </a:solidFill>
                <a:latin typeface="Arial" panose="020B0604020202020204" pitchFamily="34" charset="0"/>
                <a:cs typeface="Arial" panose="020B0604020202020204" pitchFamily="34" charset="0"/>
              </a:rPr>
              <a:t>Keo</a:t>
            </a:r>
            <a:r>
              <a:rPr lang="en-US" sz="5400" dirty="0">
                <a:effectLst/>
                <a:latin typeface="Arial" panose="020B0604020202020204" pitchFamily="34" charset="0"/>
                <a:ea typeface="Calibri" panose="020F0502020204030204" pitchFamily="34" charset="0"/>
                <a:cs typeface="Arial" panose="020B0604020202020204" pitchFamily="34" charset="0"/>
              </a:rPr>
              <a:t>: </a:t>
            </a:r>
            <a:r>
              <a:rPr lang="en-US" sz="5400" dirty="0" err="1">
                <a:effectLst/>
                <a:latin typeface="Arial" panose="020B0604020202020204" pitchFamily="34" charset="0"/>
                <a:ea typeface="Calibri" panose="020F0502020204030204" pitchFamily="34" charset="0"/>
                <a:cs typeface="Arial" panose="020B0604020202020204" pitchFamily="34" charset="0"/>
              </a:rPr>
              <a:t>một</a:t>
            </a:r>
            <a:r>
              <a:rPr lang="en-US" sz="5400" dirty="0">
                <a:effectLst/>
                <a:latin typeface="Arial" panose="020B0604020202020204" pitchFamily="34" charset="0"/>
                <a:ea typeface="Calibri" panose="020F0502020204030204" pitchFamily="34" charset="0"/>
                <a:cs typeface="Arial" panose="020B0604020202020204" pitchFamily="34" charset="0"/>
              </a:rPr>
              <a:t> </a:t>
            </a:r>
            <a:r>
              <a:rPr lang="en-US" sz="5400" dirty="0" err="1">
                <a:effectLst/>
                <a:latin typeface="Arial" panose="020B0604020202020204" pitchFamily="34" charset="0"/>
                <a:ea typeface="Calibri" panose="020F0502020204030204" pitchFamily="34" charset="0"/>
                <a:cs typeface="Arial" panose="020B0604020202020204" pitchFamily="34" charset="0"/>
              </a:rPr>
              <a:t>lần</a:t>
            </a:r>
            <a:r>
              <a:rPr lang="en-US" sz="5400" dirty="0">
                <a:effectLst/>
                <a:latin typeface="Arial" panose="020B0604020202020204" pitchFamily="34" charset="0"/>
                <a:ea typeface="Calibri" panose="020F0502020204030204" pitchFamily="34" charset="0"/>
                <a:cs typeface="Arial" panose="020B0604020202020204" pitchFamily="34" charset="0"/>
              </a:rPr>
              <a:t> </a:t>
            </a:r>
            <a:r>
              <a:rPr lang="en-US" sz="5400" dirty="0" err="1">
                <a:effectLst/>
                <a:latin typeface="Arial" panose="020B0604020202020204" pitchFamily="34" charset="0"/>
                <a:ea typeface="Calibri" panose="020F0502020204030204" pitchFamily="34" charset="0"/>
                <a:cs typeface="Arial" panose="020B0604020202020204" pitchFamily="34" charset="0"/>
              </a:rPr>
              <a:t>đấu</a:t>
            </a:r>
            <a:r>
              <a:rPr lang="en-US" sz="5400" dirty="0">
                <a:effectLst/>
                <a:latin typeface="Arial" panose="020B0604020202020204" pitchFamily="34" charset="0"/>
                <a:ea typeface="Calibri" panose="020F0502020204030204" pitchFamily="34" charset="0"/>
                <a:cs typeface="Arial" panose="020B0604020202020204" pitchFamily="34" charset="0"/>
              </a:rPr>
              <a:t> </a:t>
            </a:r>
            <a:r>
              <a:rPr lang="en-US" sz="5400" dirty="0" err="1">
                <a:effectLst/>
                <a:latin typeface="Arial" panose="020B0604020202020204" pitchFamily="34" charset="0"/>
                <a:ea typeface="Calibri" panose="020F0502020204030204" pitchFamily="34" charset="0"/>
                <a:cs typeface="Arial" panose="020B0604020202020204" pitchFamily="34" charset="0"/>
              </a:rPr>
              <a:t>sức</a:t>
            </a:r>
            <a:r>
              <a:rPr lang="en-US" sz="5400" dirty="0">
                <a:effectLst/>
                <a:latin typeface="Arial" panose="020B0604020202020204" pitchFamily="34" charset="0"/>
                <a:ea typeface="Calibri" panose="020F050202020403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141259"/>
            <a:ext cx="16230600" cy="1683925"/>
          </a:xfrm>
          <a:custGeom>
            <a:avLst/>
            <a:gdLst/>
            <a:ahLst/>
            <a:cxnLst/>
            <a:rect l="l" t="t" r="r" b="b"/>
            <a:pathLst>
              <a:path w="16230600" h="1683925">
                <a:moveTo>
                  <a:pt x="0" y="0"/>
                </a:moveTo>
                <a:lnTo>
                  <a:pt x="16230600" y="0"/>
                </a:lnTo>
                <a:lnTo>
                  <a:pt x="16230600" y="1683924"/>
                </a:lnTo>
                <a:lnTo>
                  <a:pt x="0" y="1683924"/>
                </a:lnTo>
                <a:lnTo>
                  <a:pt x="0" y="0"/>
                </a:lnTo>
                <a:close/>
              </a:path>
            </a:pathLst>
          </a:custGeom>
          <a:blipFill>
            <a:blip r:embed="rId2"/>
            <a:stretch>
              <a:fillRect/>
            </a:stretch>
          </a:blipFill>
        </p:spPr>
      </p:sp>
      <p:grpSp>
        <p:nvGrpSpPr>
          <p:cNvPr id="3" name="Group 3"/>
          <p:cNvGrpSpPr/>
          <p:nvPr/>
        </p:nvGrpSpPr>
        <p:grpSpPr>
          <a:xfrm>
            <a:off x="8698574" y="8316092"/>
            <a:ext cx="16110902" cy="7558490"/>
            <a:chOff x="0" y="0"/>
            <a:chExt cx="1732481" cy="812800"/>
          </a:xfrm>
        </p:grpSpPr>
        <p:sp>
          <p:nvSpPr>
            <p:cNvPr id="4" name="Freeform 4"/>
            <p:cNvSpPr/>
            <p:nvPr/>
          </p:nvSpPr>
          <p:spPr>
            <a:xfrm>
              <a:off x="0" y="0"/>
              <a:ext cx="1732481" cy="812800"/>
            </a:xfrm>
            <a:custGeom>
              <a:avLst/>
              <a:gdLst/>
              <a:ahLst/>
              <a:cxnLst/>
              <a:rect l="l" t="t" r="r" b="b"/>
              <a:pathLst>
                <a:path w="1732481" h="812800">
                  <a:moveTo>
                    <a:pt x="866241" y="0"/>
                  </a:moveTo>
                  <a:cubicBezTo>
                    <a:pt x="387829" y="0"/>
                    <a:pt x="0" y="181951"/>
                    <a:pt x="0" y="406400"/>
                  </a:cubicBezTo>
                  <a:cubicBezTo>
                    <a:pt x="0" y="630849"/>
                    <a:pt x="387829" y="812800"/>
                    <a:pt x="866241" y="812800"/>
                  </a:cubicBezTo>
                  <a:cubicBezTo>
                    <a:pt x="1344652" y="812800"/>
                    <a:pt x="1732481" y="630849"/>
                    <a:pt x="1732481" y="406400"/>
                  </a:cubicBezTo>
                  <a:cubicBezTo>
                    <a:pt x="1732481" y="181951"/>
                    <a:pt x="1344652" y="0"/>
                    <a:pt x="866241" y="0"/>
                  </a:cubicBezTo>
                  <a:close/>
                </a:path>
              </a:pathLst>
            </a:custGeom>
            <a:solidFill>
              <a:srgbClr val="D9DB6E"/>
            </a:solidFill>
          </p:spPr>
        </p:sp>
        <p:sp>
          <p:nvSpPr>
            <p:cNvPr id="5" name="TextBox 5"/>
            <p:cNvSpPr txBox="1"/>
            <p:nvPr/>
          </p:nvSpPr>
          <p:spPr>
            <a:xfrm>
              <a:off x="162420" y="-28575"/>
              <a:ext cx="1407641" cy="765175"/>
            </a:xfrm>
            <a:prstGeom prst="rect">
              <a:avLst/>
            </a:prstGeom>
          </p:spPr>
          <p:txBody>
            <a:bodyPr lIns="50800" tIns="50800" rIns="50800" bIns="50800" rtlCol="0" anchor="ctr"/>
            <a:lstStyle/>
            <a:p>
              <a:pPr algn="ctr">
                <a:lnSpc>
                  <a:spcPts val="3213"/>
                </a:lnSpc>
              </a:pPr>
              <a:endParaRPr/>
            </a:p>
          </p:txBody>
        </p:sp>
      </p:grpSp>
      <p:sp>
        <p:nvSpPr>
          <p:cNvPr id="6" name="Freeform 6"/>
          <p:cNvSpPr/>
          <p:nvPr/>
        </p:nvSpPr>
        <p:spPr>
          <a:xfrm rot="-489592">
            <a:off x="12929922" y="-104968"/>
            <a:ext cx="5608088" cy="2208185"/>
          </a:xfrm>
          <a:custGeom>
            <a:avLst/>
            <a:gdLst/>
            <a:ahLst/>
            <a:cxnLst/>
            <a:rect l="l" t="t" r="r" b="b"/>
            <a:pathLst>
              <a:path w="5608088" h="2208185">
                <a:moveTo>
                  <a:pt x="0" y="0"/>
                </a:moveTo>
                <a:lnTo>
                  <a:pt x="5608088" y="0"/>
                </a:lnTo>
                <a:lnTo>
                  <a:pt x="5608088" y="2208184"/>
                </a:lnTo>
                <a:lnTo>
                  <a:pt x="0" y="2208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05700" y="6599912"/>
            <a:ext cx="1834400" cy="2311055"/>
          </a:xfrm>
          <a:custGeom>
            <a:avLst/>
            <a:gdLst/>
            <a:ahLst/>
            <a:cxnLst/>
            <a:rect l="l" t="t" r="r" b="b"/>
            <a:pathLst>
              <a:path w="1834400" h="2311055">
                <a:moveTo>
                  <a:pt x="0" y="0"/>
                </a:moveTo>
                <a:lnTo>
                  <a:pt x="1834400" y="0"/>
                </a:lnTo>
                <a:lnTo>
                  <a:pt x="1834400" y="2311055"/>
                </a:lnTo>
                <a:lnTo>
                  <a:pt x="0" y="2311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Rectangle 14">
            <a:extLst>
              <a:ext uri="{FF2B5EF4-FFF2-40B4-BE49-F238E27FC236}">
                <a16:creationId xmlns:a16="http://schemas.microsoft.com/office/drawing/2014/main" id="{5E801FEE-6E7D-4D1C-BE28-DB68975C2423}"/>
              </a:ext>
            </a:extLst>
          </p:cNvPr>
          <p:cNvSpPr/>
          <p:nvPr/>
        </p:nvSpPr>
        <p:spPr>
          <a:xfrm>
            <a:off x="-510894" y="714313"/>
            <a:ext cx="13845894" cy="1323439"/>
          </a:xfrm>
          <a:prstGeom prst="rect">
            <a:avLst/>
          </a:prstGeom>
          <a:noFill/>
        </p:spPr>
        <p:txBody>
          <a:bodyPr wrap="square" lIns="91440" tIns="45720" rIns="91440" bIns="45720">
            <a:spAutoFit/>
          </a:bodyPr>
          <a:lstStyle/>
          <a:p>
            <a:pPr algn="ctr"/>
            <a:r>
              <a:rPr lang="en-US" sz="8000" b="1" cap="none" spc="0" dirty="0" err="1">
                <a:ln w="22225">
                  <a:solidFill>
                    <a:schemeClr val="tx1"/>
                  </a:solidFill>
                  <a:prstDash val="solid"/>
                </a:ln>
                <a:solidFill>
                  <a:srgbClr val="FF0000"/>
                </a:solidFill>
                <a:effectLst/>
                <a:latin typeface="Arial" panose="020B0604020202020204" pitchFamily="34" charset="0"/>
                <a:cs typeface="Arial" panose="020B0604020202020204" pitchFamily="34" charset="0"/>
              </a:rPr>
              <a:t>Luyện</a:t>
            </a:r>
            <a:r>
              <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rPr>
              <a:t> </a:t>
            </a:r>
            <a:r>
              <a:rPr lang="en-US" sz="8000" b="1" cap="none" spc="0" dirty="0" err="1">
                <a:ln w="22225">
                  <a:solidFill>
                    <a:schemeClr val="tx1"/>
                  </a:solidFill>
                  <a:prstDash val="solid"/>
                </a:ln>
                <a:solidFill>
                  <a:srgbClr val="FF0000"/>
                </a:solidFill>
                <a:effectLst/>
                <a:latin typeface="Arial" panose="020B0604020202020204" pitchFamily="34" charset="0"/>
                <a:cs typeface="Arial" panose="020B0604020202020204" pitchFamily="34" charset="0"/>
              </a:rPr>
              <a:t>đọc</a:t>
            </a:r>
            <a:r>
              <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rPr>
              <a:t> </a:t>
            </a:r>
            <a:r>
              <a:rPr lang="en-US" sz="8000" b="1" cap="none" spc="0" dirty="0" err="1">
                <a:ln w="22225">
                  <a:solidFill>
                    <a:schemeClr val="tx1"/>
                  </a:solidFill>
                  <a:prstDash val="solid"/>
                </a:ln>
                <a:solidFill>
                  <a:srgbClr val="FF0000"/>
                </a:solidFill>
                <a:effectLst/>
                <a:latin typeface="Arial" panose="020B0604020202020204" pitchFamily="34" charset="0"/>
                <a:cs typeface="Arial" panose="020B0604020202020204" pitchFamily="34" charset="0"/>
              </a:rPr>
              <a:t>theo</a:t>
            </a:r>
            <a:r>
              <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rPr>
              <a:t> </a:t>
            </a:r>
            <a:r>
              <a:rPr lang="en-US" sz="8000" b="1" cap="none" spc="0" dirty="0" err="1">
                <a:ln w="22225">
                  <a:solidFill>
                    <a:schemeClr val="tx1"/>
                  </a:solidFill>
                  <a:prstDash val="solid"/>
                </a:ln>
                <a:solidFill>
                  <a:srgbClr val="FF0000"/>
                </a:solidFill>
                <a:effectLst/>
                <a:latin typeface="Arial" panose="020B0604020202020204" pitchFamily="34" charset="0"/>
                <a:cs typeface="Arial" panose="020B0604020202020204" pitchFamily="34" charset="0"/>
              </a:rPr>
              <a:t>nhóm</a:t>
            </a:r>
            <a:endPar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endParaRPr>
          </a:p>
        </p:txBody>
      </p:sp>
      <p:sp>
        <p:nvSpPr>
          <p:cNvPr id="16" name="Rectangle: Rounded Corners 8">
            <a:extLst>
              <a:ext uri="{FF2B5EF4-FFF2-40B4-BE49-F238E27FC236}">
                <a16:creationId xmlns:a16="http://schemas.microsoft.com/office/drawing/2014/main" id="{6BFD1950-DBE3-4ED4-BA9D-916A285E4D3B}"/>
              </a:ext>
            </a:extLst>
          </p:cNvPr>
          <p:cNvSpPr/>
          <p:nvPr/>
        </p:nvSpPr>
        <p:spPr>
          <a:xfrm>
            <a:off x="316574" y="2490033"/>
            <a:ext cx="16764000" cy="5526242"/>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757748" defTabSz="1219170">
              <a:lnSpc>
                <a:spcPct val="150000"/>
              </a:lnSpc>
              <a:buClr>
                <a:srgbClr val="000000"/>
              </a:buClr>
            </a:pP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Mỗi</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nhóm</a:t>
            </a:r>
            <a:r>
              <a:rPr lang="en-US" sz="5400" kern="0" dirty="0">
                <a:solidFill>
                  <a:srgbClr val="000000"/>
                </a:solidFill>
                <a:latin typeface="Arial" panose="020B0604020202020204" pitchFamily="34" charset="0"/>
                <a:cs typeface="Arial" panose="020B0604020202020204" pitchFamily="34" charset="0"/>
                <a:sym typeface="Arial"/>
              </a:rPr>
              <a:t> 2 </a:t>
            </a:r>
            <a:r>
              <a:rPr lang="en-US" sz="5400" kern="0" dirty="0" err="1">
                <a:solidFill>
                  <a:srgbClr val="000000"/>
                </a:solidFill>
                <a:latin typeface="Arial" panose="020B0604020202020204" pitchFamily="34" charset="0"/>
                <a:cs typeface="Arial" panose="020B0604020202020204" pitchFamily="34" charset="0"/>
                <a:sym typeface="Arial"/>
              </a:rPr>
              <a:t>bạn</a:t>
            </a:r>
            <a:r>
              <a:rPr lang="en-US" sz="5400" kern="0" dirty="0">
                <a:solidFill>
                  <a:srgbClr val="000000"/>
                </a:solidFill>
                <a:latin typeface="Arial" panose="020B0604020202020204" pitchFamily="34" charset="0"/>
                <a:cs typeface="Arial" panose="020B0604020202020204" pitchFamily="34" charset="0"/>
                <a:sym typeface="Arial"/>
              </a:rPr>
              <a:t>.</a:t>
            </a:r>
          </a:p>
          <a:p>
            <a:pPr marL="757748" defTabSz="1219170">
              <a:lnSpc>
                <a:spcPct val="150000"/>
              </a:lnSpc>
              <a:buClr>
                <a:srgbClr val="000000"/>
              </a:buClr>
            </a:pP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Đọc</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nối</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tiếp</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trong</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nhóm</a:t>
            </a:r>
            <a:r>
              <a:rPr lang="en-US" sz="5400" kern="0" dirty="0">
                <a:solidFill>
                  <a:srgbClr val="000000"/>
                </a:solidFill>
                <a:latin typeface="Arial" panose="020B0604020202020204" pitchFamily="34" charset="0"/>
                <a:cs typeface="Arial" panose="020B0604020202020204" pitchFamily="34" charset="0"/>
                <a:sym typeface="Arial"/>
              </a:rPr>
              <a:t>.</a:t>
            </a:r>
          </a:p>
          <a:p>
            <a:pPr marL="757748" defTabSz="1219170">
              <a:lnSpc>
                <a:spcPct val="150000"/>
              </a:lnSpc>
              <a:buClr>
                <a:srgbClr val="000000"/>
              </a:buClr>
            </a:pP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Một</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số</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nhóm</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đọc</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nối</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tiếp</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trước</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lớp</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theo</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yêu</a:t>
            </a:r>
            <a:r>
              <a:rPr lang="en-US" sz="5400" kern="0" dirty="0">
                <a:solidFill>
                  <a:srgbClr val="000000"/>
                </a:solidFill>
                <a:latin typeface="Arial" panose="020B0604020202020204" pitchFamily="34" charset="0"/>
                <a:cs typeface="Arial" panose="020B0604020202020204" pitchFamily="34" charset="0"/>
                <a:sym typeface="Arial"/>
              </a:rPr>
              <a:t> </a:t>
            </a:r>
            <a:r>
              <a:rPr lang="en-US" sz="5400" kern="0" dirty="0" err="1">
                <a:solidFill>
                  <a:srgbClr val="000000"/>
                </a:solidFill>
                <a:latin typeface="Arial" panose="020B0604020202020204" pitchFamily="34" charset="0"/>
                <a:cs typeface="Arial" panose="020B0604020202020204" pitchFamily="34" charset="0"/>
                <a:sym typeface="Arial"/>
              </a:rPr>
              <a:t>cầu</a:t>
            </a:r>
            <a:r>
              <a:rPr lang="en-US" sz="5400" kern="0" dirty="0">
                <a:solidFill>
                  <a:srgbClr val="000000"/>
                </a:solidFill>
                <a:latin typeface="Arial" panose="020B0604020202020204" pitchFamily="34" charset="0"/>
                <a:cs typeface="Arial" panose="020B0604020202020204" pitchFamily="34" charset="0"/>
                <a:sym typeface="Arial"/>
              </a:rPr>
              <a:t>.</a:t>
            </a:r>
          </a:p>
        </p:txBody>
      </p:sp>
    </p:spTree>
    <p:extLst>
      <p:ext uri="{BB962C8B-B14F-4D97-AF65-F5344CB8AC3E}">
        <p14:creationId xmlns:p14="http://schemas.microsoft.com/office/powerpoint/2010/main" val="106773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27399" y="4114800"/>
            <a:ext cx="7560601" cy="6172200"/>
          </a:xfrm>
          <a:custGeom>
            <a:avLst/>
            <a:gdLst/>
            <a:ahLst/>
            <a:cxnLst/>
            <a:rect l="l" t="t" r="r" b="b"/>
            <a:pathLst>
              <a:path w="7560601" h="6172200">
                <a:moveTo>
                  <a:pt x="0" y="0"/>
                </a:moveTo>
                <a:lnTo>
                  <a:pt x="7560601" y="0"/>
                </a:lnTo>
                <a:lnTo>
                  <a:pt x="7560601" y="6172200"/>
                </a:lnTo>
                <a:lnTo>
                  <a:pt x="0" y="61722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0" y="4114800"/>
            <a:ext cx="7560601" cy="6172200"/>
          </a:xfrm>
          <a:custGeom>
            <a:avLst/>
            <a:gdLst/>
            <a:ahLst/>
            <a:cxnLst/>
            <a:rect l="l" t="t" r="r" b="b"/>
            <a:pathLst>
              <a:path w="7560601" h="6172200">
                <a:moveTo>
                  <a:pt x="7560601" y="0"/>
                </a:moveTo>
                <a:lnTo>
                  <a:pt x="0" y="0"/>
                </a:lnTo>
                <a:lnTo>
                  <a:pt x="0" y="6172200"/>
                </a:lnTo>
                <a:lnTo>
                  <a:pt x="7560601" y="6172200"/>
                </a:lnTo>
                <a:lnTo>
                  <a:pt x="756060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235567" y="1808485"/>
            <a:ext cx="2023733" cy="2057400"/>
          </a:xfrm>
          <a:custGeom>
            <a:avLst/>
            <a:gdLst/>
            <a:ahLst/>
            <a:cxnLst/>
            <a:rect l="l" t="t" r="r" b="b"/>
            <a:pathLst>
              <a:path w="2023733" h="2057400">
                <a:moveTo>
                  <a:pt x="0" y="0"/>
                </a:moveTo>
                <a:lnTo>
                  <a:pt x="2023733" y="0"/>
                </a:lnTo>
                <a:lnTo>
                  <a:pt x="2023733"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8100000">
            <a:off x="13607517" y="-1384225"/>
            <a:ext cx="3397949" cy="5035032"/>
          </a:xfrm>
          <a:custGeom>
            <a:avLst/>
            <a:gdLst/>
            <a:ahLst/>
            <a:cxnLst/>
            <a:rect l="l" t="t" r="r" b="b"/>
            <a:pathLst>
              <a:path w="3397949" h="5035032">
                <a:moveTo>
                  <a:pt x="0" y="0"/>
                </a:moveTo>
                <a:lnTo>
                  <a:pt x="3397948" y="0"/>
                </a:lnTo>
                <a:lnTo>
                  <a:pt x="3397948" y="5035032"/>
                </a:lnTo>
                <a:lnTo>
                  <a:pt x="0" y="5035032"/>
                </a:lnTo>
                <a:lnTo>
                  <a:pt x="0" y="0"/>
                </a:lnTo>
                <a:close/>
              </a:path>
            </a:pathLst>
          </a:custGeom>
          <a:blipFill>
            <a:blip r:embed="rId6">
              <a:extLst>
                <a:ext uri="{96DAC541-7B7A-43D3-8B79-37D633B846F1}">
                  <asvg:svgBlip xmlns:asvg="http://schemas.microsoft.com/office/drawing/2016/SVG/main" r:embed="rId7"/>
                </a:ext>
              </a:extLst>
            </a:blip>
            <a:stretch>
              <a:fillRect l="-17616"/>
            </a:stretch>
          </a:blipFill>
        </p:spPr>
      </p:sp>
      <p:sp>
        <p:nvSpPr>
          <p:cNvPr id="6" name="Freeform 6"/>
          <p:cNvSpPr/>
          <p:nvPr/>
        </p:nvSpPr>
        <p:spPr>
          <a:xfrm rot="-9162385">
            <a:off x="-242174" y="2762508"/>
            <a:ext cx="2541747" cy="3766325"/>
          </a:xfrm>
          <a:custGeom>
            <a:avLst/>
            <a:gdLst/>
            <a:ahLst/>
            <a:cxnLst/>
            <a:rect l="l" t="t" r="r" b="b"/>
            <a:pathLst>
              <a:path w="2541747" h="3766325">
                <a:moveTo>
                  <a:pt x="0" y="0"/>
                </a:moveTo>
                <a:lnTo>
                  <a:pt x="2541748" y="0"/>
                </a:lnTo>
                <a:lnTo>
                  <a:pt x="2541748" y="3766325"/>
                </a:lnTo>
                <a:lnTo>
                  <a:pt x="0" y="3766325"/>
                </a:lnTo>
                <a:lnTo>
                  <a:pt x="0" y="0"/>
                </a:lnTo>
                <a:close/>
              </a:path>
            </a:pathLst>
          </a:custGeom>
          <a:blipFill>
            <a:blip r:embed="rId6">
              <a:extLst>
                <a:ext uri="{96DAC541-7B7A-43D3-8B79-37D633B846F1}">
                  <asvg:svgBlip xmlns:asvg="http://schemas.microsoft.com/office/drawing/2016/SVG/main" r:embed="rId7"/>
                </a:ext>
              </a:extLst>
            </a:blip>
            <a:stretch>
              <a:fillRect l="-17616"/>
            </a:stretch>
          </a:blipFill>
        </p:spPr>
      </p:sp>
      <p:sp>
        <p:nvSpPr>
          <p:cNvPr id="7" name="Rectangle 6">
            <a:extLst>
              <a:ext uri="{FF2B5EF4-FFF2-40B4-BE49-F238E27FC236}">
                <a16:creationId xmlns:a16="http://schemas.microsoft.com/office/drawing/2014/main" id="{3473F31B-6CD4-4A29-94EB-4D5F77D6C110}"/>
              </a:ext>
            </a:extLst>
          </p:cNvPr>
          <p:cNvSpPr/>
          <p:nvPr/>
        </p:nvSpPr>
        <p:spPr>
          <a:xfrm>
            <a:off x="2504588" y="3384000"/>
            <a:ext cx="12801903" cy="2462213"/>
          </a:xfrm>
          <a:prstGeom prst="rect">
            <a:avLst/>
          </a:prstGeom>
          <a:noFill/>
        </p:spPr>
        <p:txBody>
          <a:bodyPr wrap="none" lIns="91440" tIns="45720" rIns="91440" bIns="45720">
            <a:spAutoFit/>
          </a:bodyPr>
          <a:lstStyle/>
          <a:p>
            <a:pPr algn="ctr"/>
            <a:r>
              <a:rPr lang="en-US" sz="154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rPr>
              <a:t>TÌM HIỂU BÀI</a:t>
            </a:r>
          </a:p>
        </p:txBody>
      </p:sp>
    </p:spTree>
    <p:extLst>
      <p:ext uri="{BB962C8B-B14F-4D97-AF65-F5344CB8AC3E}">
        <p14:creationId xmlns:p14="http://schemas.microsoft.com/office/powerpoint/2010/main" val="2934682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67871911-0494-4553-B2CC-B6969F2D76CD}"/>
              </a:ext>
            </a:extLst>
          </p:cNvPr>
          <p:cNvSpPr/>
          <p:nvPr/>
        </p:nvSpPr>
        <p:spPr>
          <a:xfrm>
            <a:off x="381000" y="2792962"/>
            <a:ext cx="16110902" cy="4701075"/>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757748" defTabSz="1219170">
              <a:lnSpc>
                <a:spcPct val="150000"/>
              </a:lnSpc>
              <a:buClr>
                <a:srgbClr val="000000"/>
              </a:buClr>
            </a:pPr>
            <a:endParaRPr lang="en-US" sz="5400" kern="0" dirty="0">
              <a:solidFill>
                <a:srgbClr val="000000"/>
              </a:solidFill>
              <a:latin typeface="Arial" panose="020B0604020202020204" pitchFamily="34" charset="0"/>
              <a:cs typeface="Arial" panose="020B0604020202020204" pitchFamily="34" charset="0"/>
              <a:sym typeface="Arial"/>
            </a:endParaRPr>
          </a:p>
        </p:txBody>
      </p:sp>
      <p:sp>
        <p:nvSpPr>
          <p:cNvPr id="2" name="Freeform 2"/>
          <p:cNvSpPr/>
          <p:nvPr/>
        </p:nvSpPr>
        <p:spPr>
          <a:xfrm>
            <a:off x="1801053" y="8277729"/>
            <a:ext cx="16486947" cy="6444898"/>
          </a:xfrm>
          <a:custGeom>
            <a:avLst/>
            <a:gdLst/>
            <a:ahLst/>
            <a:cxnLst/>
            <a:rect l="l" t="t" r="r" b="b"/>
            <a:pathLst>
              <a:path w="16486947" h="6444898">
                <a:moveTo>
                  <a:pt x="0" y="0"/>
                </a:moveTo>
                <a:lnTo>
                  <a:pt x="16486947" y="0"/>
                </a:lnTo>
                <a:lnTo>
                  <a:pt x="16486947" y="6444898"/>
                </a:lnTo>
                <a:lnTo>
                  <a:pt x="0" y="6444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039108" y="8092514"/>
            <a:ext cx="12464893" cy="2711114"/>
          </a:xfrm>
          <a:custGeom>
            <a:avLst/>
            <a:gdLst/>
            <a:ahLst/>
            <a:cxnLst/>
            <a:rect l="l" t="t" r="r" b="b"/>
            <a:pathLst>
              <a:path w="12464893" h="2711114">
                <a:moveTo>
                  <a:pt x="0" y="0"/>
                </a:moveTo>
                <a:lnTo>
                  <a:pt x="12464893" y="0"/>
                </a:lnTo>
                <a:lnTo>
                  <a:pt x="12464893" y="2711114"/>
                </a:lnTo>
                <a:lnTo>
                  <a:pt x="0" y="2711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500635" flipV="1">
            <a:off x="14088422" y="-2082228"/>
            <a:ext cx="4165488" cy="5247859"/>
          </a:xfrm>
          <a:custGeom>
            <a:avLst/>
            <a:gdLst/>
            <a:ahLst/>
            <a:cxnLst/>
            <a:rect l="l" t="t" r="r" b="b"/>
            <a:pathLst>
              <a:path w="3402979" h="4287218">
                <a:moveTo>
                  <a:pt x="0" y="0"/>
                </a:moveTo>
                <a:lnTo>
                  <a:pt x="3402979" y="0"/>
                </a:lnTo>
                <a:lnTo>
                  <a:pt x="3402979" y="4287218"/>
                </a:lnTo>
                <a:lnTo>
                  <a:pt x="0" y="42872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5">
            <a:extLst>
              <a:ext uri="{FF2B5EF4-FFF2-40B4-BE49-F238E27FC236}">
                <a16:creationId xmlns:a16="http://schemas.microsoft.com/office/drawing/2014/main" id="{5BC8F617-B139-4E36-87AB-D243A4DA0760}"/>
              </a:ext>
            </a:extLst>
          </p:cNvPr>
          <p:cNvSpPr txBox="1"/>
          <p:nvPr/>
        </p:nvSpPr>
        <p:spPr>
          <a:xfrm>
            <a:off x="1131226" y="2868663"/>
            <a:ext cx="14859000" cy="4387420"/>
          </a:xfrm>
          <a:prstGeom prst="rect">
            <a:avLst/>
          </a:prstGeom>
          <a:noFill/>
        </p:spPr>
        <p:txBody>
          <a:bodyPr wrap="square">
            <a:spAutoFit/>
          </a:bodyPr>
          <a:lstStyle/>
          <a:p>
            <a:pPr algn="just">
              <a:lnSpc>
                <a:spcPct val="150000"/>
              </a:lnSpc>
            </a:pPr>
            <a:r>
              <a:rPr lang="en-US" sz="4800" dirty="0">
                <a:effectLst/>
                <a:latin typeface="Arial" panose="020B0604020202020204" pitchFamily="34" charset="0"/>
                <a:ea typeface="Arial" panose="020B0604020202020204" pitchFamily="34" charset="0"/>
                <a:cs typeface="Arial" panose="020B0604020202020204" pitchFamily="34" charset="0"/>
              </a:rPr>
              <a:t>+ </a:t>
            </a:r>
            <a:r>
              <a:rPr lang="en-US" sz="4800" dirty="0" err="1">
                <a:effectLst/>
                <a:latin typeface="Arial" panose="020B0604020202020204" pitchFamily="34" charset="0"/>
                <a:ea typeface="Arial" panose="020B0604020202020204" pitchFamily="34" charset="0"/>
                <a:cs typeface="Arial" panose="020B0604020202020204" pitchFamily="34" charset="0"/>
              </a:rPr>
              <a:t>Thảo</a:t>
            </a:r>
            <a:r>
              <a:rPr lang="en-US" sz="4800" dirty="0">
                <a:effectLst/>
                <a:latin typeface="Arial" panose="020B0604020202020204" pitchFamily="34" charset="0"/>
                <a:ea typeface="Arial" panose="020B0604020202020204" pitchFamily="34" charset="0"/>
                <a:cs typeface="Arial" panose="020B0604020202020204" pitchFamily="34" charset="0"/>
              </a:rPr>
              <a:t> </a:t>
            </a:r>
            <a:r>
              <a:rPr lang="en-US" sz="4800" dirty="0" err="1">
                <a:effectLst/>
                <a:latin typeface="Arial" panose="020B0604020202020204" pitchFamily="34" charset="0"/>
                <a:ea typeface="Arial" panose="020B0604020202020204" pitchFamily="34" charset="0"/>
                <a:cs typeface="Arial" panose="020B0604020202020204" pitchFamily="34" charset="0"/>
              </a:rPr>
              <a:t>luận</a:t>
            </a:r>
            <a:r>
              <a:rPr lang="en-US" sz="4800" dirty="0">
                <a:effectLst/>
                <a:latin typeface="Arial" panose="020B0604020202020204" pitchFamily="34" charset="0"/>
                <a:ea typeface="Arial" panose="020B0604020202020204" pitchFamily="34" charset="0"/>
                <a:cs typeface="Arial" panose="020B0604020202020204" pitchFamily="34" charset="0"/>
              </a:rPr>
              <a:t> </a:t>
            </a:r>
            <a:r>
              <a:rPr lang="en-US" sz="4800" dirty="0" err="1">
                <a:effectLst/>
                <a:latin typeface="Arial" panose="020B0604020202020204" pitchFamily="34" charset="0"/>
                <a:ea typeface="Arial" panose="020B0604020202020204" pitchFamily="34" charset="0"/>
                <a:cs typeface="Arial" panose="020B0604020202020204" pitchFamily="34" charset="0"/>
              </a:rPr>
              <a:t>nhóm</a:t>
            </a:r>
            <a:r>
              <a:rPr lang="en-US" sz="4800" dirty="0">
                <a:effectLst/>
                <a:latin typeface="Arial" panose="020B0604020202020204" pitchFamily="34" charset="0"/>
                <a:ea typeface="Arial" panose="020B0604020202020204" pitchFamily="34" charset="0"/>
                <a:cs typeface="Arial" panose="020B0604020202020204" pitchFamily="34" charset="0"/>
              </a:rPr>
              <a:t> 4</a:t>
            </a:r>
          </a:p>
          <a:p>
            <a:pPr algn="just">
              <a:lnSpc>
                <a:spcPct val="150000"/>
              </a:lnSpc>
            </a:pPr>
            <a:r>
              <a:rPr lang="vi-VN" sz="4800" dirty="0">
                <a:effectLst/>
                <a:latin typeface="Arial" panose="020B0604020202020204" pitchFamily="34" charset="0"/>
                <a:ea typeface="Arial" panose="020B0604020202020204" pitchFamily="34" charset="0"/>
                <a:cs typeface="Arial" panose="020B0604020202020204" pitchFamily="34" charset="0"/>
              </a:rPr>
              <a:t>+ Mỗi nhóm cử 1 đại diện tham gia.</a:t>
            </a:r>
            <a:endParaRPr lang="en-US" sz="44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vi-VN" sz="4800" dirty="0">
                <a:effectLst/>
                <a:latin typeface="Arial" panose="020B0604020202020204" pitchFamily="34" charset="0"/>
                <a:ea typeface="Arial" panose="020B0604020202020204" pitchFamily="34" charset="0"/>
                <a:cs typeface="Arial" panose="020B0604020202020204" pitchFamily="34" charset="0"/>
              </a:rPr>
              <a:t>+ Đại diện nhóm 1 đóng vai phóng viên, phỏng vấn đại diện nhóm 2. Nhóm 2 trả lời, sau đó đổi vai.</a:t>
            </a:r>
            <a:endParaRPr lang="en-US" sz="44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Rectangle 7">
            <a:extLst>
              <a:ext uri="{FF2B5EF4-FFF2-40B4-BE49-F238E27FC236}">
                <a16:creationId xmlns:a16="http://schemas.microsoft.com/office/drawing/2014/main" id="{5FBFF086-8438-4752-A621-02A463CF9D16}"/>
              </a:ext>
            </a:extLst>
          </p:cNvPr>
          <p:cNvSpPr/>
          <p:nvPr/>
        </p:nvSpPr>
        <p:spPr>
          <a:xfrm>
            <a:off x="-1219200" y="871046"/>
            <a:ext cx="13845894" cy="1323439"/>
          </a:xfrm>
          <a:prstGeom prst="rect">
            <a:avLst/>
          </a:prstGeom>
          <a:noFill/>
        </p:spPr>
        <p:txBody>
          <a:bodyPr wrap="square" lIns="91440" tIns="45720" rIns="91440" bIns="45720">
            <a:spAutoFit/>
          </a:bodyPr>
          <a:lstStyle/>
          <a:p>
            <a:pPr algn="ctr"/>
            <a:r>
              <a:rPr lang="en-US" sz="8000" b="1" i="1" cap="none" spc="0" dirty="0" err="1">
                <a:ln w="22225">
                  <a:solidFill>
                    <a:schemeClr val="tx1"/>
                  </a:solidFill>
                  <a:prstDash val="solid"/>
                </a:ln>
                <a:solidFill>
                  <a:srgbClr val="FF0000"/>
                </a:solidFill>
                <a:effectLst/>
                <a:latin typeface="Times New Roman" panose="02020603050405020304" pitchFamily="18" charset="0"/>
                <a:cs typeface="Times New Roman" panose="02020603050405020304" pitchFamily="18" charset="0"/>
              </a:rPr>
              <a:t>Trò</a:t>
            </a:r>
            <a:r>
              <a:rPr lang="en-US" sz="8000" b="1" i="1" cap="none" spc="0" dirty="0">
                <a:ln w="22225">
                  <a:solidFill>
                    <a:schemeClr val="tx1"/>
                  </a:solidFill>
                  <a:prstDash val="solid"/>
                </a:ln>
                <a:solidFill>
                  <a:srgbClr val="FF0000"/>
                </a:solidFill>
                <a:effectLst/>
                <a:latin typeface="Times New Roman" panose="02020603050405020304" pitchFamily="18" charset="0"/>
                <a:cs typeface="Times New Roman" panose="02020603050405020304" pitchFamily="18" charset="0"/>
              </a:rPr>
              <a:t> </a:t>
            </a:r>
            <a:r>
              <a:rPr lang="en-US" sz="8000" b="1" i="1" cap="none" spc="0" dirty="0" err="1">
                <a:ln w="22225">
                  <a:solidFill>
                    <a:schemeClr val="tx1"/>
                  </a:solidFill>
                  <a:prstDash val="solid"/>
                </a:ln>
                <a:solidFill>
                  <a:srgbClr val="FF0000"/>
                </a:solidFill>
                <a:effectLst/>
                <a:latin typeface="Times New Roman" panose="02020603050405020304" pitchFamily="18" charset="0"/>
                <a:cs typeface="Times New Roman" panose="02020603050405020304" pitchFamily="18" charset="0"/>
              </a:rPr>
              <a:t>chơi</a:t>
            </a:r>
            <a:r>
              <a:rPr lang="en-US" sz="8000" b="1" i="1" cap="none" spc="0" dirty="0">
                <a:ln w="22225">
                  <a:solidFill>
                    <a:schemeClr val="tx1"/>
                  </a:solidFill>
                  <a:prstDash val="solid"/>
                </a:ln>
                <a:solidFill>
                  <a:srgbClr val="FF0000"/>
                </a:solidFill>
                <a:effectLst/>
                <a:latin typeface="Times New Roman" panose="02020603050405020304" pitchFamily="18" charset="0"/>
                <a:cs typeface="Times New Roman" panose="02020603050405020304" pitchFamily="18" charset="0"/>
              </a:rPr>
              <a:t>: </a:t>
            </a:r>
            <a:r>
              <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rPr>
              <a:t>PHỎNG VẤN</a:t>
            </a:r>
          </a:p>
        </p:txBody>
      </p:sp>
      <p:sp>
        <p:nvSpPr>
          <p:cNvPr id="9" name="Freeform 2">
            <a:extLst>
              <a:ext uri="{FF2B5EF4-FFF2-40B4-BE49-F238E27FC236}">
                <a16:creationId xmlns:a16="http://schemas.microsoft.com/office/drawing/2014/main" id="{ACBD216E-523C-4A2C-BB90-0EEE1A5649F9}"/>
              </a:ext>
            </a:extLst>
          </p:cNvPr>
          <p:cNvSpPr/>
          <p:nvPr/>
        </p:nvSpPr>
        <p:spPr>
          <a:xfrm rot="18834456">
            <a:off x="88727" y="5651319"/>
            <a:ext cx="1246337" cy="1755372"/>
          </a:xfrm>
          <a:custGeom>
            <a:avLst/>
            <a:gdLst/>
            <a:ahLst/>
            <a:cxnLst/>
            <a:rect l="l" t="t" r="r" b="b"/>
            <a:pathLst>
              <a:path w="2484792" h="4274911">
                <a:moveTo>
                  <a:pt x="0" y="0"/>
                </a:moveTo>
                <a:lnTo>
                  <a:pt x="2484792" y="0"/>
                </a:lnTo>
                <a:lnTo>
                  <a:pt x="2484792" y="4274911"/>
                </a:lnTo>
                <a:lnTo>
                  <a:pt x="0" y="4274911"/>
                </a:lnTo>
                <a:lnTo>
                  <a:pt x="0" y="0"/>
                </a:lnTo>
                <a:close/>
              </a:path>
            </a:pathLst>
          </a:custGeom>
          <a:blipFill>
            <a:blip r:embed="rId8"/>
            <a:stretch>
              <a:fillRect/>
            </a:stretch>
          </a:blipFill>
        </p:spPr>
      </p:sp>
      <p:sp>
        <p:nvSpPr>
          <p:cNvPr id="10" name="Freeform 3">
            <a:extLst>
              <a:ext uri="{FF2B5EF4-FFF2-40B4-BE49-F238E27FC236}">
                <a16:creationId xmlns:a16="http://schemas.microsoft.com/office/drawing/2014/main" id="{D3432728-6286-4428-87FC-D481B80473A4}"/>
              </a:ext>
            </a:extLst>
          </p:cNvPr>
          <p:cNvSpPr/>
          <p:nvPr/>
        </p:nvSpPr>
        <p:spPr>
          <a:xfrm>
            <a:off x="15798218" y="3887832"/>
            <a:ext cx="2421947" cy="4608468"/>
          </a:xfrm>
          <a:custGeom>
            <a:avLst/>
            <a:gdLst/>
            <a:ahLst/>
            <a:cxnLst/>
            <a:rect l="l" t="t" r="r" b="b"/>
            <a:pathLst>
              <a:path w="2603753" h="4460391">
                <a:moveTo>
                  <a:pt x="0" y="0"/>
                </a:moveTo>
                <a:lnTo>
                  <a:pt x="2603753" y="0"/>
                </a:lnTo>
                <a:lnTo>
                  <a:pt x="2603753" y="4460391"/>
                </a:lnTo>
                <a:lnTo>
                  <a:pt x="0" y="4460391"/>
                </a:lnTo>
                <a:lnTo>
                  <a:pt x="0" y="0"/>
                </a:lnTo>
                <a:close/>
              </a:path>
            </a:pathLst>
          </a:custGeom>
          <a:blipFill>
            <a:blip r:embed="rId9"/>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141259"/>
            <a:ext cx="16230600" cy="1683925"/>
          </a:xfrm>
          <a:custGeom>
            <a:avLst/>
            <a:gdLst/>
            <a:ahLst/>
            <a:cxnLst/>
            <a:rect l="l" t="t" r="r" b="b"/>
            <a:pathLst>
              <a:path w="16230600" h="1683925">
                <a:moveTo>
                  <a:pt x="0" y="0"/>
                </a:moveTo>
                <a:lnTo>
                  <a:pt x="16230600" y="0"/>
                </a:lnTo>
                <a:lnTo>
                  <a:pt x="16230600" y="1683924"/>
                </a:lnTo>
                <a:lnTo>
                  <a:pt x="0" y="1683924"/>
                </a:lnTo>
                <a:lnTo>
                  <a:pt x="0" y="0"/>
                </a:lnTo>
                <a:close/>
              </a:path>
            </a:pathLst>
          </a:custGeom>
          <a:blipFill>
            <a:blip r:embed="rId2"/>
            <a:stretch>
              <a:fillRect/>
            </a:stretch>
          </a:blipFill>
        </p:spPr>
      </p:sp>
      <p:grpSp>
        <p:nvGrpSpPr>
          <p:cNvPr id="3" name="Group 3"/>
          <p:cNvGrpSpPr/>
          <p:nvPr/>
        </p:nvGrpSpPr>
        <p:grpSpPr>
          <a:xfrm>
            <a:off x="8698574" y="8316092"/>
            <a:ext cx="16110902" cy="7558490"/>
            <a:chOff x="0" y="0"/>
            <a:chExt cx="1732481" cy="812800"/>
          </a:xfrm>
        </p:grpSpPr>
        <p:sp>
          <p:nvSpPr>
            <p:cNvPr id="4" name="Freeform 4"/>
            <p:cNvSpPr/>
            <p:nvPr/>
          </p:nvSpPr>
          <p:spPr>
            <a:xfrm>
              <a:off x="0" y="0"/>
              <a:ext cx="1732481" cy="812800"/>
            </a:xfrm>
            <a:custGeom>
              <a:avLst/>
              <a:gdLst/>
              <a:ahLst/>
              <a:cxnLst/>
              <a:rect l="l" t="t" r="r" b="b"/>
              <a:pathLst>
                <a:path w="1732481" h="812800">
                  <a:moveTo>
                    <a:pt x="866241" y="0"/>
                  </a:moveTo>
                  <a:cubicBezTo>
                    <a:pt x="387829" y="0"/>
                    <a:pt x="0" y="181951"/>
                    <a:pt x="0" y="406400"/>
                  </a:cubicBezTo>
                  <a:cubicBezTo>
                    <a:pt x="0" y="630849"/>
                    <a:pt x="387829" y="812800"/>
                    <a:pt x="866241" y="812800"/>
                  </a:cubicBezTo>
                  <a:cubicBezTo>
                    <a:pt x="1344652" y="812800"/>
                    <a:pt x="1732481" y="630849"/>
                    <a:pt x="1732481" y="406400"/>
                  </a:cubicBezTo>
                  <a:cubicBezTo>
                    <a:pt x="1732481" y="181951"/>
                    <a:pt x="1344652" y="0"/>
                    <a:pt x="866241" y="0"/>
                  </a:cubicBezTo>
                  <a:close/>
                </a:path>
              </a:pathLst>
            </a:custGeom>
            <a:solidFill>
              <a:srgbClr val="D9DB6E"/>
            </a:solidFill>
          </p:spPr>
        </p:sp>
        <p:sp>
          <p:nvSpPr>
            <p:cNvPr id="5" name="TextBox 5"/>
            <p:cNvSpPr txBox="1"/>
            <p:nvPr/>
          </p:nvSpPr>
          <p:spPr>
            <a:xfrm>
              <a:off x="162420" y="-28575"/>
              <a:ext cx="1407641" cy="765175"/>
            </a:xfrm>
            <a:prstGeom prst="rect">
              <a:avLst/>
            </a:prstGeom>
          </p:spPr>
          <p:txBody>
            <a:bodyPr lIns="50800" tIns="50800" rIns="50800" bIns="50800" rtlCol="0" anchor="ctr"/>
            <a:lstStyle/>
            <a:p>
              <a:pPr algn="ctr">
                <a:lnSpc>
                  <a:spcPts val="3213"/>
                </a:lnSpc>
              </a:pPr>
              <a:endParaRPr/>
            </a:p>
          </p:txBody>
        </p:sp>
      </p:grpSp>
      <p:sp>
        <p:nvSpPr>
          <p:cNvPr id="7" name="Freeform 7"/>
          <p:cNvSpPr/>
          <p:nvPr/>
        </p:nvSpPr>
        <p:spPr>
          <a:xfrm>
            <a:off x="-805700" y="6599912"/>
            <a:ext cx="1834400" cy="2311055"/>
          </a:xfrm>
          <a:custGeom>
            <a:avLst/>
            <a:gdLst/>
            <a:ahLst/>
            <a:cxnLst/>
            <a:rect l="l" t="t" r="r" b="b"/>
            <a:pathLst>
              <a:path w="1834400" h="2311055">
                <a:moveTo>
                  <a:pt x="0" y="0"/>
                </a:moveTo>
                <a:lnTo>
                  <a:pt x="1834400" y="0"/>
                </a:lnTo>
                <a:lnTo>
                  <a:pt x="1834400" y="2311055"/>
                </a:lnTo>
                <a:lnTo>
                  <a:pt x="0" y="23110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Rectangle: Rounded Corners 8">
            <a:extLst>
              <a:ext uri="{FF2B5EF4-FFF2-40B4-BE49-F238E27FC236}">
                <a16:creationId xmlns:a16="http://schemas.microsoft.com/office/drawing/2014/main" id="{6BFD1950-DBE3-4ED4-BA9D-916A285E4D3B}"/>
              </a:ext>
            </a:extLst>
          </p:cNvPr>
          <p:cNvSpPr/>
          <p:nvPr/>
        </p:nvSpPr>
        <p:spPr>
          <a:xfrm>
            <a:off x="152400" y="3315929"/>
            <a:ext cx="17983200" cy="5725986"/>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757748" defTabSz="1219170">
              <a:lnSpc>
                <a:spcPct val="150000"/>
              </a:lnSpc>
              <a:buClr>
                <a:srgbClr val="000000"/>
              </a:buClr>
            </a:pPr>
            <a:endParaRPr lang="en-US" sz="5400" kern="0" dirty="0">
              <a:solidFill>
                <a:srgbClr val="000000"/>
              </a:solidFill>
              <a:latin typeface="Arial" panose="020B0604020202020204" pitchFamily="34" charset="0"/>
              <a:cs typeface="Arial" panose="020B0604020202020204" pitchFamily="34" charset="0"/>
              <a:sym typeface="Arial"/>
            </a:endParaRPr>
          </a:p>
        </p:txBody>
      </p:sp>
      <p:sp>
        <p:nvSpPr>
          <p:cNvPr id="11" name="TextBox 10">
            <a:extLst>
              <a:ext uri="{FF2B5EF4-FFF2-40B4-BE49-F238E27FC236}">
                <a16:creationId xmlns:a16="http://schemas.microsoft.com/office/drawing/2014/main" id="{D6467E96-22B5-40CE-9A74-77C7A2A0E07B}"/>
              </a:ext>
            </a:extLst>
          </p:cNvPr>
          <p:cNvSpPr txBox="1"/>
          <p:nvPr/>
        </p:nvSpPr>
        <p:spPr>
          <a:xfrm>
            <a:off x="304800" y="3314700"/>
            <a:ext cx="17983200" cy="4902048"/>
          </a:xfrm>
          <a:prstGeom prst="rect">
            <a:avLst/>
          </a:prstGeom>
          <a:noFill/>
        </p:spPr>
        <p:txBody>
          <a:bodyPr wrap="square">
            <a:spAutoFit/>
          </a:bodyPr>
          <a:lstStyle/>
          <a:p>
            <a:pPr algn="just">
              <a:lnSpc>
                <a:spcPct val="200000"/>
              </a:lnSpc>
            </a:pPr>
            <a:r>
              <a:rPr lang="en-US" sz="5400" dirty="0">
                <a:effectLst/>
                <a:latin typeface="Times New Roman" panose="02020603050405020304" pitchFamily="18" charset="0"/>
                <a:ea typeface="Calibri" panose="020F0502020204030204" pitchFamily="34" charset="0"/>
              </a:rPr>
              <a:t> </a:t>
            </a:r>
            <a:r>
              <a:rPr lang="vi-VN" sz="5400" i="1" dirty="0">
                <a:effectLst/>
                <a:latin typeface="Times New Roman" panose="02020603050405020304" pitchFamily="18" charset="0"/>
                <a:ea typeface="Times New Roman" panose="02020603050405020304" pitchFamily="18" charset="0"/>
              </a:rPr>
              <a:t>a) </a:t>
            </a:r>
            <a:r>
              <a:rPr lang="vi-VN" sz="5400" b="1" dirty="0">
                <a:effectLst/>
                <a:latin typeface="Times New Roman" panose="02020603050405020304" pitchFamily="18" charset="0"/>
                <a:ea typeface="Times New Roman" panose="02020603050405020304" pitchFamily="18" charset="0"/>
              </a:rPr>
              <a:t>Khẳng định một lẽ phải</a:t>
            </a:r>
            <a:r>
              <a:rPr lang="vi-VN" sz="5400" i="1" dirty="0">
                <a:effectLst/>
                <a:latin typeface="Times New Roman" panose="02020603050405020304" pitchFamily="18" charset="0"/>
                <a:ea typeface="Times New Roman" panose="02020603050405020304" pitchFamily="18" charset="0"/>
              </a:rPr>
              <a:t>: có ý chí thì nhất định thành công.</a:t>
            </a:r>
            <a:endParaRPr lang="en-US" sz="4400" dirty="0">
              <a:effectLst/>
              <a:latin typeface="Times New Roman" panose="02020603050405020304" pitchFamily="18" charset="0"/>
              <a:ea typeface="Times New Roman" panose="02020603050405020304" pitchFamily="18" charset="0"/>
            </a:endParaRPr>
          </a:p>
          <a:p>
            <a:pPr marL="50800">
              <a:lnSpc>
                <a:spcPct val="200000"/>
              </a:lnSpc>
              <a:spcBef>
                <a:spcPts val="260"/>
              </a:spcBef>
              <a:spcAft>
                <a:spcPts val="0"/>
              </a:spcAft>
            </a:pPr>
            <a:r>
              <a:rPr lang="vi-VN" sz="5400" i="1" dirty="0">
                <a:effectLst/>
                <a:latin typeface="Times New Roman" panose="02020603050405020304" pitchFamily="18" charset="0"/>
                <a:ea typeface="Times New Roman" panose="02020603050405020304" pitchFamily="18" charset="0"/>
              </a:rPr>
              <a:t>b) </a:t>
            </a:r>
            <a:r>
              <a:rPr lang="vi-VN" sz="5400" b="1" dirty="0">
                <a:effectLst/>
                <a:latin typeface="Times New Roman" panose="02020603050405020304" pitchFamily="18" charset="0"/>
                <a:ea typeface="Times New Roman" panose="02020603050405020304" pitchFamily="18" charset="0"/>
              </a:rPr>
              <a:t>Khuyên mọi người quyết tâm</a:t>
            </a:r>
            <a:r>
              <a:rPr lang="vi-VN" sz="5400" i="1" dirty="0">
                <a:effectLst/>
                <a:latin typeface="Times New Roman" panose="02020603050405020304" pitchFamily="18" charset="0"/>
                <a:ea typeface="Times New Roman" panose="02020603050405020304" pitchFamily="18" charset="0"/>
              </a:rPr>
              <a:t> theo đuổi mục tiêu đã chọn.</a:t>
            </a:r>
            <a:endParaRPr lang="en-US" sz="4400" dirty="0">
              <a:effectLst/>
              <a:latin typeface="Times New Roman" panose="02020603050405020304" pitchFamily="18" charset="0"/>
              <a:ea typeface="Times New Roman" panose="02020603050405020304" pitchFamily="18" charset="0"/>
            </a:endParaRPr>
          </a:p>
          <a:p>
            <a:pPr marL="50800">
              <a:lnSpc>
                <a:spcPct val="200000"/>
              </a:lnSpc>
              <a:spcBef>
                <a:spcPts val="260"/>
              </a:spcBef>
              <a:spcAft>
                <a:spcPts val="0"/>
              </a:spcAft>
            </a:pPr>
            <a:r>
              <a:rPr lang="vi-VN" sz="5400" i="1" dirty="0">
                <a:effectLst/>
                <a:latin typeface="Times New Roman" panose="02020603050405020304" pitchFamily="18" charset="0"/>
                <a:ea typeface="Times New Roman" panose="02020603050405020304" pitchFamily="18" charset="0"/>
              </a:rPr>
              <a:t>c) </a:t>
            </a:r>
            <a:r>
              <a:rPr lang="vi-VN" sz="5400" b="1" dirty="0">
                <a:effectLst/>
                <a:latin typeface="Times New Roman" panose="02020603050405020304" pitchFamily="18" charset="0"/>
                <a:ea typeface="Times New Roman" panose="02020603050405020304" pitchFamily="18" charset="0"/>
              </a:rPr>
              <a:t>Khuyên mọi người </a:t>
            </a:r>
            <a:r>
              <a:rPr lang="vi-VN" sz="5400" i="1" dirty="0">
                <a:effectLst/>
                <a:latin typeface="Times New Roman" panose="02020603050405020304" pitchFamily="18" charset="0"/>
                <a:ea typeface="Times New Roman" panose="02020603050405020304" pitchFamily="18" charset="0"/>
              </a:rPr>
              <a:t>không nản lòng khi gặp khó khăn.</a:t>
            </a:r>
            <a:endParaRPr lang="en-US" sz="44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AB522101-B672-4709-813F-EB901DC9B6FB}"/>
              </a:ext>
            </a:extLst>
          </p:cNvPr>
          <p:cNvSpPr txBox="1"/>
          <p:nvPr/>
        </p:nvSpPr>
        <p:spPr>
          <a:xfrm>
            <a:off x="635102" y="663264"/>
            <a:ext cx="17983200" cy="2308324"/>
          </a:xfrm>
          <a:prstGeom prst="rect">
            <a:avLst/>
          </a:prstGeom>
          <a:noFill/>
        </p:spPr>
        <p:txBody>
          <a:bodyPr wrap="square">
            <a:spAutoFit/>
          </a:bodyPr>
          <a:lstStyle/>
          <a:p>
            <a:r>
              <a:rPr lang="en-US" sz="7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7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72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Dựa theo nội dung, xếp các câu tục ngữ trên vào nhóm phù hợp:</a:t>
            </a:r>
            <a:endParaRPr lang="en-US" sz="7200" b="1" dirty="0">
              <a:solidFill>
                <a:srgbClr val="C00000"/>
              </a:solidFill>
            </a:endParaRPr>
          </a:p>
        </p:txBody>
      </p:sp>
      <p:sp>
        <p:nvSpPr>
          <p:cNvPr id="14" name="TextBox 13">
            <a:extLst>
              <a:ext uri="{FF2B5EF4-FFF2-40B4-BE49-F238E27FC236}">
                <a16:creationId xmlns:a16="http://schemas.microsoft.com/office/drawing/2014/main" id="{BB4B9F3C-7A10-4776-A0B7-859EF0E3BABF}"/>
              </a:ext>
            </a:extLst>
          </p:cNvPr>
          <p:cNvSpPr txBox="1"/>
          <p:nvPr/>
        </p:nvSpPr>
        <p:spPr>
          <a:xfrm>
            <a:off x="7022174" y="4610100"/>
            <a:ext cx="3352800" cy="1107996"/>
          </a:xfrm>
          <a:prstGeom prst="rect">
            <a:avLst/>
          </a:prstGeom>
          <a:noFill/>
        </p:spPr>
        <p:txBody>
          <a:bodyPr wrap="square">
            <a:spAutoFit/>
          </a:bodyPr>
          <a:lstStyle/>
          <a:p>
            <a:pPr algn="ctr"/>
            <a:r>
              <a:rPr lang="en-US" sz="6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1, 2, 4, 5</a:t>
            </a:r>
            <a:endParaRPr lang="en-US" sz="6400" b="1" dirty="0">
              <a:solidFill>
                <a:srgbClr val="C00000"/>
              </a:solidFill>
            </a:endParaRPr>
          </a:p>
        </p:txBody>
      </p:sp>
      <p:sp>
        <p:nvSpPr>
          <p:cNvPr id="19" name="TextBox 18">
            <a:extLst>
              <a:ext uri="{FF2B5EF4-FFF2-40B4-BE49-F238E27FC236}">
                <a16:creationId xmlns:a16="http://schemas.microsoft.com/office/drawing/2014/main" id="{1AEC85CD-E802-475F-8116-2CE07D284B89}"/>
              </a:ext>
            </a:extLst>
          </p:cNvPr>
          <p:cNvSpPr txBox="1"/>
          <p:nvPr/>
        </p:nvSpPr>
        <p:spPr>
          <a:xfrm>
            <a:off x="7022174" y="6357314"/>
            <a:ext cx="3352800" cy="1107996"/>
          </a:xfrm>
          <a:prstGeom prst="rect">
            <a:avLst/>
          </a:prstGeom>
          <a:noFill/>
        </p:spPr>
        <p:txBody>
          <a:bodyPr wrap="square">
            <a:spAutoFit/>
          </a:bodyPr>
          <a:lstStyle/>
          <a:p>
            <a:pPr algn="ctr"/>
            <a:r>
              <a:rPr lang="en-US" sz="6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9</a:t>
            </a:r>
            <a:endParaRPr lang="en-US" sz="6400" b="1" dirty="0">
              <a:solidFill>
                <a:srgbClr val="C00000"/>
              </a:solidFill>
            </a:endParaRPr>
          </a:p>
        </p:txBody>
      </p:sp>
      <p:sp>
        <p:nvSpPr>
          <p:cNvPr id="20" name="TextBox 19">
            <a:extLst>
              <a:ext uri="{FF2B5EF4-FFF2-40B4-BE49-F238E27FC236}">
                <a16:creationId xmlns:a16="http://schemas.microsoft.com/office/drawing/2014/main" id="{BCEFF3CB-6F49-490B-B546-22CEDF1EDE70}"/>
              </a:ext>
            </a:extLst>
          </p:cNvPr>
          <p:cNvSpPr txBox="1"/>
          <p:nvPr/>
        </p:nvSpPr>
        <p:spPr>
          <a:xfrm>
            <a:off x="7022174" y="7997904"/>
            <a:ext cx="3352800" cy="1107996"/>
          </a:xfrm>
          <a:prstGeom prst="rect">
            <a:avLst/>
          </a:prstGeom>
          <a:noFill/>
        </p:spPr>
        <p:txBody>
          <a:bodyPr wrap="square">
            <a:spAutoFit/>
          </a:bodyPr>
          <a:lstStyle/>
          <a:p>
            <a:r>
              <a:rPr lang="en-US" sz="6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3, 6, 7, 8</a:t>
            </a:r>
            <a:endParaRPr lang="en-US" sz="6400" b="1" dirty="0">
              <a:solidFill>
                <a:srgbClr val="C00000"/>
              </a:solidFill>
            </a:endParaRPr>
          </a:p>
        </p:txBody>
      </p:sp>
    </p:spTree>
    <p:extLst>
      <p:ext uri="{BB962C8B-B14F-4D97-AF65-F5344CB8AC3E}">
        <p14:creationId xmlns:p14="http://schemas.microsoft.com/office/powerpoint/2010/main" val="100456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CDB18F6D-4ABD-4FA5-8AE9-F181E306CBAE}"/>
              </a:ext>
            </a:extLst>
          </p:cNvPr>
          <p:cNvSpPr/>
          <p:nvPr/>
        </p:nvSpPr>
        <p:spPr>
          <a:xfrm>
            <a:off x="838200" y="2781300"/>
            <a:ext cx="16504829" cy="771969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757748" defTabSz="1219170">
              <a:lnSpc>
                <a:spcPct val="150000"/>
              </a:lnSpc>
              <a:buClr>
                <a:srgbClr val="000000"/>
              </a:buClr>
            </a:pPr>
            <a:endParaRPr lang="en-US" sz="5400" kern="0" dirty="0">
              <a:solidFill>
                <a:srgbClr val="000000"/>
              </a:solidFill>
              <a:latin typeface="Arial" panose="020B0604020202020204" pitchFamily="34" charset="0"/>
              <a:cs typeface="Arial" panose="020B0604020202020204" pitchFamily="34" charset="0"/>
              <a:sym typeface="Arial"/>
            </a:endParaRPr>
          </a:p>
        </p:txBody>
      </p:sp>
      <p:sp>
        <p:nvSpPr>
          <p:cNvPr id="2" name="Freeform 2"/>
          <p:cNvSpPr/>
          <p:nvPr/>
        </p:nvSpPr>
        <p:spPr>
          <a:xfrm>
            <a:off x="0" y="8609287"/>
            <a:ext cx="18290497" cy="3804767"/>
          </a:xfrm>
          <a:custGeom>
            <a:avLst/>
            <a:gdLst/>
            <a:ahLst/>
            <a:cxnLst/>
            <a:rect l="l" t="t" r="r" b="b"/>
            <a:pathLst>
              <a:path w="18600268" h="3652416">
                <a:moveTo>
                  <a:pt x="0" y="0"/>
                </a:moveTo>
                <a:lnTo>
                  <a:pt x="18600268" y="0"/>
                </a:lnTo>
                <a:lnTo>
                  <a:pt x="18600268" y="3652416"/>
                </a:lnTo>
                <a:lnTo>
                  <a:pt x="0" y="36524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344091">
            <a:off x="16158205" y="812885"/>
            <a:ext cx="2698259" cy="4475342"/>
          </a:xfrm>
          <a:custGeom>
            <a:avLst/>
            <a:gdLst/>
            <a:ahLst/>
            <a:cxnLst/>
            <a:rect l="l" t="t" r="r" b="b"/>
            <a:pathLst>
              <a:path w="2698259" h="4475342">
                <a:moveTo>
                  <a:pt x="0" y="0"/>
                </a:moveTo>
                <a:lnTo>
                  <a:pt x="2698259" y="0"/>
                </a:lnTo>
                <a:lnTo>
                  <a:pt x="2698259" y="4475343"/>
                </a:lnTo>
                <a:lnTo>
                  <a:pt x="0" y="44753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857401" flipV="1">
            <a:off x="496527" y="-2983741"/>
            <a:ext cx="3252278" cy="5967482"/>
          </a:xfrm>
          <a:custGeom>
            <a:avLst/>
            <a:gdLst/>
            <a:ahLst/>
            <a:cxnLst/>
            <a:rect l="l" t="t" r="r" b="b"/>
            <a:pathLst>
              <a:path w="3252278" h="5967482">
                <a:moveTo>
                  <a:pt x="0" y="5967482"/>
                </a:moveTo>
                <a:lnTo>
                  <a:pt x="3252278" y="5967482"/>
                </a:lnTo>
                <a:lnTo>
                  <a:pt x="3252278" y="0"/>
                </a:lnTo>
                <a:lnTo>
                  <a:pt x="0" y="0"/>
                </a:lnTo>
                <a:lnTo>
                  <a:pt x="0" y="5967482"/>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7">
            <a:extLst>
              <a:ext uri="{FF2B5EF4-FFF2-40B4-BE49-F238E27FC236}">
                <a16:creationId xmlns:a16="http://schemas.microsoft.com/office/drawing/2014/main" id="{7CCC66B6-38D8-4676-BC6E-FD97CE0703A8}"/>
              </a:ext>
            </a:extLst>
          </p:cNvPr>
          <p:cNvSpPr txBox="1"/>
          <p:nvPr/>
        </p:nvSpPr>
        <p:spPr>
          <a:xfrm>
            <a:off x="741946" y="325487"/>
            <a:ext cx="17373600" cy="3416320"/>
          </a:xfrm>
          <a:prstGeom prst="rect">
            <a:avLst/>
          </a:prstGeom>
          <a:noFill/>
        </p:spPr>
        <p:txBody>
          <a:bodyPr wrap="square">
            <a:spAutoFit/>
          </a:bodyPr>
          <a:lstStyle/>
          <a:p>
            <a:r>
              <a:rPr lang="en-US" sz="7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7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2 : </a:t>
            </a:r>
            <a:r>
              <a:rPr lang="en-US" sz="7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7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7200" b="1" i="1" dirty="0">
                <a:solidFill>
                  <a:srgbClr val="C00000"/>
                </a:solidFill>
                <a:effectLst/>
                <a:latin typeface="Times New Roman" panose="02020603050405020304" pitchFamily="18" charset="0"/>
                <a:ea typeface="SimSun" panose="02010600030101010101" pitchFamily="2" charset="-122"/>
              </a:rPr>
              <a:t>bài</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tập</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1,</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em</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hiểu</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tục</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ngữ</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thường</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có</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nội</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dung</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như</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thế</a:t>
            </a:r>
            <a:r>
              <a:rPr lang="vi-VN" sz="7200" b="1" i="1" spc="-10" dirty="0">
                <a:solidFill>
                  <a:srgbClr val="C00000"/>
                </a:solidFill>
                <a:effectLst/>
                <a:latin typeface="Times New Roman" panose="02020603050405020304" pitchFamily="18" charset="0"/>
                <a:ea typeface="SimSun" panose="02010600030101010101" pitchFamily="2" charset="-122"/>
              </a:rPr>
              <a:t> </a:t>
            </a:r>
            <a:r>
              <a:rPr lang="vi-VN" sz="7200" b="1" i="1" dirty="0">
                <a:solidFill>
                  <a:srgbClr val="C00000"/>
                </a:solidFill>
                <a:effectLst/>
                <a:latin typeface="Times New Roman" panose="02020603050405020304" pitchFamily="18" charset="0"/>
                <a:ea typeface="SimSun" panose="02010600030101010101" pitchFamily="2" charset="-122"/>
              </a:rPr>
              <a:t>nào</a:t>
            </a:r>
            <a:r>
              <a:rPr lang="vi-VN" sz="7200" b="1" i="1" dirty="0">
                <a:solidFill>
                  <a:srgbClr val="C00000"/>
                </a:solidFill>
                <a:effectLst/>
                <a:latin typeface="Times New Roman" panose="02020603050405020304" pitchFamily="18" charset="0"/>
                <a:ea typeface="Times New Roman" panose="02020603050405020304" pitchFamily="18" charset="0"/>
              </a:rPr>
              <a:t>?</a:t>
            </a:r>
            <a:endParaRPr lang="en-US" sz="7200" b="1" dirty="0">
              <a:solidFill>
                <a:srgbClr val="C00000"/>
              </a:solidFill>
              <a:effectLst/>
              <a:latin typeface="Times New Roman" panose="02020603050405020304" pitchFamily="18" charset="0"/>
              <a:ea typeface="SimSun" panose="02010600030101010101" pitchFamily="2" charset="-122"/>
            </a:endParaRPr>
          </a:p>
          <a:p>
            <a:endParaRPr lang="en-US" sz="7200" b="1" dirty="0">
              <a:solidFill>
                <a:srgbClr val="C00000"/>
              </a:solidFill>
            </a:endParaRPr>
          </a:p>
        </p:txBody>
      </p:sp>
      <p:sp>
        <p:nvSpPr>
          <p:cNvPr id="5" name="TextBox 4">
            <a:extLst>
              <a:ext uri="{FF2B5EF4-FFF2-40B4-BE49-F238E27FC236}">
                <a16:creationId xmlns:a16="http://schemas.microsoft.com/office/drawing/2014/main" id="{DBCC7D12-E97B-45B1-8CD8-F553BEC126FA}"/>
              </a:ext>
            </a:extLst>
          </p:cNvPr>
          <p:cNvSpPr txBox="1"/>
          <p:nvPr/>
        </p:nvSpPr>
        <p:spPr>
          <a:xfrm>
            <a:off x="1450562" y="3543300"/>
            <a:ext cx="15280104" cy="5071325"/>
          </a:xfrm>
          <a:prstGeom prst="rect">
            <a:avLst/>
          </a:prstGeom>
          <a:noFill/>
        </p:spPr>
        <p:txBody>
          <a:bodyPr wrap="square">
            <a:spAutoFit/>
          </a:bodyPr>
          <a:lstStyle/>
          <a:p>
            <a:pPr algn="just">
              <a:lnSpc>
                <a:spcPct val="125000"/>
              </a:lnSpc>
            </a:pPr>
            <a:r>
              <a:rPr lang="vi-VN" sz="6600" dirty="0">
                <a:solidFill>
                  <a:srgbClr val="231F20"/>
                </a:solidFill>
                <a:effectLst/>
                <a:latin typeface="Times New Roman" panose="02020603050405020304" pitchFamily="18" charset="0"/>
                <a:ea typeface="SimSun" panose="02010600030101010101" pitchFamily="2" charset="-122"/>
                <a:cs typeface="Times New Roman" panose="02020603050405020304" pitchFamily="18" charset="0"/>
              </a:rPr>
              <a:t>Tục ngữ thường nêu những kinh nghiệm được nhân dân tích luỹ trong cuộc sống; từ đó, cho ta những lời khuyên về cách sống, cách ứng xử đúng đắn.</a:t>
            </a:r>
            <a:endParaRPr lang="en-US" sz="6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6809502"/>
            <a:ext cx="9374650" cy="4347494"/>
          </a:xfrm>
          <a:custGeom>
            <a:avLst/>
            <a:gdLst/>
            <a:ahLst/>
            <a:cxnLst/>
            <a:rect l="l" t="t" r="r" b="b"/>
            <a:pathLst>
              <a:path w="9374650" h="4347494">
                <a:moveTo>
                  <a:pt x="0" y="0"/>
                </a:moveTo>
                <a:lnTo>
                  <a:pt x="9374650" y="0"/>
                </a:lnTo>
                <a:lnTo>
                  <a:pt x="9374650" y="4347493"/>
                </a:lnTo>
                <a:lnTo>
                  <a:pt x="0" y="43474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0" y="-547118"/>
            <a:ext cx="11405714" cy="5289400"/>
          </a:xfrm>
          <a:custGeom>
            <a:avLst/>
            <a:gdLst/>
            <a:ahLst/>
            <a:cxnLst/>
            <a:rect l="l" t="t" r="r" b="b"/>
            <a:pathLst>
              <a:path w="11405714" h="5289400">
                <a:moveTo>
                  <a:pt x="11405714" y="5289400"/>
                </a:moveTo>
                <a:lnTo>
                  <a:pt x="0" y="5289400"/>
                </a:lnTo>
                <a:lnTo>
                  <a:pt x="0" y="0"/>
                </a:lnTo>
                <a:lnTo>
                  <a:pt x="11405714" y="0"/>
                </a:lnTo>
                <a:lnTo>
                  <a:pt x="11405714" y="528940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3">
            <a:extLst>
              <a:ext uri="{FF2B5EF4-FFF2-40B4-BE49-F238E27FC236}">
                <a16:creationId xmlns:a16="http://schemas.microsoft.com/office/drawing/2014/main" id="{581A55DC-1E47-4237-98AE-F21CC4ACAA68}"/>
              </a:ext>
            </a:extLst>
          </p:cNvPr>
          <p:cNvSpPr txBox="1"/>
          <p:nvPr/>
        </p:nvSpPr>
        <p:spPr>
          <a:xfrm>
            <a:off x="1143000" y="4381500"/>
            <a:ext cx="17983200" cy="2308324"/>
          </a:xfrm>
          <a:prstGeom prst="rect">
            <a:avLst/>
          </a:prstGeom>
          <a:noFill/>
        </p:spPr>
        <p:txBody>
          <a:bodyPr wrap="square">
            <a:spAutoFit/>
          </a:bodyPr>
          <a:lstStyle/>
          <a:p>
            <a:r>
              <a:rPr lang="en-US" sz="7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7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vi-VN" sz="7200" b="1" i="1" kern="0" spc="-3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tục</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7200" b="1" i="1" kern="0" spc="-15"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spc="-2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vi-VN" sz="72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7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907631" y="2100006"/>
            <a:ext cx="7165048" cy="2892888"/>
          </a:xfrm>
          <a:custGeom>
            <a:avLst/>
            <a:gdLst/>
            <a:ahLst/>
            <a:cxnLst/>
            <a:rect l="l" t="t" r="r" b="b"/>
            <a:pathLst>
              <a:path w="7165048" h="2892888">
                <a:moveTo>
                  <a:pt x="7165048" y="0"/>
                </a:moveTo>
                <a:lnTo>
                  <a:pt x="0" y="0"/>
                </a:lnTo>
                <a:lnTo>
                  <a:pt x="0" y="2892888"/>
                </a:lnTo>
                <a:lnTo>
                  <a:pt x="7165048" y="2892888"/>
                </a:lnTo>
                <a:lnTo>
                  <a:pt x="71650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389371" y="2759028"/>
            <a:ext cx="18564487" cy="6615708"/>
          </a:xfrm>
          <a:custGeom>
            <a:avLst/>
            <a:gdLst/>
            <a:ahLst/>
            <a:cxnLst/>
            <a:rect l="l" t="t" r="r" b="b"/>
            <a:pathLst>
              <a:path w="18564487" h="6615708">
                <a:moveTo>
                  <a:pt x="0" y="0"/>
                </a:moveTo>
                <a:lnTo>
                  <a:pt x="18564487" y="0"/>
                </a:lnTo>
                <a:lnTo>
                  <a:pt x="18564487" y="6615708"/>
                </a:lnTo>
                <a:lnTo>
                  <a:pt x="0" y="6615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07127" y="7966682"/>
            <a:ext cx="19758210" cy="2941366"/>
          </a:xfrm>
          <a:custGeom>
            <a:avLst/>
            <a:gdLst/>
            <a:ahLst/>
            <a:cxnLst/>
            <a:rect l="l" t="t" r="r" b="b"/>
            <a:pathLst>
              <a:path w="19758210" h="10238345">
                <a:moveTo>
                  <a:pt x="0" y="0"/>
                </a:moveTo>
                <a:lnTo>
                  <a:pt x="19758209" y="0"/>
                </a:lnTo>
                <a:lnTo>
                  <a:pt x="19758209" y="10238345"/>
                </a:lnTo>
                <a:lnTo>
                  <a:pt x="0" y="10238345"/>
                </a:lnTo>
                <a:lnTo>
                  <a:pt x="0" y="0"/>
                </a:lnTo>
                <a:close/>
              </a:path>
            </a:pathLst>
          </a:custGeom>
          <a:blipFill>
            <a:blip r:embed="rId6">
              <a:extLst>
                <a:ext uri="{96DAC541-7B7A-43D3-8B79-37D633B846F1}">
                  <asvg:svgBlip xmlns:asvg="http://schemas.microsoft.com/office/drawing/2016/SVG/main" r:embed="rId7"/>
                </a:ext>
              </a:extLst>
            </a:blip>
            <a:stretch>
              <a:fillRect t="1" b="-248082"/>
            </a:stretch>
          </a:blipFill>
        </p:spPr>
      </p:sp>
      <p:sp>
        <p:nvSpPr>
          <p:cNvPr id="5" name="Freeform 5"/>
          <p:cNvSpPr/>
          <p:nvPr/>
        </p:nvSpPr>
        <p:spPr>
          <a:xfrm>
            <a:off x="0" y="7966681"/>
            <a:ext cx="5583092" cy="2923510"/>
          </a:xfrm>
          <a:custGeom>
            <a:avLst/>
            <a:gdLst/>
            <a:ahLst/>
            <a:cxnLst/>
            <a:rect l="l" t="t" r="r" b="b"/>
            <a:pathLst>
              <a:path w="5583092" h="2923510">
                <a:moveTo>
                  <a:pt x="0" y="0"/>
                </a:moveTo>
                <a:lnTo>
                  <a:pt x="5583092" y="0"/>
                </a:lnTo>
                <a:lnTo>
                  <a:pt x="5583092" y="2923510"/>
                </a:lnTo>
                <a:lnTo>
                  <a:pt x="0" y="29235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615887" y="3374639"/>
            <a:ext cx="3190495" cy="4574186"/>
          </a:xfrm>
          <a:custGeom>
            <a:avLst/>
            <a:gdLst/>
            <a:ahLst/>
            <a:cxnLst/>
            <a:rect l="l" t="t" r="r" b="b"/>
            <a:pathLst>
              <a:path w="3190495" h="4574186">
                <a:moveTo>
                  <a:pt x="0" y="0"/>
                </a:moveTo>
                <a:lnTo>
                  <a:pt x="3190495" y="0"/>
                </a:lnTo>
                <a:lnTo>
                  <a:pt x="3190495" y="4574186"/>
                </a:lnTo>
                <a:lnTo>
                  <a:pt x="0" y="45741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460252" y="4839258"/>
            <a:ext cx="2311269" cy="3313647"/>
          </a:xfrm>
          <a:custGeom>
            <a:avLst/>
            <a:gdLst/>
            <a:ahLst/>
            <a:cxnLst/>
            <a:rect l="l" t="t" r="r" b="b"/>
            <a:pathLst>
              <a:path w="2311269" h="3313647">
                <a:moveTo>
                  <a:pt x="0" y="0"/>
                </a:moveTo>
                <a:lnTo>
                  <a:pt x="2311268" y="0"/>
                </a:lnTo>
                <a:lnTo>
                  <a:pt x="2311268" y="3313647"/>
                </a:lnTo>
                <a:lnTo>
                  <a:pt x="0" y="33136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TextBox 19">
            <a:extLst>
              <a:ext uri="{FF2B5EF4-FFF2-40B4-BE49-F238E27FC236}">
                <a16:creationId xmlns:a16="http://schemas.microsoft.com/office/drawing/2014/main" id="{9FA96017-6051-4B22-A4B5-B8486F2F856A}"/>
              </a:ext>
            </a:extLst>
          </p:cNvPr>
          <p:cNvSpPr txBox="1"/>
          <p:nvPr/>
        </p:nvSpPr>
        <p:spPr>
          <a:xfrm>
            <a:off x="5438452" y="2100006"/>
            <a:ext cx="12722348" cy="3416320"/>
          </a:xfrm>
          <a:prstGeom prst="rect">
            <a:avLst/>
          </a:prstGeom>
          <a:noFill/>
        </p:spPr>
        <p:txBody>
          <a:bodyPr wrap="square">
            <a:spAutoFit/>
          </a:bodyPr>
          <a:lstStyle/>
          <a:p>
            <a:r>
              <a:rPr lang="en-US" sz="7200" b="1" i="1"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tục</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vi-VN" sz="7200" b="1" i="1" kern="0" spc="-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vi-VN" sz="72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7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4687" y="9206558"/>
            <a:ext cx="18722687" cy="2217517"/>
            <a:chOff x="0" y="0"/>
            <a:chExt cx="4931078" cy="584037"/>
          </a:xfrm>
        </p:grpSpPr>
        <p:sp>
          <p:nvSpPr>
            <p:cNvPr id="3" name="Freeform 3"/>
            <p:cNvSpPr/>
            <p:nvPr/>
          </p:nvSpPr>
          <p:spPr>
            <a:xfrm>
              <a:off x="0" y="0"/>
              <a:ext cx="4931078" cy="584037"/>
            </a:xfrm>
            <a:custGeom>
              <a:avLst/>
              <a:gdLst/>
              <a:ahLst/>
              <a:cxnLst/>
              <a:rect l="l" t="t" r="r" b="b"/>
              <a:pathLst>
                <a:path w="4931078" h="584037">
                  <a:moveTo>
                    <a:pt x="0" y="0"/>
                  </a:moveTo>
                  <a:lnTo>
                    <a:pt x="4931078" y="0"/>
                  </a:lnTo>
                  <a:lnTo>
                    <a:pt x="4931078" y="584037"/>
                  </a:lnTo>
                  <a:lnTo>
                    <a:pt x="0" y="584037"/>
                  </a:lnTo>
                  <a:close/>
                </a:path>
              </a:pathLst>
            </a:custGeom>
            <a:solidFill>
              <a:srgbClr val="149D9F"/>
            </a:solidFill>
          </p:spPr>
        </p:sp>
        <p:sp>
          <p:nvSpPr>
            <p:cNvPr id="4" name="TextBox 4"/>
            <p:cNvSpPr txBox="1"/>
            <p:nvPr/>
          </p:nvSpPr>
          <p:spPr>
            <a:xfrm>
              <a:off x="0" y="-104775"/>
              <a:ext cx="4931078" cy="688812"/>
            </a:xfrm>
            <a:prstGeom prst="rect">
              <a:avLst/>
            </a:prstGeom>
          </p:spPr>
          <p:txBody>
            <a:bodyPr lIns="50800" tIns="50800" rIns="50800" bIns="50800" rtlCol="0" anchor="ctr"/>
            <a:lstStyle/>
            <a:p>
              <a:pPr algn="ctr">
                <a:lnSpc>
                  <a:spcPts val="3213"/>
                </a:lnSpc>
              </a:pPr>
              <a:endParaRPr/>
            </a:p>
          </p:txBody>
        </p:sp>
      </p:grpSp>
      <p:sp>
        <p:nvSpPr>
          <p:cNvPr id="5" name="Freeform 5"/>
          <p:cNvSpPr/>
          <p:nvPr/>
        </p:nvSpPr>
        <p:spPr>
          <a:xfrm>
            <a:off x="-3483769" y="8655387"/>
            <a:ext cx="14278964" cy="1659930"/>
          </a:xfrm>
          <a:custGeom>
            <a:avLst/>
            <a:gdLst/>
            <a:ahLst/>
            <a:cxnLst/>
            <a:rect l="l" t="t" r="r" b="b"/>
            <a:pathLst>
              <a:path w="14278964" h="1659930">
                <a:moveTo>
                  <a:pt x="0" y="0"/>
                </a:moveTo>
                <a:lnTo>
                  <a:pt x="14278964" y="0"/>
                </a:lnTo>
                <a:lnTo>
                  <a:pt x="14278964" y="1659930"/>
                </a:lnTo>
                <a:lnTo>
                  <a:pt x="0" y="16599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69401" y="5579674"/>
            <a:ext cx="4921554" cy="4742589"/>
          </a:xfrm>
          <a:custGeom>
            <a:avLst/>
            <a:gdLst/>
            <a:ahLst/>
            <a:cxnLst/>
            <a:rect l="l" t="t" r="r" b="b"/>
            <a:pathLst>
              <a:path w="4921554" h="4742589">
                <a:moveTo>
                  <a:pt x="0" y="0"/>
                </a:moveTo>
                <a:lnTo>
                  <a:pt x="4921555" y="0"/>
                </a:lnTo>
                <a:lnTo>
                  <a:pt x="4921555" y="4742588"/>
                </a:lnTo>
                <a:lnTo>
                  <a:pt x="0" y="4742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292010" y="9376911"/>
            <a:ext cx="13528351" cy="910089"/>
          </a:xfrm>
          <a:custGeom>
            <a:avLst/>
            <a:gdLst/>
            <a:ahLst/>
            <a:cxnLst/>
            <a:rect l="l" t="t" r="r" b="b"/>
            <a:pathLst>
              <a:path w="13528351" h="910089">
                <a:moveTo>
                  <a:pt x="0" y="0"/>
                </a:moveTo>
                <a:lnTo>
                  <a:pt x="13528352" y="0"/>
                </a:lnTo>
                <a:lnTo>
                  <a:pt x="13528352" y="910089"/>
                </a:lnTo>
                <a:lnTo>
                  <a:pt x="0" y="9100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5">
            <a:extLst>
              <a:ext uri="{FF2B5EF4-FFF2-40B4-BE49-F238E27FC236}">
                <a16:creationId xmlns:a16="http://schemas.microsoft.com/office/drawing/2014/main" id="{4E0916F4-45B5-4512-8DB7-3EA05C080D6E}"/>
              </a:ext>
            </a:extLst>
          </p:cNvPr>
          <p:cNvSpPr txBox="1"/>
          <p:nvPr/>
        </p:nvSpPr>
        <p:spPr>
          <a:xfrm>
            <a:off x="1447800" y="2163354"/>
            <a:ext cx="15756449" cy="3416320"/>
          </a:xfrm>
          <a:prstGeom prst="rect">
            <a:avLst/>
          </a:prstGeom>
          <a:noFill/>
        </p:spPr>
        <p:txBody>
          <a:bodyPr wrap="square">
            <a:spAutoFit/>
          </a:bodyPr>
          <a:lstStyle/>
          <a:p>
            <a:r>
              <a:rPr lang="en-US" sz="7200" b="1" i="1"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vi-VN" sz="7200" b="1" i="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Nếu muốn tự khuyên mình kiên trì học tập, em sẽ dùng câu tục ngữ nào? Vì sao</a:t>
            </a:r>
            <a:r>
              <a:rPr lang="vi-VN" sz="72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7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7265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616227">
            <a:off x="16127761" y="1048673"/>
            <a:ext cx="2698259" cy="4475342"/>
          </a:xfrm>
          <a:custGeom>
            <a:avLst/>
            <a:gdLst/>
            <a:ahLst/>
            <a:cxnLst/>
            <a:rect l="l" t="t" r="r" b="b"/>
            <a:pathLst>
              <a:path w="2698259" h="4475342">
                <a:moveTo>
                  <a:pt x="0" y="0"/>
                </a:moveTo>
                <a:lnTo>
                  <a:pt x="2698258" y="0"/>
                </a:lnTo>
                <a:lnTo>
                  <a:pt x="2698258" y="4475343"/>
                </a:lnTo>
                <a:lnTo>
                  <a:pt x="0" y="44753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697055" y="9215597"/>
            <a:ext cx="18127626" cy="1647966"/>
          </a:xfrm>
          <a:custGeom>
            <a:avLst/>
            <a:gdLst/>
            <a:ahLst/>
            <a:cxnLst/>
            <a:rect l="l" t="t" r="r" b="b"/>
            <a:pathLst>
              <a:path w="18127626" h="1647966">
                <a:moveTo>
                  <a:pt x="0" y="0"/>
                </a:moveTo>
                <a:lnTo>
                  <a:pt x="18127626" y="0"/>
                </a:lnTo>
                <a:lnTo>
                  <a:pt x="18127626" y="1647966"/>
                </a:lnTo>
                <a:lnTo>
                  <a:pt x="0" y="16479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489592">
            <a:off x="130990" y="-1157755"/>
            <a:ext cx="5608088" cy="2208185"/>
          </a:xfrm>
          <a:custGeom>
            <a:avLst/>
            <a:gdLst/>
            <a:ahLst/>
            <a:cxnLst/>
            <a:rect l="l" t="t" r="r" b="b"/>
            <a:pathLst>
              <a:path w="5608088" h="2208185">
                <a:moveTo>
                  <a:pt x="0" y="0"/>
                </a:moveTo>
                <a:lnTo>
                  <a:pt x="5608088" y="0"/>
                </a:lnTo>
                <a:lnTo>
                  <a:pt x="5608088" y="2208185"/>
                </a:lnTo>
                <a:lnTo>
                  <a:pt x="0" y="22081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0">
            <a:extLst>
              <a:ext uri="{FF2B5EF4-FFF2-40B4-BE49-F238E27FC236}">
                <a16:creationId xmlns:a16="http://schemas.microsoft.com/office/drawing/2014/main" id="{62785E67-88AB-4C37-B466-600A53E0D4B5}"/>
              </a:ext>
            </a:extLst>
          </p:cNvPr>
          <p:cNvSpPr txBox="1"/>
          <p:nvPr/>
        </p:nvSpPr>
        <p:spPr>
          <a:xfrm>
            <a:off x="990600" y="1412166"/>
            <a:ext cx="21793200" cy="1015663"/>
          </a:xfrm>
          <a:prstGeom prst="rect">
            <a:avLst/>
          </a:prstGeom>
          <a:noFill/>
        </p:spPr>
        <p:txBody>
          <a:bodyPr wrap="square">
            <a:spAutoFit/>
          </a:bodyPr>
          <a:lstStyle/>
          <a:p>
            <a:r>
              <a:rPr lang="vi-VN" sz="6000" b="1" i="1" kern="0" dirty="0">
                <a:solidFill>
                  <a:srgbClr val="C00000"/>
                </a:solidFill>
                <a:effectLst/>
                <a:latin typeface="+mj-lt"/>
                <a:ea typeface="Arial" panose="020B0604020202020204" pitchFamily="34" charset="0"/>
                <a:cs typeface="Times New Roman" panose="02020603050405020304" pitchFamily="18" charset="0"/>
              </a:rPr>
              <a:t>Qua bài đọc, em hiểu các câu tục ngữ có ý nghĩa</a:t>
            </a:r>
            <a:r>
              <a:rPr lang="vi-VN" sz="6000" b="1" i="1" kern="0" dirty="0">
                <a:solidFill>
                  <a:srgbClr val="C00000"/>
                </a:solidFill>
                <a:effectLst/>
                <a:latin typeface="+mj-lt"/>
                <a:ea typeface="Calibri" panose="020F0502020204030204" pitchFamily="34" charset="0"/>
                <a:cs typeface="Times New Roman" panose="02020603050405020304" pitchFamily="18" charset="0"/>
              </a:rPr>
              <a:t> gì?</a:t>
            </a:r>
            <a:endParaRPr lang="en-US" sz="6000" b="1" dirty="0">
              <a:solidFill>
                <a:srgbClr val="C00000"/>
              </a:solidFill>
              <a:latin typeface="+mj-lt"/>
            </a:endParaRPr>
          </a:p>
        </p:txBody>
      </p:sp>
      <p:sp>
        <p:nvSpPr>
          <p:cNvPr id="12" name="Rectangle: Rounded Corners 8">
            <a:extLst>
              <a:ext uri="{FF2B5EF4-FFF2-40B4-BE49-F238E27FC236}">
                <a16:creationId xmlns:a16="http://schemas.microsoft.com/office/drawing/2014/main" id="{62A8A76B-BDA5-4E89-8E1C-8C125E6A29F8}"/>
              </a:ext>
            </a:extLst>
          </p:cNvPr>
          <p:cNvSpPr/>
          <p:nvPr/>
        </p:nvSpPr>
        <p:spPr>
          <a:xfrm>
            <a:off x="2600096" y="2976707"/>
            <a:ext cx="15285951" cy="3343215"/>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757748" defTabSz="1219170">
              <a:lnSpc>
                <a:spcPct val="125000"/>
              </a:lnSpc>
              <a:buClr>
                <a:srgbClr val="000000"/>
              </a:buClr>
            </a:pPr>
            <a:endParaRPr lang="en-US" sz="6600" kern="0" dirty="0">
              <a:solidFill>
                <a:srgbClr val="000000"/>
              </a:solidFill>
              <a:latin typeface="Arial" panose="020B0604020202020204"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05EC6F6D-AAC2-4089-BA8F-866A4DCE2C25}"/>
              </a:ext>
            </a:extLst>
          </p:cNvPr>
          <p:cNvSpPr txBox="1"/>
          <p:nvPr/>
        </p:nvSpPr>
        <p:spPr>
          <a:xfrm>
            <a:off x="2341250" y="3351598"/>
            <a:ext cx="15544797" cy="2291461"/>
          </a:xfrm>
          <a:prstGeom prst="rect">
            <a:avLst/>
          </a:prstGeom>
          <a:noFill/>
        </p:spPr>
        <p:txBody>
          <a:bodyPr wrap="square">
            <a:spAutoFit/>
          </a:bodyPr>
          <a:lstStyle/>
          <a:p>
            <a:pPr marL="757748" defTabSz="1219170">
              <a:lnSpc>
                <a:spcPct val="125000"/>
              </a:lnSpc>
              <a:buClr>
                <a:srgbClr val="000000"/>
              </a:buClr>
            </a:pPr>
            <a:r>
              <a:rPr lang="vi-VN" sz="6000" i="1" kern="0" dirty="0">
                <a:effectLst/>
                <a:latin typeface="Times New Roman" panose="02020603050405020304" pitchFamily="18" charset="0"/>
                <a:ea typeface="Calibri" panose="020F0502020204030204" pitchFamily="34" charset="0"/>
              </a:rPr>
              <a:t>Các câu tục ngữ trong bài </a:t>
            </a:r>
            <a:r>
              <a:rPr lang="vi-VN" sz="6000" i="1" kern="0" dirty="0">
                <a:solidFill>
                  <a:srgbClr val="231F20"/>
                </a:solidFill>
                <a:effectLst/>
                <a:latin typeface="Times New Roman" panose="02020603050405020304" pitchFamily="18" charset="0"/>
                <a:ea typeface="Calibri" panose="020F0502020204030204" pitchFamily="34" charset="0"/>
              </a:rPr>
              <a:t>khuyên chúng ta phải có ý chí, nghị lực để đạt được thành công.</a:t>
            </a:r>
            <a:endParaRPr lang="en-US" sz="6000" i="1" kern="0" dirty="0">
              <a:solidFill>
                <a:srgbClr val="000000"/>
              </a:solidFill>
              <a:latin typeface="Arial" panose="020B0604020202020204" pitchFamily="34" charset="0"/>
              <a:cs typeface="Arial" panose="020B0604020202020204" pitchFamily="34" charset="0"/>
              <a:sym typeface="Arial"/>
            </a:endParaRPr>
          </a:p>
        </p:txBody>
      </p:sp>
      <p:sp>
        <p:nvSpPr>
          <p:cNvPr id="3" name="Freeform 3"/>
          <p:cNvSpPr/>
          <p:nvPr/>
        </p:nvSpPr>
        <p:spPr>
          <a:xfrm>
            <a:off x="11658600" y="5143500"/>
            <a:ext cx="14411088" cy="4697670"/>
          </a:xfrm>
          <a:custGeom>
            <a:avLst/>
            <a:gdLst/>
            <a:ahLst/>
            <a:cxnLst/>
            <a:rect l="l" t="t" r="r" b="b"/>
            <a:pathLst>
              <a:path w="14787328" h="5269666">
                <a:moveTo>
                  <a:pt x="0" y="0"/>
                </a:moveTo>
                <a:lnTo>
                  <a:pt x="14787329" y="0"/>
                </a:lnTo>
                <a:lnTo>
                  <a:pt x="14787329" y="5269666"/>
                </a:lnTo>
                <a:lnTo>
                  <a:pt x="0" y="52696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5" name="Group 5"/>
          <p:cNvGrpSpPr/>
          <p:nvPr/>
        </p:nvGrpSpPr>
        <p:grpSpPr>
          <a:xfrm>
            <a:off x="-446137" y="4693630"/>
            <a:ext cx="3570337" cy="4697670"/>
            <a:chOff x="0" y="0"/>
            <a:chExt cx="5715180" cy="6554964"/>
          </a:xfrm>
        </p:grpSpPr>
        <p:sp>
          <p:nvSpPr>
            <p:cNvPr id="6" name="Freeform 6"/>
            <p:cNvSpPr/>
            <p:nvPr/>
          </p:nvSpPr>
          <p:spPr>
            <a:xfrm>
              <a:off x="1332100" y="0"/>
              <a:ext cx="4383080" cy="6283985"/>
            </a:xfrm>
            <a:custGeom>
              <a:avLst/>
              <a:gdLst/>
              <a:ahLst/>
              <a:cxnLst/>
              <a:rect l="l" t="t" r="r" b="b"/>
              <a:pathLst>
                <a:path w="4383080" h="6283985">
                  <a:moveTo>
                    <a:pt x="0" y="0"/>
                  </a:moveTo>
                  <a:lnTo>
                    <a:pt x="4383080" y="0"/>
                  </a:lnTo>
                  <a:lnTo>
                    <a:pt x="4383080" y="6283985"/>
                  </a:lnTo>
                  <a:lnTo>
                    <a:pt x="0" y="62839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flipH="1">
              <a:off x="0" y="2199840"/>
              <a:ext cx="3037699" cy="4355124"/>
            </a:xfrm>
            <a:custGeom>
              <a:avLst/>
              <a:gdLst/>
              <a:ahLst/>
              <a:cxnLst/>
              <a:rect l="l" t="t" r="r" b="b"/>
              <a:pathLst>
                <a:path w="3037699" h="4355124">
                  <a:moveTo>
                    <a:pt x="3037699" y="0"/>
                  </a:moveTo>
                  <a:lnTo>
                    <a:pt x="0" y="0"/>
                  </a:lnTo>
                  <a:lnTo>
                    <a:pt x="0" y="4355124"/>
                  </a:lnTo>
                  <a:lnTo>
                    <a:pt x="3037699" y="4355124"/>
                  </a:lnTo>
                  <a:lnTo>
                    <a:pt x="3037699"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8" name="Freeform 8"/>
          <p:cNvSpPr/>
          <p:nvPr/>
        </p:nvSpPr>
        <p:spPr>
          <a:xfrm>
            <a:off x="-2275080" y="8785175"/>
            <a:ext cx="9710299" cy="2111990"/>
          </a:xfrm>
          <a:custGeom>
            <a:avLst/>
            <a:gdLst/>
            <a:ahLst/>
            <a:cxnLst/>
            <a:rect l="l" t="t" r="r" b="b"/>
            <a:pathLst>
              <a:path w="9710299" h="2111990">
                <a:moveTo>
                  <a:pt x="0" y="0"/>
                </a:moveTo>
                <a:lnTo>
                  <a:pt x="9710299" y="0"/>
                </a:lnTo>
                <a:lnTo>
                  <a:pt x="9710299" y="2111990"/>
                </a:lnTo>
                <a:lnTo>
                  <a:pt x="0" y="21119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5643" y="8897887"/>
            <a:ext cx="16342511" cy="2778227"/>
          </a:xfrm>
          <a:custGeom>
            <a:avLst/>
            <a:gdLst/>
            <a:ahLst/>
            <a:cxnLst/>
            <a:rect l="l" t="t" r="r" b="b"/>
            <a:pathLst>
              <a:path w="16342511" h="2778227">
                <a:moveTo>
                  <a:pt x="0" y="0"/>
                </a:moveTo>
                <a:lnTo>
                  <a:pt x="16342511" y="0"/>
                </a:lnTo>
                <a:lnTo>
                  <a:pt x="16342511" y="2778226"/>
                </a:lnTo>
                <a:lnTo>
                  <a:pt x="0" y="2778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697174" y="9258300"/>
            <a:ext cx="15978076" cy="3086100"/>
            <a:chOff x="0" y="0"/>
            <a:chExt cx="4208218" cy="812800"/>
          </a:xfrm>
        </p:grpSpPr>
        <p:sp>
          <p:nvSpPr>
            <p:cNvPr id="4" name="Freeform 4"/>
            <p:cNvSpPr/>
            <p:nvPr/>
          </p:nvSpPr>
          <p:spPr>
            <a:xfrm>
              <a:off x="0" y="0"/>
              <a:ext cx="4208218" cy="812800"/>
            </a:xfrm>
            <a:custGeom>
              <a:avLst/>
              <a:gdLst/>
              <a:ahLst/>
              <a:cxnLst/>
              <a:rect l="l" t="t" r="r" b="b"/>
              <a:pathLst>
                <a:path w="4208218" h="812800">
                  <a:moveTo>
                    <a:pt x="2104109" y="0"/>
                  </a:moveTo>
                  <a:cubicBezTo>
                    <a:pt x="942042" y="0"/>
                    <a:pt x="0" y="181951"/>
                    <a:pt x="0" y="406400"/>
                  </a:cubicBezTo>
                  <a:cubicBezTo>
                    <a:pt x="0" y="630849"/>
                    <a:pt x="942042" y="812800"/>
                    <a:pt x="2104109" y="812800"/>
                  </a:cubicBezTo>
                  <a:cubicBezTo>
                    <a:pt x="3266176" y="812800"/>
                    <a:pt x="4208218" y="630849"/>
                    <a:pt x="4208218" y="406400"/>
                  </a:cubicBezTo>
                  <a:cubicBezTo>
                    <a:pt x="4208218" y="181951"/>
                    <a:pt x="3266176" y="0"/>
                    <a:pt x="2104109" y="0"/>
                  </a:cubicBezTo>
                  <a:close/>
                </a:path>
              </a:pathLst>
            </a:custGeom>
            <a:solidFill>
              <a:srgbClr val="C7D85D"/>
            </a:solidFill>
          </p:spPr>
        </p:sp>
        <p:sp>
          <p:nvSpPr>
            <p:cNvPr id="5" name="TextBox 5"/>
            <p:cNvSpPr txBox="1"/>
            <p:nvPr/>
          </p:nvSpPr>
          <p:spPr>
            <a:xfrm>
              <a:off x="394520" y="-28575"/>
              <a:ext cx="3419177" cy="765175"/>
            </a:xfrm>
            <a:prstGeom prst="rect">
              <a:avLst/>
            </a:prstGeom>
          </p:spPr>
          <p:txBody>
            <a:bodyPr lIns="50800" tIns="50800" rIns="50800" bIns="50800" rtlCol="0" anchor="ctr"/>
            <a:lstStyle/>
            <a:p>
              <a:pPr algn="ctr">
                <a:lnSpc>
                  <a:spcPts val="3213"/>
                </a:lnSpc>
              </a:pPr>
              <a:endParaRPr/>
            </a:p>
          </p:txBody>
        </p:sp>
      </p:grpSp>
      <p:sp>
        <p:nvSpPr>
          <p:cNvPr id="6" name="Freeform 6"/>
          <p:cNvSpPr/>
          <p:nvPr/>
        </p:nvSpPr>
        <p:spPr>
          <a:xfrm>
            <a:off x="0" y="5600700"/>
            <a:ext cx="7114715" cy="5193030"/>
          </a:xfrm>
          <a:custGeom>
            <a:avLst/>
            <a:gdLst/>
            <a:ahLst/>
            <a:cxnLst/>
            <a:rect l="l" t="t" r="r" b="b"/>
            <a:pathLst>
              <a:path w="14267329" h="6580805">
                <a:moveTo>
                  <a:pt x="0" y="0"/>
                </a:moveTo>
                <a:lnTo>
                  <a:pt x="14267329" y="0"/>
                </a:lnTo>
                <a:lnTo>
                  <a:pt x="14267329" y="6580805"/>
                </a:lnTo>
                <a:lnTo>
                  <a:pt x="0" y="6580805"/>
                </a:lnTo>
                <a:lnTo>
                  <a:pt x="0" y="0"/>
                </a:lnTo>
                <a:close/>
              </a:path>
            </a:pathLst>
          </a:custGeom>
          <a:blipFill>
            <a:blip r:embed="rId4">
              <a:extLst>
                <a:ext uri="{96DAC541-7B7A-43D3-8B79-37D633B846F1}">
                  <asvg:svgBlip xmlns:asvg="http://schemas.microsoft.com/office/drawing/2016/SVG/main" r:embed="rId5"/>
                </a:ext>
              </a:extLst>
            </a:blip>
            <a:stretch>
              <a:fillRect l="-58244"/>
            </a:stretch>
          </a:blipFill>
        </p:spPr>
      </p:sp>
      <p:sp>
        <p:nvSpPr>
          <p:cNvPr id="7" name="Freeform 7"/>
          <p:cNvSpPr/>
          <p:nvPr/>
        </p:nvSpPr>
        <p:spPr>
          <a:xfrm>
            <a:off x="156264" y="43565"/>
            <a:ext cx="4339536" cy="2128135"/>
          </a:xfrm>
          <a:custGeom>
            <a:avLst/>
            <a:gdLst/>
            <a:ahLst/>
            <a:cxnLst/>
            <a:rect l="l" t="t" r="r" b="b"/>
            <a:pathLst>
              <a:path w="5044255" h="2742813">
                <a:moveTo>
                  <a:pt x="0" y="0"/>
                </a:moveTo>
                <a:lnTo>
                  <a:pt x="5044255" y="0"/>
                </a:lnTo>
                <a:lnTo>
                  <a:pt x="5044255" y="2742813"/>
                </a:lnTo>
                <a:lnTo>
                  <a:pt x="0" y="27428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9095621">
            <a:off x="14505859" y="-1261004"/>
            <a:ext cx="4527731" cy="6709127"/>
          </a:xfrm>
          <a:custGeom>
            <a:avLst/>
            <a:gdLst/>
            <a:ahLst/>
            <a:cxnLst/>
            <a:rect l="l" t="t" r="r" b="b"/>
            <a:pathLst>
              <a:path w="4438061" h="6576256">
                <a:moveTo>
                  <a:pt x="0" y="0"/>
                </a:moveTo>
                <a:lnTo>
                  <a:pt x="4438062" y="0"/>
                </a:lnTo>
                <a:lnTo>
                  <a:pt x="4438062" y="6576256"/>
                </a:lnTo>
                <a:lnTo>
                  <a:pt x="0" y="6576256"/>
                </a:lnTo>
                <a:lnTo>
                  <a:pt x="0" y="0"/>
                </a:lnTo>
                <a:close/>
              </a:path>
            </a:pathLst>
          </a:custGeom>
          <a:blipFill>
            <a:blip r:embed="rId8">
              <a:extLst>
                <a:ext uri="{96DAC541-7B7A-43D3-8B79-37D633B846F1}">
                  <asvg:svgBlip xmlns:asvg="http://schemas.microsoft.com/office/drawing/2016/SVG/main" r:embed="rId9"/>
                </a:ext>
              </a:extLst>
            </a:blip>
            <a:stretch>
              <a:fillRect l="-17616"/>
            </a:stretch>
          </a:blipFill>
        </p:spPr>
      </p:sp>
      <p:sp>
        <p:nvSpPr>
          <p:cNvPr id="9" name="Freeform 9"/>
          <p:cNvSpPr/>
          <p:nvPr/>
        </p:nvSpPr>
        <p:spPr>
          <a:xfrm rot="8100000" flipH="1">
            <a:off x="445183" y="1233374"/>
            <a:ext cx="2698651" cy="3998823"/>
          </a:xfrm>
          <a:custGeom>
            <a:avLst/>
            <a:gdLst/>
            <a:ahLst/>
            <a:cxnLst/>
            <a:rect l="l" t="t" r="r" b="b"/>
            <a:pathLst>
              <a:path w="3041409" h="4506717">
                <a:moveTo>
                  <a:pt x="3041409" y="0"/>
                </a:moveTo>
                <a:lnTo>
                  <a:pt x="0" y="0"/>
                </a:lnTo>
                <a:lnTo>
                  <a:pt x="0" y="4506718"/>
                </a:lnTo>
                <a:lnTo>
                  <a:pt x="3041409" y="4506718"/>
                </a:lnTo>
                <a:lnTo>
                  <a:pt x="3041409" y="0"/>
                </a:lnTo>
                <a:close/>
              </a:path>
            </a:pathLst>
          </a:custGeom>
          <a:blipFill>
            <a:blip r:embed="rId8">
              <a:extLst>
                <a:ext uri="{96DAC541-7B7A-43D3-8B79-37D633B846F1}">
                  <asvg:svgBlip xmlns:asvg="http://schemas.microsoft.com/office/drawing/2016/SVG/main" r:embed="rId9"/>
                </a:ext>
              </a:extLst>
            </a:blip>
            <a:stretch>
              <a:fillRect l="-17616"/>
            </a:stretch>
          </a:blipFill>
        </p:spPr>
        <p:txBody>
          <a:bodyPr/>
          <a:lstStyle/>
          <a:p>
            <a:endParaRPr lang="en-US" dirty="0"/>
          </a:p>
        </p:txBody>
      </p:sp>
      <p:sp>
        <p:nvSpPr>
          <p:cNvPr id="10" name="Rectangle 9">
            <a:extLst>
              <a:ext uri="{FF2B5EF4-FFF2-40B4-BE49-F238E27FC236}">
                <a16:creationId xmlns:a16="http://schemas.microsoft.com/office/drawing/2014/main" id="{11C2218D-33DC-4DDD-BA66-0A8424F2F256}"/>
              </a:ext>
            </a:extLst>
          </p:cNvPr>
          <p:cNvSpPr/>
          <p:nvPr/>
        </p:nvSpPr>
        <p:spPr>
          <a:xfrm>
            <a:off x="2520807" y="2899574"/>
            <a:ext cx="12644808" cy="2646878"/>
          </a:xfrm>
          <a:prstGeom prst="rect">
            <a:avLst/>
          </a:prstGeom>
          <a:noFill/>
        </p:spPr>
        <p:txBody>
          <a:bodyPr wrap="none" lIns="91440" tIns="45720" rIns="91440" bIns="45720">
            <a:spAutoFit/>
          </a:bodyPr>
          <a:lstStyle/>
          <a:p>
            <a:pPr algn="ctr"/>
            <a:r>
              <a:rPr lang="en-US" sz="166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KHỞI ĐỘNG</a:t>
            </a:r>
          </a:p>
        </p:txBody>
      </p:sp>
      <p:pic>
        <p:nvPicPr>
          <p:cNvPr id="1026" name="Picture 2" descr="Sticker gif. Pudgy yellow chick dancing happily.">
            <a:extLst>
              <a:ext uri="{FF2B5EF4-FFF2-40B4-BE49-F238E27FC236}">
                <a16:creationId xmlns:a16="http://schemas.microsoft.com/office/drawing/2014/main" id="{16D6E9AC-79EE-4571-97CA-9F1BA8F03A0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862252" y="5798369"/>
            <a:ext cx="444817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icker gif. Pudgy yellow chick dancing happily.">
            <a:extLst>
              <a:ext uri="{FF2B5EF4-FFF2-40B4-BE49-F238E27FC236}">
                <a16:creationId xmlns:a16="http://schemas.microsoft.com/office/drawing/2014/main" id="{87A4E38D-BDC8-444A-8175-B0FBD632034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114115" y="7196191"/>
            <a:ext cx="3311217" cy="34033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icker gif. Pudgy yellow chick dancing happily.">
            <a:extLst>
              <a:ext uri="{FF2B5EF4-FFF2-40B4-BE49-F238E27FC236}">
                <a16:creationId xmlns:a16="http://schemas.microsoft.com/office/drawing/2014/main" id="{0666A60E-752F-4691-B9AB-23EF4B3126C2}"/>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346718" y="7856127"/>
            <a:ext cx="2643586" cy="271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291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340418" y="1585268"/>
            <a:ext cx="8464062" cy="6877050"/>
          </a:xfrm>
          <a:custGeom>
            <a:avLst/>
            <a:gdLst/>
            <a:ahLst/>
            <a:cxnLst/>
            <a:rect l="l" t="t" r="r" b="b"/>
            <a:pathLst>
              <a:path w="10761785" h="8743950">
                <a:moveTo>
                  <a:pt x="10761784" y="0"/>
                </a:moveTo>
                <a:lnTo>
                  <a:pt x="0" y="0"/>
                </a:lnTo>
                <a:lnTo>
                  <a:pt x="0" y="8743950"/>
                </a:lnTo>
                <a:lnTo>
                  <a:pt x="10761784" y="8743950"/>
                </a:lnTo>
                <a:lnTo>
                  <a:pt x="10761784"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65928" y="8743950"/>
            <a:ext cx="25924305" cy="3086100"/>
            <a:chOff x="0" y="0"/>
            <a:chExt cx="6827800" cy="812800"/>
          </a:xfrm>
        </p:grpSpPr>
        <p:sp>
          <p:nvSpPr>
            <p:cNvPr id="4" name="Freeform 4"/>
            <p:cNvSpPr/>
            <p:nvPr/>
          </p:nvSpPr>
          <p:spPr>
            <a:xfrm>
              <a:off x="0" y="0"/>
              <a:ext cx="6827800" cy="812800"/>
            </a:xfrm>
            <a:custGeom>
              <a:avLst/>
              <a:gdLst/>
              <a:ahLst/>
              <a:cxnLst/>
              <a:rect l="l" t="t" r="r" b="b"/>
              <a:pathLst>
                <a:path w="6827800" h="812800">
                  <a:moveTo>
                    <a:pt x="0" y="0"/>
                  </a:moveTo>
                  <a:lnTo>
                    <a:pt x="6827800" y="0"/>
                  </a:lnTo>
                  <a:lnTo>
                    <a:pt x="6827800" y="812800"/>
                  </a:lnTo>
                  <a:lnTo>
                    <a:pt x="0" y="812800"/>
                  </a:lnTo>
                  <a:close/>
                </a:path>
              </a:pathLst>
            </a:custGeom>
            <a:solidFill>
              <a:srgbClr val="137094">
                <a:alpha val="29804"/>
              </a:srgbClr>
            </a:solidFill>
          </p:spPr>
        </p:sp>
        <p:sp>
          <p:nvSpPr>
            <p:cNvPr id="5" name="TextBox 5"/>
            <p:cNvSpPr txBox="1"/>
            <p:nvPr/>
          </p:nvSpPr>
          <p:spPr>
            <a:xfrm>
              <a:off x="0" y="-104775"/>
              <a:ext cx="6827800" cy="917575"/>
            </a:xfrm>
            <a:prstGeom prst="rect">
              <a:avLst/>
            </a:prstGeom>
          </p:spPr>
          <p:txBody>
            <a:bodyPr lIns="50800" tIns="50800" rIns="50800" bIns="50800" rtlCol="0" anchor="ctr"/>
            <a:lstStyle/>
            <a:p>
              <a:pPr algn="ctr">
                <a:lnSpc>
                  <a:spcPts val="3213"/>
                </a:lnSpc>
              </a:pPr>
              <a:endParaRPr/>
            </a:p>
          </p:txBody>
        </p:sp>
      </p:grpSp>
      <p:sp>
        <p:nvSpPr>
          <p:cNvPr id="6" name="Freeform 6"/>
          <p:cNvSpPr/>
          <p:nvPr/>
        </p:nvSpPr>
        <p:spPr>
          <a:xfrm>
            <a:off x="-3978734" y="7821788"/>
            <a:ext cx="13707817" cy="922162"/>
          </a:xfrm>
          <a:custGeom>
            <a:avLst/>
            <a:gdLst/>
            <a:ahLst/>
            <a:cxnLst/>
            <a:rect l="l" t="t" r="r" b="b"/>
            <a:pathLst>
              <a:path w="13707817" h="922162">
                <a:moveTo>
                  <a:pt x="0" y="0"/>
                </a:moveTo>
                <a:lnTo>
                  <a:pt x="13707817" y="0"/>
                </a:lnTo>
                <a:lnTo>
                  <a:pt x="13707817" y="922162"/>
                </a:lnTo>
                <a:lnTo>
                  <a:pt x="0" y="922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4803268">
            <a:off x="14384286" y="-829799"/>
            <a:ext cx="4042469" cy="5990074"/>
          </a:xfrm>
          <a:custGeom>
            <a:avLst/>
            <a:gdLst/>
            <a:ahLst/>
            <a:cxnLst/>
            <a:rect l="l" t="t" r="r" b="b"/>
            <a:pathLst>
              <a:path w="4042469" h="5990074">
                <a:moveTo>
                  <a:pt x="0" y="0"/>
                </a:moveTo>
                <a:lnTo>
                  <a:pt x="4042470" y="0"/>
                </a:lnTo>
                <a:lnTo>
                  <a:pt x="4042470" y="5990074"/>
                </a:lnTo>
                <a:lnTo>
                  <a:pt x="0" y="5990074"/>
                </a:lnTo>
                <a:lnTo>
                  <a:pt x="0" y="0"/>
                </a:lnTo>
                <a:close/>
              </a:path>
            </a:pathLst>
          </a:custGeom>
          <a:blipFill>
            <a:blip r:embed="rId6">
              <a:extLst>
                <a:ext uri="{96DAC541-7B7A-43D3-8B79-37D633B846F1}">
                  <asvg:svgBlip xmlns:asvg="http://schemas.microsoft.com/office/drawing/2016/SVG/main" r:embed="rId7"/>
                </a:ext>
              </a:extLst>
            </a:blip>
            <a:stretch>
              <a:fillRect l="-17616"/>
            </a:stretch>
          </a:blipFill>
        </p:spPr>
      </p:sp>
      <p:pic>
        <p:nvPicPr>
          <p:cNvPr id="10" name="Picture 9">
            <a:extLst>
              <a:ext uri="{FF2B5EF4-FFF2-40B4-BE49-F238E27FC236}">
                <a16:creationId xmlns:a16="http://schemas.microsoft.com/office/drawing/2014/main" id="{F62B8594-7A66-4BC3-89AB-3BEE28E3250F}"/>
              </a:ext>
            </a:extLst>
          </p:cNvPr>
          <p:cNvPicPr>
            <a:picLocks noChangeAspect="1"/>
          </p:cNvPicPr>
          <p:nvPr/>
        </p:nvPicPr>
        <p:blipFill>
          <a:blip r:embed="rId8"/>
          <a:stretch>
            <a:fillRect/>
          </a:stretch>
        </p:blipFill>
        <p:spPr>
          <a:xfrm>
            <a:off x="4510728" y="2552700"/>
            <a:ext cx="11942562" cy="5349609"/>
          </a:xfrm>
          <a:prstGeom prst="rect">
            <a:avLst/>
          </a:prstGeom>
        </p:spPr>
      </p:pic>
      <p:sp>
        <p:nvSpPr>
          <p:cNvPr id="11" name="Rectangle 10">
            <a:extLst>
              <a:ext uri="{FF2B5EF4-FFF2-40B4-BE49-F238E27FC236}">
                <a16:creationId xmlns:a16="http://schemas.microsoft.com/office/drawing/2014/main" id="{81878355-1177-4A82-9AAD-727D578952AD}"/>
              </a:ext>
            </a:extLst>
          </p:cNvPr>
          <p:cNvSpPr/>
          <p:nvPr/>
        </p:nvSpPr>
        <p:spPr>
          <a:xfrm>
            <a:off x="762000" y="881330"/>
            <a:ext cx="13845894" cy="1323439"/>
          </a:xfrm>
          <a:prstGeom prst="rect">
            <a:avLst/>
          </a:prstGeom>
          <a:noFill/>
        </p:spPr>
        <p:txBody>
          <a:bodyPr wrap="square" lIns="91440" tIns="45720" rIns="91440" bIns="45720">
            <a:spAutoFit/>
          </a:bodyPr>
          <a:lstStyle/>
          <a:p>
            <a:pPr algn="ctr"/>
            <a:r>
              <a:rPr lang="en-US" sz="8000" b="1" cap="none" spc="0" dirty="0" err="1">
                <a:ln w="22225">
                  <a:solidFill>
                    <a:schemeClr val="tx1"/>
                  </a:solidFill>
                  <a:prstDash val="solid"/>
                </a:ln>
                <a:solidFill>
                  <a:srgbClr val="FF0000"/>
                </a:solidFill>
                <a:effectLst/>
                <a:latin typeface="Arial" panose="020B0604020202020204" pitchFamily="34" charset="0"/>
                <a:cs typeface="Arial" panose="020B0604020202020204" pitchFamily="34" charset="0"/>
              </a:rPr>
              <a:t>Thi</a:t>
            </a:r>
            <a:r>
              <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rPr>
              <a:t> </a:t>
            </a:r>
            <a:r>
              <a:rPr lang="en-US" sz="8000" b="1" cap="none" spc="0" dirty="0" err="1">
                <a:ln w="22225">
                  <a:solidFill>
                    <a:schemeClr val="tx1"/>
                  </a:solidFill>
                  <a:prstDash val="solid"/>
                </a:ln>
                <a:solidFill>
                  <a:srgbClr val="FF0000"/>
                </a:solidFill>
                <a:effectLst/>
                <a:latin typeface="Arial" panose="020B0604020202020204" pitchFamily="34" charset="0"/>
                <a:cs typeface="Arial" panose="020B0604020202020204" pitchFamily="34" charset="0"/>
              </a:rPr>
              <a:t>đọc</a:t>
            </a:r>
            <a:r>
              <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rPr>
              <a:t> </a:t>
            </a:r>
            <a:r>
              <a:rPr lang="en-US" sz="8000" b="1" cap="none" spc="0" dirty="0" err="1">
                <a:ln w="22225">
                  <a:solidFill>
                    <a:schemeClr val="tx1"/>
                  </a:solidFill>
                  <a:prstDash val="solid"/>
                </a:ln>
                <a:solidFill>
                  <a:srgbClr val="FF0000"/>
                </a:solidFill>
                <a:effectLst/>
                <a:latin typeface="Arial" panose="020B0604020202020204" pitchFamily="34" charset="0"/>
                <a:cs typeface="Arial" panose="020B0604020202020204" pitchFamily="34" charset="0"/>
              </a:rPr>
              <a:t>diễn</a:t>
            </a:r>
            <a:r>
              <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rPr>
              <a:t> </a:t>
            </a:r>
            <a:r>
              <a:rPr lang="en-US" sz="8000" b="1" cap="none" spc="0" dirty="0" err="1">
                <a:ln w="22225">
                  <a:solidFill>
                    <a:schemeClr val="tx1"/>
                  </a:solidFill>
                  <a:prstDash val="solid"/>
                </a:ln>
                <a:solidFill>
                  <a:srgbClr val="FF0000"/>
                </a:solidFill>
                <a:effectLst/>
                <a:latin typeface="Arial" panose="020B0604020202020204" pitchFamily="34" charset="0"/>
                <a:cs typeface="Arial" panose="020B0604020202020204" pitchFamily="34" charset="0"/>
              </a:rPr>
              <a:t>cảm</a:t>
            </a:r>
            <a:endPar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95742" y="6989657"/>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82911">
            <a:off x="-1017934" y="-2587207"/>
            <a:ext cx="7628860" cy="9565968"/>
          </a:xfrm>
          <a:custGeom>
            <a:avLst/>
            <a:gdLst/>
            <a:ahLst/>
            <a:cxnLst/>
            <a:rect l="l" t="t" r="r" b="b"/>
            <a:pathLst>
              <a:path w="7628860" h="9565968">
                <a:moveTo>
                  <a:pt x="0" y="0"/>
                </a:moveTo>
                <a:lnTo>
                  <a:pt x="7628860" y="0"/>
                </a:lnTo>
                <a:lnTo>
                  <a:pt x="7628860" y="9565969"/>
                </a:lnTo>
                <a:lnTo>
                  <a:pt x="0" y="9565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17451" y="5524500"/>
            <a:ext cx="8684047" cy="4721951"/>
          </a:xfrm>
          <a:custGeom>
            <a:avLst/>
            <a:gdLst/>
            <a:ahLst/>
            <a:cxnLst/>
            <a:rect l="l" t="t" r="r" b="b"/>
            <a:pathLst>
              <a:path w="8684047" h="4721951">
                <a:moveTo>
                  <a:pt x="0" y="0"/>
                </a:moveTo>
                <a:lnTo>
                  <a:pt x="8684047" y="0"/>
                </a:lnTo>
                <a:lnTo>
                  <a:pt x="8684047" y="4721951"/>
                </a:lnTo>
                <a:lnTo>
                  <a:pt x="0" y="47219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4857401" flipV="1">
            <a:off x="5438878" y="-3485140"/>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6157715">
            <a:off x="14696629" y="6272289"/>
            <a:ext cx="3693019" cy="6125255"/>
          </a:xfrm>
          <a:custGeom>
            <a:avLst/>
            <a:gdLst/>
            <a:ahLst/>
            <a:cxnLst/>
            <a:rect l="l" t="t" r="r" b="b"/>
            <a:pathLst>
              <a:path w="3693019" h="6125255">
                <a:moveTo>
                  <a:pt x="0" y="0"/>
                </a:moveTo>
                <a:lnTo>
                  <a:pt x="3693019" y="0"/>
                </a:lnTo>
                <a:lnTo>
                  <a:pt x="3693019" y="6125256"/>
                </a:lnTo>
                <a:lnTo>
                  <a:pt x="0" y="61252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a:extLst>
              <a:ext uri="{FF2B5EF4-FFF2-40B4-BE49-F238E27FC236}">
                <a16:creationId xmlns:a16="http://schemas.microsoft.com/office/drawing/2014/main" id="{4F1C83FD-8FF9-4282-93B4-D635B1E8B073}"/>
              </a:ext>
            </a:extLst>
          </p:cNvPr>
          <p:cNvPicPr>
            <a:picLocks noChangeAspect="1"/>
          </p:cNvPicPr>
          <p:nvPr/>
        </p:nvPicPr>
        <p:blipFill>
          <a:blip r:embed="rId12"/>
          <a:stretch>
            <a:fillRect/>
          </a:stretch>
        </p:blipFill>
        <p:spPr>
          <a:xfrm>
            <a:off x="3862766" y="2830389"/>
            <a:ext cx="13824621" cy="364279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flipH="1">
            <a:off x="-1954376" y="67909"/>
            <a:ext cx="5802122" cy="2342607"/>
          </a:xfrm>
          <a:custGeom>
            <a:avLst/>
            <a:gdLst/>
            <a:ahLst/>
            <a:cxnLst/>
            <a:rect l="l" t="t" r="r" b="b"/>
            <a:pathLst>
              <a:path w="6879844" h="2777737">
                <a:moveTo>
                  <a:pt x="6879844" y="0"/>
                </a:moveTo>
                <a:lnTo>
                  <a:pt x="0" y="0"/>
                </a:lnTo>
                <a:lnTo>
                  <a:pt x="0" y="2777737"/>
                </a:lnTo>
                <a:lnTo>
                  <a:pt x="6879844" y="2777737"/>
                </a:lnTo>
                <a:lnTo>
                  <a:pt x="68798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a:off x="1801053" y="8277729"/>
            <a:ext cx="16486947" cy="6444898"/>
          </a:xfrm>
          <a:custGeom>
            <a:avLst/>
            <a:gdLst/>
            <a:ahLst/>
            <a:cxnLst/>
            <a:rect l="l" t="t" r="r" b="b"/>
            <a:pathLst>
              <a:path w="16486947" h="6444898">
                <a:moveTo>
                  <a:pt x="0" y="0"/>
                </a:moveTo>
                <a:lnTo>
                  <a:pt x="16486947" y="0"/>
                </a:lnTo>
                <a:lnTo>
                  <a:pt x="16486947" y="6444898"/>
                </a:lnTo>
                <a:lnTo>
                  <a:pt x="0" y="6444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14114623" y="536110"/>
            <a:ext cx="3909834" cy="1264827"/>
          </a:xfrm>
          <a:custGeom>
            <a:avLst/>
            <a:gdLst/>
            <a:ahLst/>
            <a:cxnLst/>
            <a:rect l="l" t="t" r="r" b="b"/>
            <a:pathLst>
              <a:path w="8855224" h="3575297">
                <a:moveTo>
                  <a:pt x="0" y="0"/>
                </a:moveTo>
                <a:lnTo>
                  <a:pt x="8855223" y="0"/>
                </a:lnTo>
                <a:lnTo>
                  <a:pt x="8855223" y="3575297"/>
                </a:lnTo>
                <a:lnTo>
                  <a:pt x="0" y="3575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52169" flipV="1">
            <a:off x="446903" y="-2722262"/>
            <a:ext cx="3031635" cy="5028281"/>
          </a:xfrm>
          <a:custGeom>
            <a:avLst/>
            <a:gdLst/>
            <a:ahLst/>
            <a:cxnLst/>
            <a:rect l="l" t="t" r="r" b="b"/>
            <a:pathLst>
              <a:path w="3031635" h="5028281">
                <a:moveTo>
                  <a:pt x="0" y="5028281"/>
                </a:moveTo>
                <a:lnTo>
                  <a:pt x="3031634" y="5028281"/>
                </a:lnTo>
                <a:lnTo>
                  <a:pt x="3031634" y="0"/>
                </a:lnTo>
                <a:lnTo>
                  <a:pt x="0" y="0"/>
                </a:lnTo>
                <a:lnTo>
                  <a:pt x="0" y="502828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37658" flipH="1">
            <a:off x="-6016166" y="3845422"/>
            <a:ext cx="15634438" cy="7680418"/>
          </a:xfrm>
          <a:custGeom>
            <a:avLst/>
            <a:gdLst/>
            <a:ahLst/>
            <a:cxnLst/>
            <a:rect l="l" t="t" r="r" b="b"/>
            <a:pathLst>
              <a:path w="15634438" h="7680418">
                <a:moveTo>
                  <a:pt x="15634438" y="0"/>
                </a:moveTo>
                <a:lnTo>
                  <a:pt x="0" y="0"/>
                </a:lnTo>
                <a:lnTo>
                  <a:pt x="0" y="7680418"/>
                </a:lnTo>
                <a:lnTo>
                  <a:pt x="15634438" y="7680418"/>
                </a:lnTo>
                <a:lnTo>
                  <a:pt x="1563443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H="1">
            <a:off x="-2676161" y="6920206"/>
            <a:ext cx="19135631" cy="1530850"/>
          </a:xfrm>
          <a:custGeom>
            <a:avLst/>
            <a:gdLst/>
            <a:ahLst/>
            <a:cxnLst/>
            <a:rect l="l" t="t" r="r" b="b"/>
            <a:pathLst>
              <a:path w="19135631" h="1530850">
                <a:moveTo>
                  <a:pt x="19135631" y="0"/>
                </a:moveTo>
                <a:lnTo>
                  <a:pt x="0" y="0"/>
                </a:lnTo>
                <a:lnTo>
                  <a:pt x="0" y="1530850"/>
                </a:lnTo>
                <a:lnTo>
                  <a:pt x="19135631" y="1530850"/>
                </a:lnTo>
                <a:lnTo>
                  <a:pt x="19135631"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664542">
            <a:off x="15246303" y="28628"/>
            <a:ext cx="3930484" cy="1240014"/>
          </a:xfrm>
          <a:custGeom>
            <a:avLst/>
            <a:gdLst/>
            <a:ahLst/>
            <a:cxnLst/>
            <a:rect l="l" t="t" r="r" b="b"/>
            <a:pathLst>
              <a:path w="5608088" h="2208185">
                <a:moveTo>
                  <a:pt x="0" y="0"/>
                </a:moveTo>
                <a:lnTo>
                  <a:pt x="5608089" y="0"/>
                </a:lnTo>
                <a:lnTo>
                  <a:pt x="5608089" y="2208184"/>
                </a:lnTo>
                <a:lnTo>
                  <a:pt x="0" y="22081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9">
            <a:extLst>
              <a:ext uri="{FF2B5EF4-FFF2-40B4-BE49-F238E27FC236}">
                <a16:creationId xmlns:a16="http://schemas.microsoft.com/office/drawing/2014/main" id="{D2DD36F1-FF61-4BC9-9E34-5C12CA40126F}"/>
              </a:ext>
            </a:extLst>
          </p:cNvPr>
          <p:cNvSpPr txBox="1"/>
          <p:nvPr/>
        </p:nvSpPr>
        <p:spPr>
          <a:xfrm>
            <a:off x="1409927" y="3025222"/>
            <a:ext cx="16639930" cy="3139321"/>
          </a:xfrm>
          <a:prstGeom prst="rect">
            <a:avLst/>
          </a:prstGeom>
          <a:noFill/>
        </p:spPr>
        <p:txBody>
          <a:bodyPr wrap="square">
            <a:spAutoFit/>
          </a:bodyPr>
          <a:lstStyle/>
          <a:p>
            <a:r>
              <a:rPr lang="vi-VN" sz="6600" b="1" i="1" kern="0" dirty="0">
                <a:solidFill>
                  <a:srgbClr val="C00000"/>
                </a:solidFill>
                <a:effectLst/>
                <a:latin typeface="+mj-lt"/>
                <a:ea typeface="Calibri" panose="020F0502020204030204" pitchFamily="34" charset="0"/>
                <a:cs typeface="Times New Roman" panose="02020603050405020304" pitchFamily="18" charset="0"/>
              </a:rPr>
              <a:t>Sau khi đọc các câu tục ngữ trong bài em có suy nghĩ gì</a:t>
            </a:r>
            <a:r>
              <a:rPr lang="vi-VN" sz="6600" b="1" i="1" kern="0" dirty="0">
                <a:solidFill>
                  <a:srgbClr val="C00000"/>
                </a:solidFill>
                <a:effectLst/>
                <a:latin typeface="+mj-lt"/>
                <a:ea typeface="Arial" panose="020B0604020202020204" pitchFamily="34" charset="0"/>
                <a:cs typeface="Times New Roman" panose="02020603050405020304" pitchFamily="18" charset="0"/>
              </a:rPr>
              <a:t>? Để trở thành một người thành công chúng ta nên làm gì?</a:t>
            </a:r>
            <a:endParaRPr lang="en-US" sz="6600" b="1" dirty="0">
              <a:solidFill>
                <a:srgbClr val="C00000"/>
              </a:solidFill>
              <a:latin typeface="+mj-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95742" y="6989657"/>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82911">
            <a:off x="-1017934" y="-2587207"/>
            <a:ext cx="7628860" cy="9565968"/>
          </a:xfrm>
          <a:custGeom>
            <a:avLst/>
            <a:gdLst/>
            <a:ahLst/>
            <a:cxnLst/>
            <a:rect l="l" t="t" r="r" b="b"/>
            <a:pathLst>
              <a:path w="7628860" h="9565968">
                <a:moveTo>
                  <a:pt x="0" y="0"/>
                </a:moveTo>
                <a:lnTo>
                  <a:pt x="7628860" y="0"/>
                </a:lnTo>
                <a:lnTo>
                  <a:pt x="7628860" y="9565969"/>
                </a:lnTo>
                <a:lnTo>
                  <a:pt x="0" y="9565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17451" y="5524500"/>
            <a:ext cx="8684047" cy="4721951"/>
          </a:xfrm>
          <a:custGeom>
            <a:avLst/>
            <a:gdLst/>
            <a:ahLst/>
            <a:cxnLst/>
            <a:rect l="l" t="t" r="r" b="b"/>
            <a:pathLst>
              <a:path w="8684047" h="4721951">
                <a:moveTo>
                  <a:pt x="0" y="0"/>
                </a:moveTo>
                <a:lnTo>
                  <a:pt x="8684047" y="0"/>
                </a:lnTo>
                <a:lnTo>
                  <a:pt x="8684047" y="4721951"/>
                </a:lnTo>
                <a:lnTo>
                  <a:pt x="0" y="47219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4857401" flipV="1">
            <a:off x="5438878" y="-3485140"/>
            <a:ext cx="3252278" cy="5967482"/>
          </a:xfrm>
          <a:custGeom>
            <a:avLst/>
            <a:gdLst/>
            <a:ahLst/>
            <a:cxnLst/>
            <a:rect l="l" t="t" r="r" b="b"/>
            <a:pathLst>
              <a:path w="3252278" h="5967482">
                <a:moveTo>
                  <a:pt x="0" y="5967483"/>
                </a:moveTo>
                <a:lnTo>
                  <a:pt x="3252278" y="5967483"/>
                </a:lnTo>
                <a:lnTo>
                  <a:pt x="3252278" y="0"/>
                </a:lnTo>
                <a:lnTo>
                  <a:pt x="0" y="0"/>
                </a:lnTo>
                <a:lnTo>
                  <a:pt x="0" y="5967483"/>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6157715">
            <a:off x="14696629" y="6272289"/>
            <a:ext cx="3693019" cy="6125255"/>
          </a:xfrm>
          <a:custGeom>
            <a:avLst/>
            <a:gdLst/>
            <a:ahLst/>
            <a:cxnLst/>
            <a:rect l="l" t="t" r="r" b="b"/>
            <a:pathLst>
              <a:path w="3693019" h="6125255">
                <a:moveTo>
                  <a:pt x="0" y="0"/>
                </a:moveTo>
                <a:lnTo>
                  <a:pt x="3693019" y="0"/>
                </a:lnTo>
                <a:lnTo>
                  <a:pt x="3693019" y="6125256"/>
                </a:lnTo>
                <a:lnTo>
                  <a:pt x="0" y="61252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Rectangle 7">
            <a:extLst>
              <a:ext uri="{FF2B5EF4-FFF2-40B4-BE49-F238E27FC236}">
                <a16:creationId xmlns:a16="http://schemas.microsoft.com/office/drawing/2014/main" id="{FCF969DE-DF17-446F-BD6B-DC5DE7F3DEC2}"/>
              </a:ext>
            </a:extLst>
          </p:cNvPr>
          <p:cNvSpPr/>
          <p:nvPr/>
        </p:nvSpPr>
        <p:spPr>
          <a:xfrm>
            <a:off x="6096000" y="2666079"/>
            <a:ext cx="11594841" cy="4339650"/>
          </a:xfrm>
          <a:prstGeom prst="rect">
            <a:avLst/>
          </a:prstGeom>
          <a:noFill/>
        </p:spPr>
        <p:txBody>
          <a:bodyPr wrap="none" lIns="91440" tIns="45720" rIns="91440" bIns="45720">
            <a:spAutoFit/>
          </a:bodyPr>
          <a:lstStyle/>
          <a:p>
            <a:pPr algn="ctr"/>
            <a:r>
              <a:rPr lang="en-US" sz="138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Chúc</a:t>
            </a:r>
            <a:r>
              <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a:t>
            </a:r>
            <a:r>
              <a:rPr lang="en-US" sz="138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các</a:t>
            </a:r>
            <a:r>
              <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a:t>
            </a:r>
            <a:r>
              <a:rPr lang="en-US" sz="138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em</a:t>
            </a:r>
            <a:r>
              <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a:t>
            </a:r>
          </a:p>
          <a:p>
            <a:pPr algn="ctr"/>
            <a:r>
              <a:rPr lang="en-US" sz="13800" b="1" dirty="0" err="1">
                <a:ln w="22225">
                  <a:solidFill>
                    <a:schemeClr val="accent6">
                      <a:lumMod val="50000"/>
                    </a:schemeClr>
                  </a:solidFill>
                  <a:prstDash val="solid"/>
                </a:ln>
                <a:solidFill>
                  <a:srgbClr val="FFC000"/>
                </a:solidFill>
                <a:latin typeface="Arial" panose="020B0604020202020204" pitchFamily="34" charset="0"/>
                <a:cs typeface="Arial" panose="020B0604020202020204" pitchFamily="34" charset="0"/>
              </a:rPr>
              <a:t>học</a:t>
            </a:r>
            <a:r>
              <a:rPr lang="en-US" sz="13800" b="1" dirty="0">
                <a:ln w="22225">
                  <a:solidFill>
                    <a:schemeClr val="accent6">
                      <a:lumMod val="50000"/>
                    </a:schemeClr>
                  </a:solidFill>
                  <a:prstDash val="solid"/>
                </a:ln>
                <a:solidFill>
                  <a:srgbClr val="FFC000"/>
                </a:solidFill>
                <a:latin typeface="Arial" panose="020B0604020202020204" pitchFamily="34" charset="0"/>
                <a:cs typeface="Arial" panose="020B0604020202020204" pitchFamily="34" charset="0"/>
              </a:rPr>
              <a:t> </a:t>
            </a:r>
            <a:r>
              <a:rPr lang="en-US" sz="13800" b="1" dirty="0" err="1">
                <a:ln w="22225">
                  <a:solidFill>
                    <a:schemeClr val="accent6">
                      <a:lumMod val="50000"/>
                    </a:schemeClr>
                  </a:solidFill>
                  <a:prstDash val="solid"/>
                </a:ln>
                <a:solidFill>
                  <a:srgbClr val="FFC000"/>
                </a:solidFill>
                <a:latin typeface="Arial" panose="020B0604020202020204" pitchFamily="34" charset="0"/>
                <a:cs typeface="Arial" panose="020B0604020202020204" pitchFamily="34" charset="0"/>
              </a:rPr>
              <a:t>tốt</a:t>
            </a:r>
            <a:r>
              <a:rPr lang="en-US" sz="13800" b="1" dirty="0">
                <a:ln w="22225">
                  <a:solidFill>
                    <a:schemeClr val="accent6">
                      <a:lumMod val="50000"/>
                    </a:schemeClr>
                  </a:solidFill>
                  <a:prstDash val="solid"/>
                </a:ln>
                <a:solidFill>
                  <a:srgbClr val="FFC000"/>
                </a:solidFill>
                <a:latin typeface="Arial" panose="020B0604020202020204" pitchFamily="34" charset="0"/>
                <a:cs typeface="Arial" panose="020B0604020202020204" pitchFamily="34" charset="0"/>
              </a:rPr>
              <a:t>!</a:t>
            </a:r>
            <a:endPar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90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8288000" cy="10287000"/>
          </a:xfrm>
          <a:prstGeom prst="rect">
            <a:avLst/>
          </a:prstGeom>
        </p:spPr>
      </p:pic>
      <p:pic>
        <p:nvPicPr>
          <p:cNvPr id="24" name="Picture 4" descr="Sticker of B.Duck on Behance | à¸ªà¸à¸´à¸à¹à¸à¸­à¸£à¹"/>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1984" y="7750299"/>
            <a:ext cx="2703592" cy="27035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appy Cartoon Sticker by B.Duck for iOS &amp; Android |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82218" y="7143963"/>
            <a:ext cx="3143036" cy="31430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Sport Ball Sticker by B.Duck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055800" y="6551945"/>
            <a:ext cx="3143036" cy="31430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moji Eat Sticker by B.Duck à¹à¸à¸à¸µ 2020 | à¸ªà¸à¸´à¸à¹à¸à¸­à¸£à¹"/>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22444" y="5764355"/>
            <a:ext cx="2680556" cy="26805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Emoji Love Sticker by B.Duck for iOS &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35830" y="6368995"/>
            <a:ext cx="3372528" cy="33725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8">
            <a:clrChange>
              <a:clrFrom>
                <a:srgbClr val="FFFFFF"/>
              </a:clrFrom>
              <a:clrTo>
                <a:srgbClr val="FFFFFF">
                  <a:alpha val="0"/>
                </a:srgbClr>
              </a:clrTo>
            </a:clrChange>
          </a:blip>
          <a:stretch>
            <a:fillRect/>
          </a:stretch>
        </p:blipFill>
        <p:spPr>
          <a:xfrm>
            <a:off x="-317027" y="4605168"/>
            <a:ext cx="5853814" cy="5136356"/>
          </a:xfrm>
          <a:prstGeom prst="rect">
            <a:avLst/>
          </a:prstGeom>
        </p:spPr>
      </p:pic>
      <p:sp>
        <p:nvSpPr>
          <p:cNvPr id="40" name="TextBox 39"/>
          <p:cNvSpPr txBox="1"/>
          <p:nvPr/>
        </p:nvSpPr>
        <p:spPr>
          <a:xfrm>
            <a:off x="-317030" y="480349"/>
            <a:ext cx="11799248" cy="1615827"/>
          </a:xfrm>
          <a:prstGeom prst="rect">
            <a:avLst/>
          </a:prstGeom>
          <a:noFill/>
        </p:spPr>
        <p:txBody>
          <a:bodyPr wrap="square" rtlCol="0">
            <a:spAutoFit/>
          </a:bodyPr>
          <a:lstStyle/>
          <a:p>
            <a:pPr algn="ctr"/>
            <a:r>
              <a:rPr lang="en-US" sz="9900" b="1" dirty="0" err="1">
                <a:ln w="22225">
                  <a:solidFill>
                    <a:schemeClr val="accent6">
                      <a:lumMod val="50000"/>
                    </a:schemeClr>
                  </a:solidFill>
                  <a:prstDash val="solid"/>
                </a:ln>
                <a:solidFill>
                  <a:srgbClr val="FFC000"/>
                </a:solidFill>
                <a:latin typeface="Arial" panose="020B0604020202020204" pitchFamily="34" charset="0"/>
                <a:cs typeface="Arial" panose="020B0604020202020204" pitchFamily="34" charset="0"/>
              </a:rPr>
              <a:t>Tìm</a:t>
            </a:r>
            <a:r>
              <a:rPr lang="en-US" sz="9900" b="1" dirty="0">
                <a:ln w="22225">
                  <a:solidFill>
                    <a:schemeClr val="accent6">
                      <a:lumMod val="50000"/>
                    </a:schemeClr>
                  </a:solidFill>
                  <a:prstDash val="solid"/>
                </a:ln>
                <a:solidFill>
                  <a:srgbClr val="FFC000"/>
                </a:solidFill>
                <a:latin typeface="Arial" panose="020B0604020202020204" pitchFamily="34" charset="0"/>
                <a:cs typeface="Arial" panose="020B0604020202020204" pitchFamily="34" charset="0"/>
              </a:rPr>
              <a:t> </a:t>
            </a:r>
            <a:r>
              <a:rPr lang="en-US" sz="9900" b="1" dirty="0" err="1">
                <a:ln w="22225">
                  <a:solidFill>
                    <a:schemeClr val="accent6">
                      <a:lumMod val="50000"/>
                    </a:schemeClr>
                  </a:solidFill>
                  <a:prstDash val="solid"/>
                </a:ln>
                <a:solidFill>
                  <a:srgbClr val="FFC000"/>
                </a:solidFill>
                <a:latin typeface="Arial" panose="020B0604020202020204" pitchFamily="34" charset="0"/>
                <a:cs typeface="Arial" panose="020B0604020202020204" pitchFamily="34" charset="0"/>
              </a:rPr>
              <a:t>Đàn</a:t>
            </a:r>
            <a:r>
              <a:rPr lang="en-US" sz="9900" b="1" dirty="0">
                <a:ln w="22225">
                  <a:solidFill>
                    <a:schemeClr val="accent6">
                      <a:lumMod val="50000"/>
                    </a:schemeClr>
                  </a:solidFill>
                  <a:prstDash val="solid"/>
                </a:ln>
                <a:solidFill>
                  <a:srgbClr val="FFC000"/>
                </a:solidFill>
                <a:latin typeface="Arial" panose="020B0604020202020204" pitchFamily="34" charset="0"/>
                <a:cs typeface="Arial" panose="020B0604020202020204" pitchFamily="34" charset="0"/>
              </a:rPr>
              <a:t> </a:t>
            </a:r>
            <a:r>
              <a:rPr lang="en-US" sz="9900" b="1" dirty="0" err="1">
                <a:ln w="22225">
                  <a:solidFill>
                    <a:schemeClr val="accent6">
                      <a:lumMod val="50000"/>
                    </a:schemeClr>
                  </a:solidFill>
                  <a:prstDash val="solid"/>
                </a:ln>
                <a:solidFill>
                  <a:srgbClr val="FFC000"/>
                </a:solidFill>
                <a:latin typeface="Arial" panose="020B0604020202020204" pitchFamily="34" charset="0"/>
                <a:cs typeface="Arial" panose="020B0604020202020204" pitchFamily="34" charset="0"/>
              </a:rPr>
              <a:t>Vịt</a:t>
            </a:r>
            <a:r>
              <a:rPr lang="en-US" sz="9900" b="1" dirty="0">
                <a:ln w="22225">
                  <a:solidFill>
                    <a:schemeClr val="accent6">
                      <a:lumMod val="50000"/>
                    </a:schemeClr>
                  </a:solidFill>
                  <a:prstDash val="solid"/>
                </a:ln>
                <a:solidFill>
                  <a:srgbClr val="FFC000"/>
                </a:solidFill>
                <a:latin typeface="Arial" panose="020B0604020202020204" pitchFamily="34" charset="0"/>
                <a:cs typeface="Arial" panose="020B0604020202020204" pitchFamily="34" charset="0"/>
              </a:rPr>
              <a:t> Con</a:t>
            </a:r>
          </a:p>
        </p:txBody>
      </p:sp>
    </p:spTree>
    <p:extLst>
      <p:ext uri="{BB962C8B-B14F-4D97-AF65-F5344CB8AC3E}">
        <p14:creationId xmlns:p14="http://schemas.microsoft.com/office/powerpoint/2010/main" val="669335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C SHARE MIỄN PHÍ BỞI NK POWERSKILLS"/>
          <p:cNvPicPr>
            <a:picLocks noChangeAspect="1"/>
          </p:cNvPicPr>
          <p:nvPr/>
        </p:nvPicPr>
        <p:blipFill>
          <a:blip r:embed="rId4"/>
          <a:stretch>
            <a:fillRect/>
          </a:stretch>
        </p:blipFill>
        <p:spPr>
          <a:xfrm>
            <a:off x="1887" y="3"/>
            <a:ext cx="18435902" cy="14805418"/>
          </a:xfrm>
          <a:prstGeom prst="rect">
            <a:avLst/>
          </a:prstGeom>
        </p:spPr>
      </p:pic>
      <p:pic>
        <p:nvPicPr>
          <p:cNvPr id="28" name="CẤM BUÔN BÁN, CẤM REUP" descr="Emoji Love Sticker by B.Duck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35830" y="6368995"/>
            <a:ext cx="3372528" cy="3372530"/>
          </a:xfrm>
          <a:prstGeom prst="rect">
            <a:avLst/>
          </a:prstGeom>
          <a:noFill/>
          <a:extLst>
            <a:ext uri="{909E8E84-426E-40DD-AFC4-6F175D3DCCD1}">
              <a14:hiddenFill xmlns:a14="http://schemas.microsoft.com/office/drawing/2010/main">
                <a:solidFill>
                  <a:srgbClr val="FFFFFF"/>
                </a:solidFill>
              </a14:hiddenFill>
            </a:ext>
          </a:extLst>
        </p:spPr>
      </p:pic>
      <p:pic>
        <p:nvPicPr>
          <p:cNvPr id="29"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rot="20508595">
            <a:off x="11605537" y="7799311"/>
            <a:ext cx="3404242" cy="2605570"/>
          </a:xfrm>
          <a:prstGeom prst="rect">
            <a:avLst/>
          </a:prstGeom>
        </p:spPr>
      </p:pic>
      <p:pic>
        <p:nvPicPr>
          <p:cNvPr id="31" name="CẤM BUÔN BÁN, CẤM REUP"/>
          <p:cNvPicPr>
            <a:picLocks noChangeAspect="1"/>
          </p:cNvPicPr>
          <p:nvPr/>
        </p:nvPicPr>
        <p:blipFill>
          <a:blip r:embed="rId6">
            <a:clrChange>
              <a:clrFrom>
                <a:srgbClr val="FFFFFF"/>
              </a:clrFrom>
              <a:clrTo>
                <a:srgbClr val="FFFFFF">
                  <a:alpha val="0"/>
                </a:srgbClr>
              </a:clrTo>
            </a:clrChange>
          </a:blip>
          <a:stretch>
            <a:fillRect/>
          </a:stretch>
        </p:blipFill>
        <p:spPr>
          <a:xfrm rot="20508595">
            <a:off x="8847255" y="6067643"/>
            <a:ext cx="3404242" cy="2605570"/>
          </a:xfrm>
          <a:prstGeom prst="rect">
            <a:avLst/>
          </a:prstGeom>
        </p:spPr>
      </p:pic>
      <p:pic>
        <p:nvPicPr>
          <p:cNvPr id="34"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rot="20508595">
            <a:off x="6959627" y="7999635"/>
            <a:ext cx="3404242" cy="2605570"/>
          </a:xfrm>
          <a:prstGeom prst="rect">
            <a:avLst/>
          </a:prstGeom>
        </p:spPr>
      </p:pic>
      <p:pic>
        <p:nvPicPr>
          <p:cNvPr id="36"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17027" y="4605168"/>
            <a:ext cx="5853814" cy="5136356"/>
          </a:xfrm>
          <a:prstGeom prst="rect">
            <a:avLst/>
          </a:prstGeom>
        </p:spPr>
      </p:pic>
      <p:sp>
        <p:nvSpPr>
          <p:cNvPr id="14" name="CẤM BUÔN BÁN, CẤM REUP"/>
          <p:cNvSpPr/>
          <p:nvPr/>
        </p:nvSpPr>
        <p:spPr>
          <a:xfrm>
            <a:off x="479292" y="384304"/>
            <a:ext cx="17435364" cy="35268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err="1">
                <a:latin typeface="Arial" panose="020B0604020202020204" pitchFamily="34" charset="0"/>
                <a:cs typeface="Arial" panose="020B0604020202020204" pitchFamily="34" charset="0"/>
              </a:rPr>
              <a:t>Câu</a:t>
            </a:r>
            <a:r>
              <a:rPr lang="en-US" sz="5400" b="1" dirty="0">
                <a:latin typeface="Arial" panose="020B0604020202020204" pitchFamily="34" charset="0"/>
                <a:cs typeface="Arial" panose="020B0604020202020204" pitchFamily="34" charset="0"/>
              </a:rPr>
              <a:t> 1: </a:t>
            </a:r>
            <a:r>
              <a:rPr lang="vi-VN" sz="5400" b="1" dirty="0"/>
              <a:t>Sức mạnh tinh thần giúp con người kiên quyết  trong hành động, không lùi bước trước mọi khó khăn là nghĩa của từ nào dưới đây? </a:t>
            </a:r>
            <a:endParaRPr lang="vi-VN" sz="16600" b="1" dirty="0">
              <a:solidFill>
                <a:schemeClr val="bg1"/>
              </a:solidFill>
              <a:latin typeface="Times New Roman" pitchFamily="18" charset="0"/>
              <a:cs typeface="Times New Roman" pitchFamily="18" charset="0"/>
            </a:endParaRPr>
          </a:p>
        </p:txBody>
      </p:sp>
      <p:sp>
        <p:nvSpPr>
          <p:cNvPr id="15" name="Vào http://fb.com/nkpowerskills tải game miễn phí"/>
          <p:cNvSpPr/>
          <p:nvPr/>
        </p:nvSpPr>
        <p:spPr>
          <a:xfrm>
            <a:off x="9158320" y="4085241"/>
            <a:ext cx="8844164" cy="24875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spcBef>
                <a:spcPts val="1200"/>
              </a:spcBef>
              <a:spcAft>
                <a:spcPts val="1200"/>
              </a:spcAft>
            </a:pPr>
            <a:r>
              <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en-US" sz="6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Kiên</a:t>
            </a:r>
            <a:r>
              <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trì</a:t>
            </a:r>
            <a:endPar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Vào http://fb.com/nkpowerskills tải game miễn phí"/>
          <p:cNvSpPr/>
          <p:nvPr/>
        </p:nvSpPr>
        <p:spPr>
          <a:xfrm>
            <a:off x="282398" y="4041693"/>
            <a:ext cx="8653204" cy="24875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spcBef>
                <a:spcPts val="1200"/>
              </a:spcBef>
              <a:spcAft>
                <a:spcPts val="1200"/>
              </a:spcAft>
            </a:pPr>
            <a:r>
              <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6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Kiên</a:t>
            </a:r>
            <a:r>
              <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định</a:t>
            </a:r>
            <a:endPar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9" name="ĐC SHARE MIỄN PHÍ BỞI NK POWERSKILLS"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02891" y="5244813"/>
            <a:ext cx="819150" cy="830146"/>
          </a:xfrm>
          <a:prstGeom prst="rect">
            <a:avLst/>
          </a:prstGeom>
          <a:noFill/>
          <a:extLst>
            <a:ext uri="{909E8E84-426E-40DD-AFC4-6F175D3DCCD1}">
              <a14:hiddenFill xmlns:a14="http://schemas.microsoft.com/office/drawing/2010/main">
                <a:solidFill>
                  <a:srgbClr val="FFFFFF"/>
                </a:solidFill>
              </a14:hiddenFill>
            </a:ext>
          </a:extLst>
        </p:spPr>
      </p:pic>
      <p:pic>
        <p:nvPicPr>
          <p:cNvPr id="22" name="ĐC SHARE MIỄN PHÍ BỞI NK POWERSKILLS"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7066221" y="4989110"/>
            <a:ext cx="1393338" cy="1224568"/>
          </a:xfrm>
          <a:prstGeom prst="rect">
            <a:avLst/>
          </a:prstGeom>
          <a:noFill/>
          <a:extLst>
            <a:ext uri="{909E8E84-426E-40DD-AFC4-6F175D3DCCD1}">
              <a14:hiddenFill xmlns:a14="http://schemas.microsoft.com/office/drawing/2010/main">
                <a:solidFill>
                  <a:srgbClr val="FFFFFF"/>
                </a:solidFill>
              </a14:hiddenFill>
            </a:ext>
          </a:extLst>
        </p:spPr>
      </p:pic>
      <p:pic>
        <p:nvPicPr>
          <p:cNvPr id="6" name="ĐC SHARE MIỄN PHÍ BỞI NK POWERSKILLS"/>
          <p:cNvPicPr>
            <a:picLocks noChangeAspect="1"/>
          </p:cNvPicPr>
          <p:nvPr/>
        </p:nvPicPr>
        <p:blipFill>
          <a:blip r:embed="rId10"/>
          <a:stretch>
            <a:fillRect/>
          </a:stretch>
        </p:blipFill>
        <p:spPr>
          <a:xfrm>
            <a:off x="1887" y="6831160"/>
            <a:ext cx="18390178" cy="7974260"/>
          </a:xfrm>
          <a:prstGeom prst="rect">
            <a:avLst/>
          </a:prstGeom>
        </p:spPr>
      </p:pic>
      <p:sp>
        <p:nvSpPr>
          <p:cNvPr id="16" name="ĐC SHARE MIỄN PHÍ BỞI NK POWERSKILLS"/>
          <p:cNvSpPr/>
          <p:nvPr/>
        </p:nvSpPr>
        <p:spPr>
          <a:xfrm>
            <a:off x="285516" y="6876649"/>
            <a:ext cx="8653204" cy="24875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en-US" sz="6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Kiên</a:t>
            </a:r>
            <a:r>
              <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cố</a:t>
            </a:r>
            <a:endPar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CẤM BUÔN BÁN, CẤM REUP"/>
          <p:cNvSpPr/>
          <p:nvPr/>
        </p:nvSpPr>
        <p:spPr>
          <a:xfrm>
            <a:off x="9158320" y="6894123"/>
            <a:ext cx="8844164" cy="24875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spcBef>
                <a:spcPts val="1200"/>
              </a:spcBef>
              <a:spcAft>
                <a:spcPts val="1200"/>
              </a:spcAft>
            </a:pPr>
            <a:r>
              <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D</a:t>
            </a:r>
            <a:r>
              <a:rPr lang="vi-VN"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 </a:t>
            </a:r>
            <a:r>
              <a:rPr lang="en-US" sz="6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Tất</a:t>
            </a:r>
            <a:r>
              <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 </a:t>
            </a:r>
            <a:r>
              <a:rPr lang="en-US" sz="6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cả</a:t>
            </a:r>
            <a:r>
              <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 </a:t>
            </a:r>
            <a:r>
              <a:rPr lang="en-US" sz="6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đáp</a:t>
            </a:r>
            <a:r>
              <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 </a:t>
            </a:r>
            <a:r>
              <a:rPr lang="en-US" sz="6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án</a:t>
            </a:r>
            <a:r>
              <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 </a:t>
            </a:r>
            <a:r>
              <a:rPr lang="en-US" sz="6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đều</a:t>
            </a:r>
            <a:r>
              <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 </a:t>
            </a:r>
            <a:r>
              <a:rPr lang="en-US" sz="6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Wingdings" pitchFamily="2" charset="2"/>
              </a:rPr>
              <a:t>đúng</a:t>
            </a:r>
            <a:endPar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 name="CẤM BUÔN BÁN, CẤM REUP"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7353315" y="8089073"/>
            <a:ext cx="819150" cy="830146"/>
          </a:xfrm>
          <a:prstGeom prst="rect">
            <a:avLst/>
          </a:prstGeom>
          <a:noFill/>
          <a:extLst>
            <a:ext uri="{909E8E84-426E-40DD-AFC4-6F175D3DCCD1}">
              <a14:hiddenFill xmlns:a14="http://schemas.microsoft.com/office/drawing/2010/main">
                <a:solidFill>
                  <a:srgbClr val="FFFFFF"/>
                </a:solidFill>
              </a14:hiddenFill>
            </a:ext>
          </a:extLst>
        </p:spPr>
      </p:pic>
      <p:pic>
        <p:nvPicPr>
          <p:cNvPr id="21" name="4"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85479" y="8006347"/>
            <a:ext cx="819150" cy="830146"/>
          </a:xfrm>
          <a:prstGeom prst="rect">
            <a:avLst/>
          </a:prstGeom>
          <a:noFill/>
          <a:extLst>
            <a:ext uri="{909E8E84-426E-40DD-AFC4-6F175D3DCCD1}">
              <a14:hiddenFill xmlns:a14="http://schemas.microsoft.com/office/drawing/2010/main">
                <a:solidFill>
                  <a:srgbClr val="FFFFFF"/>
                </a:solidFill>
              </a14:hiddenFill>
            </a:ext>
          </a:extLst>
        </p:spPr>
      </p:pic>
      <p:pic>
        <p:nvPicPr>
          <p:cNvPr id="23" name="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968927" y="515579"/>
            <a:ext cx="6647110" cy="664711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17028" y="11544300"/>
            <a:ext cx="19824228" cy="39624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310637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1"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 presetClass="entr" presetSubtype="0" fill="hold" nodeType="afterEffect">
                                  <p:stCondLst>
                                    <p:cond delay="1500"/>
                                  </p:stCondLst>
                                  <p:childTnLst>
                                    <p:set>
                                      <p:cBhvr>
                                        <p:cTn id="35" dur="1" fill="hold">
                                          <p:stCondLst>
                                            <p:cond delay="0"/>
                                          </p:stCondLst>
                                        </p:cTn>
                                        <p:tgtEl>
                                          <p:spTgt spid="23"/>
                                        </p:tgtEl>
                                        <p:attrNameLst>
                                          <p:attrName>style.visibility</p:attrName>
                                        </p:attrNameLst>
                                      </p:cBhvr>
                                      <p:to>
                                        <p:strVal val="visible"/>
                                      </p:to>
                                    </p:set>
                                  </p:childTnLst>
                                </p:cTn>
                              </p:par>
                            </p:childTnLst>
                          </p:cTn>
                        </p:par>
                        <p:par>
                          <p:cTn id="36" fill="hold">
                            <p:stCondLst>
                              <p:cond delay="1500"/>
                            </p:stCondLst>
                            <p:childTnLst>
                              <p:par>
                                <p:cTn id="37" presetID="10" presetClass="exit" presetSubtype="0" fill="hold" nodeType="afterEffect">
                                  <p:stCondLst>
                                    <p:cond delay="90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par>
                          <p:cTn id="45" fill="hold">
                            <p:stCondLst>
                              <p:cond delay="0"/>
                            </p:stCondLst>
                            <p:childTnLst>
                              <p:par>
                                <p:cTn id="46" presetID="1" presetClass="entr" presetSubtype="0" fill="hold" nodeType="afterEffect">
                                  <p:stCondLst>
                                    <p:cond delay="1500"/>
                                  </p:stCondLst>
                                  <p:childTnLst>
                                    <p:set>
                                      <p:cBhvr>
                                        <p:cTn id="47" dur="1" fill="hold">
                                          <p:stCondLst>
                                            <p:cond delay="0"/>
                                          </p:stCondLst>
                                        </p:cTn>
                                        <p:tgtEl>
                                          <p:spTgt spid="23"/>
                                        </p:tgtEl>
                                        <p:attrNameLst>
                                          <p:attrName>style.visibility</p:attrName>
                                        </p:attrNameLst>
                                      </p:cBhvr>
                                      <p:to>
                                        <p:strVal val="visible"/>
                                      </p:to>
                                    </p:set>
                                  </p:childTnLst>
                                </p:cTn>
                              </p:par>
                            </p:childTnLst>
                          </p:cTn>
                        </p:par>
                        <p:par>
                          <p:cTn id="48" fill="hold">
                            <p:stCondLst>
                              <p:cond delay="1500"/>
                            </p:stCondLst>
                            <p:childTnLst>
                              <p:par>
                                <p:cTn id="49" presetID="10" presetClass="exit" presetSubtype="0" fill="hold" nodeType="afterEffect">
                                  <p:stCondLst>
                                    <p:cond delay="1100"/>
                                  </p:stCondLst>
                                  <p:childTnLst>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3"/>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110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nhacchuongvui_com.wav"/>
                                        </p:tgtEl>
                                      </p:cMediaNode>
                                    </p:audio>
                                  </p:subTnLst>
                                </p:cTn>
                              </p:par>
                              <p:par>
                                <p:cTn id="69" presetID="10" presetClass="exit" presetSubtype="0" fill="hold"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2"/>
                                        </p:tgtEl>
                                      </p:cBhvr>
                                    </p:animEffect>
                                    <p:set>
                                      <p:cBhvr>
                                        <p:cTn id="83" dur="1" fill="hold">
                                          <p:stCondLst>
                                            <p:cond delay="499"/>
                                          </p:stCondLst>
                                        </p:cTn>
                                        <p:tgtEl>
                                          <p:spTgt spid="22"/>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childTnLst>
                          </p:cTn>
                        </p:par>
                        <p:par>
                          <p:cTn id="99" fill="hold">
                            <p:stCondLst>
                              <p:cond delay="500"/>
                            </p:stCondLst>
                            <p:childTnLst>
                              <p:par>
                                <p:cTn id="100" presetID="0" presetClass="path" presetSubtype="0" accel="50000" decel="50000" fill="hold" nodeType="afterEffect">
                                  <p:stCondLst>
                                    <p:cond delay="0"/>
                                  </p:stCondLst>
                                  <p:childTnLst>
                                    <p:animMotion origin="layout" path="M 0.00091 0.00093 L 0.00091 0.00116 L 0.01549 0.01574 C 0.01654 0.01667 0.01758 0.01806 0.01862 0.01944 C 0.01992 0.02107 0.02122 0.02338 0.02279 0.025 C 0.02539 0.02778 0.02812 0.03056 0.03112 0.03241 C 0.04049 0.03796 0.02552 0.0294 0.03945 0.03611 C 0.05234 0.04236 0.03893 0.03773 0.05195 0.04167 C 0.05404 0.04352 0.05599 0.0456 0.0582 0.04722 C 0.06015 0.04861 0.06237 0.04907 0.06445 0.05093 C 0.06667 0.05278 0.06836 0.05625 0.0707 0.05833 C 0.07396 0.06111 0.07773 0.06273 0.08112 0.06574 C 0.08398 0.06829 0.08646 0.07245 0.08945 0.075 C 0.10026 0.0838 0.10338 0.08403 0.11237 0.08982 C 0.1151 0.09144 0.11784 0.09375 0.1207 0.09537 C 0.12331 0.09676 0.1263 0.09722 0.12904 0.09907 C 0.13112 0.10046 0.13294 0.10347 0.13529 0.10463 C 0.13789 0.10579 0.14075 0.10602 0.14362 0.10648 C 0.1487 0.10718 0.15404 0.10764 0.15924 0.10833 C 0.16159 0.10949 0.16393 0.11111 0.16654 0.11204 C 0.16927 0.11296 0.172 0.11319 0.17487 0.11389 C 0.17956 0.11482 0.18854 0.11597 0.19362 0.11759 C 0.197 0.11852 0.20052 0.12014 0.20404 0.1213 C 0.20703 0.12199 0.21029 0.12245 0.21341 0.12315 C 0.21575 0.12361 0.21823 0.12431 0.2207 0.125 L 0.22904 0.12685 C 0.23945 0.13287 0.23099 0.12847 0.24154 0.13241 C 0.24284 0.13287 0.24427 0.1338 0.2457 0.13426 C 0.25013 0.13565 0.25469 0.13634 0.25924 0.13796 C 0.26198 0.13866 0.26393 0.14005 0.26654 0.14167 C 0.26784 0.14352 0.26927 0.14537 0.2707 0.14722 C 0.27161 0.14838 0.27279 0.14931 0.27383 0.15093 C 0.28177 0.16273 0.27226 0.15093 0.28008 0.16019 C 0.28555 0.175 0.27825 0.15694 0.28529 0.16944 C 0.28646 0.17153 0.28698 0.17477 0.28841 0.17685 C 0.29154 0.18102 0.2957 0.18333 0.29883 0.18796 C 0.30091 0.19097 0.30312 0.19375 0.30508 0.19722 C 0.31198 0.20949 0.30404 0.20023 0.31237 0.21019 C 0.31601 0.21458 0.32057 0.21736 0.32383 0.22315 C 0.3414 0.2544 0.32292 0.22384 0.34049 0.24722 C 0.34206 0.24931 0.3431 0.25208 0.34466 0.25463 C 0.34661 0.25764 0.3487 0.26088 0.35091 0.26389 C 0.35586 0.2706 0.36002 0.27454 0.36445 0.28241 C 0.36562 0.28449 0.36614 0.28773 0.36758 0.28982 C 0.36875 0.29144 0.37031 0.29213 0.37174 0.29352 C 0.37279 0.29444 0.37383 0.2956 0.37487 0.29722 C 0.3763 0.29931 0.37747 0.30232 0.37904 0.30463 C 0.39206 0.32384 0.38255 0.30995 0.39154 0.31944 C 0.39362 0.32153 0.39557 0.32454 0.39779 0.32685 C 0.39909 0.32824 0.40052 0.32917 0.40195 0.33056 C 0.40364 0.33218 0.40547 0.3338 0.40716 0.33611 C 0.40833 0.3375 0.40898 0.34028 0.41029 0.34167 C 0.41185 0.34329 0.4138 0.34375 0.41549 0.34537 C 0.41654 0.3463 0.41745 0.34792 0.41862 0.34907 C 0.41992 0.35023 0.42135 0.35116 0.42279 0.35278 C 0.42487 0.35486 0.42656 0.35857 0.42904 0.36019 L 0.43216 0.36204 " pathEditMode="relative" rAng="0" ptsTypes="AAAAAAAAAAAAAAAAAAAAAAAAAAAAAAAAAAAAAAAAAAAAAAAAAAAAAAAAA">
                                      <p:cBhvr>
                                        <p:cTn id="101" dur="2000" fill="hold"/>
                                        <p:tgtEl>
                                          <p:spTgt spid="6"/>
                                        </p:tgtEl>
                                        <p:attrNameLst>
                                          <p:attrName>ppt_x</p:attrName>
                                          <p:attrName>ppt_y</p:attrName>
                                        </p:attrNameLst>
                                      </p:cBhvr>
                                      <p:rCtr x="21563" y="18056"/>
                                    </p:animMotion>
                                  </p:childTnLst>
                                </p:cTn>
                              </p:par>
                              <p:par>
                                <p:cTn id="102" presetID="10" presetClass="entr" presetSubtype="0" fill="hold"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5" grpId="1" animBg="1"/>
      <p:bldP spid="18" grpId="0" animBg="1"/>
      <p:bldP spid="18" grpId="1"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104"/>
            <a:ext cx="18288000" cy="10287000"/>
          </a:xfrm>
          <a:prstGeom prst="rect">
            <a:avLst/>
          </a:prstGeom>
        </p:spPr>
      </p:pic>
      <p:pic>
        <p:nvPicPr>
          <p:cNvPr id="28" name="Picture 12" descr="Emoji Love Sticker by B.Duck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35830" y="6368995"/>
            <a:ext cx="3372528" cy="33725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6">
            <a:clrChange>
              <a:clrFrom>
                <a:srgbClr val="FFFFFF"/>
              </a:clrFrom>
              <a:clrTo>
                <a:srgbClr val="FFFFFF">
                  <a:alpha val="0"/>
                </a:srgbClr>
              </a:clrTo>
            </a:clrChange>
          </a:blip>
          <a:stretch>
            <a:fillRect/>
          </a:stretch>
        </p:blipFill>
        <p:spPr>
          <a:xfrm rot="20508595">
            <a:off x="11605537" y="7799311"/>
            <a:ext cx="3404242" cy="2605570"/>
          </a:xfrm>
          <a:prstGeom prst="rect">
            <a:avLst/>
          </a:prstGeom>
        </p:spPr>
      </p:pic>
      <p:pic>
        <p:nvPicPr>
          <p:cNvPr id="31" name="Picture 30"/>
          <p:cNvPicPr>
            <a:picLocks noChangeAspect="1"/>
          </p:cNvPicPr>
          <p:nvPr/>
        </p:nvPicPr>
        <p:blipFill>
          <a:blip r:embed="rId6">
            <a:clrChange>
              <a:clrFrom>
                <a:srgbClr val="FFFFFF"/>
              </a:clrFrom>
              <a:clrTo>
                <a:srgbClr val="FFFFFF">
                  <a:alpha val="0"/>
                </a:srgbClr>
              </a:clrTo>
            </a:clrChange>
          </a:blip>
          <a:stretch>
            <a:fillRect/>
          </a:stretch>
        </p:blipFill>
        <p:spPr>
          <a:xfrm rot="20508595">
            <a:off x="8847255" y="6067643"/>
            <a:ext cx="3404242" cy="2605570"/>
          </a:xfrm>
          <a:prstGeom prst="rect">
            <a:avLst/>
          </a:prstGeom>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317027" y="4605168"/>
            <a:ext cx="5853814" cy="5136356"/>
          </a:xfrm>
          <a:prstGeom prst="rect">
            <a:avLst/>
          </a:prstGeom>
        </p:spPr>
      </p:pic>
      <p:pic>
        <p:nvPicPr>
          <p:cNvPr id="24" name="Picture 4" descr="Sticker of B.Duck on Behance | à¸ªà¸à¸´à¸à¹à¸à¸­à¸£à¹"/>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21122" y="7787663"/>
            <a:ext cx="2703592" cy="27035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6">
            <a:clrChange>
              <a:clrFrom>
                <a:srgbClr val="FFFFFF"/>
              </a:clrFrom>
              <a:clrTo>
                <a:srgbClr val="FFFFFF">
                  <a:alpha val="0"/>
                </a:srgbClr>
              </a:clrTo>
            </a:clrChange>
          </a:blip>
          <a:stretch>
            <a:fillRect/>
          </a:stretch>
        </p:blipFill>
        <p:spPr>
          <a:xfrm rot="20508595">
            <a:off x="6610739" y="7985249"/>
            <a:ext cx="3404242" cy="2605570"/>
          </a:xfrm>
          <a:prstGeom prst="rect">
            <a:avLst/>
          </a:prstGeom>
        </p:spPr>
      </p:pic>
      <p:sp>
        <p:nvSpPr>
          <p:cNvPr id="14" name="Rectangle 13"/>
          <p:cNvSpPr/>
          <p:nvPr/>
        </p:nvSpPr>
        <p:spPr>
          <a:xfrm>
            <a:off x="300133" y="683070"/>
            <a:ext cx="17687734" cy="37761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b="1" dirty="0" err="1">
                <a:latin typeface="Arial" panose="020B0604020202020204" pitchFamily="34" charset="0"/>
                <a:cs typeface="Arial" panose="020B0604020202020204" pitchFamily="34" charset="0"/>
              </a:rPr>
              <a:t>Câu</a:t>
            </a:r>
            <a:r>
              <a:rPr lang="en-US" sz="4800" b="1" dirty="0">
                <a:latin typeface="Arial" panose="020B0604020202020204" pitchFamily="34" charset="0"/>
                <a:cs typeface="Arial" panose="020B0604020202020204" pitchFamily="34" charset="0"/>
              </a:rPr>
              <a:t> 2: K</a:t>
            </a:r>
            <a:r>
              <a:rPr lang="vi-VN" sz="4800" b="1" dirty="0">
                <a:latin typeface="Arial" panose="020B0604020202020204" pitchFamily="34" charset="0"/>
                <a:cs typeface="Arial" panose="020B0604020202020204" pitchFamily="34" charset="0"/>
              </a:rPr>
              <a:t>hả năng tự xác định mục đích cho hành động và hướng hoạt động của mình, khắc phục khó khăn nhằm đạt mục đích đó là nghĩa của từ nào dưới đây? </a:t>
            </a:r>
            <a:endParaRPr lang="en-US" sz="4800" dirty="0">
              <a:latin typeface="Arial" panose="020B0604020202020204" pitchFamily="34" charset="0"/>
              <a:cs typeface="Arial" panose="020B0604020202020204" pitchFamily="34" charset="0"/>
            </a:endParaRPr>
          </a:p>
        </p:txBody>
      </p:sp>
      <p:sp>
        <p:nvSpPr>
          <p:cNvPr id="15" name="Rectangle 14"/>
          <p:cNvSpPr/>
          <p:nvPr/>
        </p:nvSpPr>
        <p:spPr>
          <a:xfrm>
            <a:off x="836075" y="7619307"/>
            <a:ext cx="7391198" cy="26369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5600" b="1" dirty="0">
                <a:latin typeface="Times New Roman" panose="02020603050405020304" pitchFamily="18" charset="0"/>
                <a:cs typeface="Times New Roman" panose="02020603050405020304" pitchFamily="18" charset="0"/>
              </a:rPr>
              <a:t>C. Ý </a:t>
            </a:r>
            <a:r>
              <a:rPr lang="en-US" sz="5600" b="1" dirty="0" err="1">
                <a:latin typeface="Times New Roman" panose="02020603050405020304" pitchFamily="18" charset="0"/>
                <a:cs typeface="Times New Roman" panose="02020603050405020304" pitchFamily="18" charset="0"/>
              </a:rPr>
              <a:t>chí</a:t>
            </a:r>
            <a:endParaRPr lang="vi-VN" sz="5600" b="1" dirty="0">
              <a:latin typeface="Times New Roman" panose="02020603050405020304" pitchFamily="18" charset="0"/>
              <a:cs typeface="Times New Roman" panose="02020603050405020304" pitchFamily="18" charset="0"/>
            </a:endParaRPr>
          </a:p>
        </p:txBody>
      </p:sp>
      <p:sp>
        <p:nvSpPr>
          <p:cNvPr id="16" name="Rectangle 15"/>
          <p:cNvSpPr/>
          <p:nvPr/>
        </p:nvSpPr>
        <p:spPr>
          <a:xfrm>
            <a:off x="9561647" y="4750097"/>
            <a:ext cx="7391198" cy="26369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6400" b="1" dirty="0">
                <a:latin typeface="Times New Roman" panose="02020603050405020304" pitchFamily="18" charset="0"/>
                <a:cs typeface="Times New Roman" panose="02020603050405020304" pitchFamily="18" charset="0"/>
              </a:rPr>
              <a:t>B. </a:t>
            </a:r>
            <a:r>
              <a:rPr lang="en-US" sz="6400" b="1" dirty="0" err="1">
                <a:latin typeface="Times New Roman" panose="02020603050405020304" pitchFamily="18" charset="0"/>
                <a:cs typeface="Times New Roman" panose="02020603050405020304" pitchFamily="18" charset="0"/>
              </a:rPr>
              <a:t>Cố</a:t>
            </a:r>
            <a:r>
              <a:rPr lang="en-US" sz="6400" b="1" dirty="0">
                <a:latin typeface="Times New Roman" panose="02020603050405020304" pitchFamily="18" charset="0"/>
                <a:cs typeface="Times New Roman" panose="02020603050405020304" pitchFamily="18" charset="0"/>
              </a:rPr>
              <a:t> </a:t>
            </a:r>
            <a:r>
              <a:rPr lang="en-US" sz="6400" b="1" dirty="0" err="1">
                <a:latin typeface="Times New Roman" panose="02020603050405020304" pitchFamily="18" charset="0"/>
                <a:cs typeface="Times New Roman" panose="02020603050405020304" pitchFamily="18" charset="0"/>
              </a:rPr>
              <a:t>gắng</a:t>
            </a:r>
            <a:endParaRPr lang="vi-VN" sz="6400" b="1" dirty="0">
              <a:latin typeface="Times New Roman" panose="02020603050405020304" pitchFamily="18" charset="0"/>
              <a:cs typeface="Times New Roman" panose="02020603050405020304" pitchFamily="18" charset="0"/>
            </a:endParaRPr>
          </a:p>
        </p:txBody>
      </p:sp>
      <p:sp>
        <p:nvSpPr>
          <p:cNvPr id="17" name="Rectangle 16"/>
          <p:cNvSpPr/>
          <p:nvPr/>
        </p:nvSpPr>
        <p:spPr>
          <a:xfrm>
            <a:off x="9561647" y="7531931"/>
            <a:ext cx="7391198" cy="26369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6400" b="1" dirty="0">
                <a:latin typeface="Times New Roman" panose="02020603050405020304" pitchFamily="18" charset="0"/>
                <a:cs typeface="Times New Roman" panose="02020603050405020304" pitchFamily="18" charset="0"/>
              </a:rPr>
              <a:t>D. </a:t>
            </a:r>
            <a:r>
              <a:rPr lang="en-US" sz="6400" b="1" dirty="0" err="1">
                <a:latin typeface="Times New Roman" panose="02020603050405020304" pitchFamily="18" charset="0"/>
                <a:cs typeface="Times New Roman" panose="02020603050405020304" pitchFamily="18" charset="0"/>
              </a:rPr>
              <a:t>Chăm</a:t>
            </a:r>
            <a:r>
              <a:rPr lang="en-US" sz="6400" b="1" dirty="0">
                <a:latin typeface="Times New Roman" panose="02020603050405020304" pitchFamily="18" charset="0"/>
                <a:cs typeface="Times New Roman" panose="02020603050405020304" pitchFamily="18" charset="0"/>
              </a:rPr>
              <a:t> </a:t>
            </a:r>
            <a:r>
              <a:rPr lang="en-US" sz="6400" b="1" dirty="0" err="1">
                <a:latin typeface="Times New Roman" panose="02020603050405020304" pitchFamily="18" charset="0"/>
                <a:cs typeface="Times New Roman" panose="02020603050405020304" pitchFamily="18" charset="0"/>
              </a:rPr>
              <a:t>chỉ</a:t>
            </a:r>
            <a:endParaRPr lang="en-US" sz="6400" b="1" dirty="0">
              <a:latin typeface="Times New Roman" panose="02020603050405020304" pitchFamily="18" charset="0"/>
              <a:cs typeface="Times New Roman" panose="02020603050405020304" pitchFamily="18" charset="0"/>
            </a:endParaRPr>
          </a:p>
        </p:txBody>
      </p:sp>
      <p:sp>
        <p:nvSpPr>
          <p:cNvPr id="18" name="Rectangle 17"/>
          <p:cNvSpPr/>
          <p:nvPr/>
        </p:nvSpPr>
        <p:spPr>
          <a:xfrm>
            <a:off x="836075" y="4750097"/>
            <a:ext cx="7391198" cy="26369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6400" b="1" dirty="0">
                <a:latin typeface="Times New Roman" panose="02020603050405020304" pitchFamily="18" charset="0"/>
                <a:cs typeface="Times New Roman" panose="02020603050405020304" pitchFamily="18" charset="0"/>
              </a:rPr>
              <a:t>A. </a:t>
            </a:r>
            <a:r>
              <a:rPr lang="en-US" sz="6400" b="1" dirty="0" err="1">
                <a:latin typeface="Times New Roman" panose="02020603050405020304" pitchFamily="18" charset="0"/>
                <a:cs typeface="Times New Roman" panose="02020603050405020304" pitchFamily="18" charset="0"/>
              </a:rPr>
              <a:t>Định</a:t>
            </a:r>
            <a:r>
              <a:rPr lang="en-US" sz="6400" b="1" dirty="0">
                <a:latin typeface="Times New Roman" panose="02020603050405020304" pitchFamily="18" charset="0"/>
                <a:cs typeface="Times New Roman" panose="02020603050405020304" pitchFamily="18" charset="0"/>
              </a:rPr>
              <a:t> </a:t>
            </a:r>
            <a:r>
              <a:rPr lang="en-US" sz="6400" b="1" dirty="0" err="1">
                <a:latin typeface="Times New Roman" panose="02020603050405020304" pitchFamily="18" charset="0"/>
                <a:cs typeface="Times New Roman" panose="02020603050405020304" pitchFamily="18" charset="0"/>
              </a:rPr>
              <a:t>hướng</a:t>
            </a:r>
            <a:endParaRPr lang="vi-VN" sz="6400" b="1" dirty="0">
              <a:latin typeface="Times New Roman" panose="02020603050405020304" pitchFamily="18" charset="0"/>
              <a:cs typeface="Times New Roman" panose="02020603050405020304" pitchFamily="18" charset="0"/>
            </a:endParaRPr>
          </a:p>
        </p:txBody>
      </p:sp>
      <p:pic>
        <p:nvPicPr>
          <p:cNvPr id="19"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74778" y="6104135"/>
            <a:ext cx="1278280" cy="12954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237500" y="8767289"/>
            <a:ext cx="1278280" cy="12954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11076" y="6072957"/>
            <a:ext cx="1278280" cy="12954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22380" y="8878291"/>
            <a:ext cx="1567828" cy="13779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924800" y="972197"/>
            <a:ext cx="6647110" cy="664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403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1"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 presetClass="entr" presetSubtype="0" fill="hold" nodeType="afterEffect">
                                  <p:stCondLst>
                                    <p:cond delay="1500"/>
                                  </p:stCondLst>
                                  <p:childTnLst>
                                    <p:set>
                                      <p:cBhvr>
                                        <p:cTn id="35" dur="1" fill="hold">
                                          <p:stCondLst>
                                            <p:cond delay="0"/>
                                          </p:stCondLst>
                                        </p:cTn>
                                        <p:tgtEl>
                                          <p:spTgt spid="23"/>
                                        </p:tgtEl>
                                        <p:attrNameLst>
                                          <p:attrName>style.visibility</p:attrName>
                                        </p:attrNameLst>
                                      </p:cBhvr>
                                      <p:to>
                                        <p:strVal val="visible"/>
                                      </p:to>
                                    </p:set>
                                  </p:childTnLst>
                                </p:cTn>
                              </p:par>
                            </p:childTnLst>
                          </p:cTn>
                        </p:par>
                        <p:par>
                          <p:cTn id="36" fill="hold">
                            <p:stCondLst>
                              <p:cond delay="1500"/>
                            </p:stCondLst>
                            <p:childTnLst>
                              <p:par>
                                <p:cTn id="37" presetID="10" presetClass="exit" presetSubtype="0" fill="hold" nodeType="afterEffect">
                                  <p:stCondLst>
                                    <p:cond delay="90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par>
                          <p:cTn id="45" fill="hold">
                            <p:stCondLst>
                              <p:cond delay="0"/>
                            </p:stCondLst>
                            <p:childTnLst>
                              <p:par>
                                <p:cTn id="46" presetID="1" presetClass="entr" presetSubtype="0" fill="hold" nodeType="afterEffect">
                                  <p:stCondLst>
                                    <p:cond delay="1500"/>
                                  </p:stCondLst>
                                  <p:childTnLst>
                                    <p:set>
                                      <p:cBhvr>
                                        <p:cTn id="47" dur="1" fill="hold">
                                          <p:stCondLst>
                                            <p:cond delay="0"/>
                                          </p:stCondLst>
                                        </p:cTn>
                                        <p:tgtEl>
                                          <p:spTgt spid="23"/>
                                        </p:tgtEl>
                                        <p:attrNameLst>
                                          <p:attrName>style.visibility</p:attrName>
                                        </p:attrNameLst>
                                      </p:cBhvr>
                                      <p:to>
                                        <p:strVal val="visible"/>
                                      </p:to>
                                    </p:set>
                                  </p:childTnLst>
                                </p:cTn>
                              </p:par>
                            </p:childTnLst>
                          </p:cTn>
                        </p:par>
                        <p:par>
                          <p:cTn id="48" fill="hold">
                            <p:stCondLst>
                              <p:cond delay="1500"/>
                            </p:stCondLst>
                            <p:childTnLst>
                              <p:par>
                                <p:cTn id="49" presetID="10" presetClass="exit" presetSubtype="0" fill="hold" nodeType="afterEffect">
                                  <p:stCondLst>
                                    <p:cond delay="1100"/>
                                  </p:stCondLst>
                                  <p:childTnLst>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3"/>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110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nhacchuongvui_com.wav"/>
                                        </p:tgtEl>
                                      </p:cMediaNode>
                                    </p:audio>
                                  </p:subTnLst>
                                </p:cTn>
                              </p:par>
                            </p:childTnLst>
                          </p:cTn>
                        </p:par>
                        <p:par>
                          <p:cTn id="69" fill="hold">
                            <p:stCondLst>
                              <p:cond delay="0"/>
                            </p:stCondLst>
                            <p:childTnLst>
                              <p:par>
                                <p:cTn id="70" presetID="10" presetClass="exit" presetSubtype="0" fill="hold" nodeType="after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3"/>
                                        </p:tgtEl>
                                      </p:cBhvr>
                                    </p:animEffect>
                                    <p:set>
                                      <p:cBhvr>
                                        <p:cTn id="75" dur="1" fill="hold">
                                          <p:stCondLst>
                                            <p:cond delay="499"/>
                                          </p:stCondLst>
                                        </p:cTn>
                                        <p:tgtEl>
                                          <p:spTgt spid="23"/>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0"/>
                                        </p:tgtEl>
                                      </p:cBhvr>
                                    </p:animEffect>
                                    <p:set>
                                      <p:cBhvr>
                                        <p:cTn id="81" dur="1" fill="hold">
                                          <p:stCondLst>
                                            <p:cond delay="499"/>
                                          </p:stCondLst>
                                        </p:cTn>
                                        <p:tgtEl>
                                          <p:spTgt spid="20"/>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childTnLst>
                          </p:cTn>
                        </p:par>
                        <p:par>
                          <p:cTn id="100" fill="hold">
                            <p:stCondLst>
                              <p:cond delay="500"/>
                            </p:stCondLst>
                            <p:childTnLst>
                              <p:par>
                                <p:cTn id="101" presetID="0" presetClass="path" presetSubtype="0" accel="50000" decel="50000" fill="hold" nodeType="afterEffect">
                                  <p:stCondLst>
                                    <p:cond delay="0"/>
                                  </p:stCondLst>
                                  <p:childTnLst>
                                    <p:animMotion origin="layout" path="M -6.04167E-6 -1.48148E-6 L -6.04167E-6 -1.48148E-6 C 0.00169 0.00926 0.00077 0.02176 0.0052 0.02778 C 0.0065 0.02963 0.00807 0.03102 0.00937 0.03333 C 0.01197 0.03796 0.01236 0.0412 0.01458 0.0463 C 0.01757 0.05301 0.02395 0.06667 0.02395 0.06667 C 0.02421 0.06852 0.02473 0.07014 0.02499 0.07222 C 0.02617 0.0875 0.02395 0.10486 0.02812 0.11852 C 0.0315 0.12986 0.04062 0.13148 0.04583 0.14074 C 0.04986 0.14815 0.05143 0.15139 0.05624 0.15741 C 0.05781 0.15949 0.05963 0.16088 0.06145 0.16296 C 0.06354 0.16528 0.06562 0.16782 0.0677 0.17037 L 0.07083 0.17407 C 0.07213 0.17893 0.07395 0.18356 0.07499 0.18889 C 0.07525 0.19074 0.07551 0.19259 0.07604 0.19444 C 0.07656 0.19699 0.07747 0.1993 0.07812 0.20185 C 0.07877 0.20486 0.07916 0.20833 0.0802 0.21111 C 0.08085 0.21319 0.08242 0.21458 0.08333 0.21667 C 0.08411 0.21898 0.08437 0.22199 0.08541 0.22407 C 0.08645 0.22639 0.08827 0.22731 0.08958 0.22963 C 0.09036 0.23125 0.09088 0.23333 0.09166 0.23518 C 0.09348 0.24005 0.09856 0.25185 0.10104 0.2537 C 0.10273 0.25486 0.10455 0.25579 0.10624 0.25741 C 0.11367 0.26412 0.10429 0.25833 0.11354 0.26481 C 0.11549 0.2662 0.1177 0.2669 0.11979 0.26852 C 0.12161 0.26991 0.12304 0.27245 0.12499 0.27407 C 0.12994 0.27824 0.1345 0.28009 0.13958 0.28333 C 0.14127 0.28449 0.14296 0.28588 0.14479 0.28704 C 0.1457 0.28773 0.14687 0.28819 0.14791 0.28889 C 0.14921 0.29005 0.15051 0.29167 0.15208 0.29259 C 0.1608 0.29838 0.16093 0.29606 0.17187 0.29815 C 0.17343 0.29838 0.18124 0.30093 0.18333 0.30185 C 0.18775 0.30393 0.18554 0.30393 0.19062 0.30741 C 0.19257 0.3088 0.19479 0.30995 0.19687 0.31111 C 0.19791 0.3118 0.19895 0.31204 0.19999 0.31296 C 0.2013 0.31412 0.2026 0.31597 0.20416 0.31667 C 0.20715 0.31782 0.21041 0.31782 0.21354 0.31852 C 0.22434 0.32407 0.21705 0.32083 0.22708 0.32407 C 0.22877 0.32454 0.23046 0.32546 0.23229 0.32593 C 0.23359 0.32616 0.23502 0.32593 0.23645 0.32593 " pathEditMode="relative" ptsTypes="AAAAAAAAAAAAAAAAAAAAAAAAAAAAAAAAAAAAAAAA">
                                      <p:cBhvr>
                                        <p:cTn id="102" dur="2000" fill="hold"/>
                                        <p:tgtEl>
                                          <p:spTgt spid="33"/>
                                        </p:tgtEl>
                                        <p:attrNameLst>
                                          <p:attrName>ppt_x</p:attrName>
                                          <p:attrName>ppt_y</p:attrName>
                                        </p:attrNameLst>
                                      </p:cBhvr>
                                    </p:animMotion>
                                  </p:childTnLst>
                                </p:cTn>
                              </p:par>
                              <p:par>
                                <p:cTn id="103" presetID="10" presetClass="entr" presetSubtype="0"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500"/>
                                        <p:tgtEl>
                                          <p:spTgt spid="24"/>
                                        </p:tgtEl>
                                      </p:cBhvr>
                                    </p:animEffect>
                                  </p:child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
            <a:ext cx="18288000" cy="10287000"/>
          </a:xfrm>
          <a:prstGeom prst="rect">
            <a:avLst/>
          </a:prstGeom>
        </p:spPr>
      </p:pic>
      <p:pic>
        <p:nvPicPr>
          <p:cNvPr id="28" name="Picture 12" descr="Emoji Love Sticker by B.Duck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635830" y="6368995"/>
            <a:ext cx="3372528" cy="33725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317027" y="4605168"/>
            <a:ext cx="5853814" cy="5136356"/>
          </a:xfrm>
          <a:prstGeom prst="rect">
            <a:avLst/>
          </a:prstGeom>
        </p:spPr>
      </p:pic>
      <p:pic>
        <p:nvPicPr>
          <p:cNvPr id="24" name="Picture 4" descr="Sticker of B.Duck on Behance | à¸ªà¸à¸´à¸à¹à¸à¸­à¸£à¹"/>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28476" y="7779521"/>
            <a:ext cx="2703592" cy="27035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appy Cartoon Sticker by B.Duck for iOS &amp; Android | GIPH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097464" y="6989721"/>
            <a:ext cx="3143036" cy="31430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moji Eat Sticker by B.Duck à¹à¸à¸à¸µ 2020 | à¸ªà¸à¸´à¸à¹à¸à¸­à¸£à¹"/>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59044" y="5885331"/>
            <a:ext cx="2680556" cy="26805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1">
            <a:clrChange>
              <a:clrFrom>
                <a:srgbClr val="FFFFFF"/>
              </a:clrFrom>
              <a:clrTo>
                <a:srgbClr val="FFFFFF">
                  <a:alpha val="0"/>
                </a:srgbClr>
              </a:clrTo>
            </a:clrChange>
          </a:blip>
          <a:stretch>
            <a:fillRect/>
          </a:stretch>
        </p:blipFill>
        <p:spPr>
          <a:xfrm rot="20508595">
            <a:off x="11473105" y="7607411"/>
            <a:ext cx="3404242" cy="2605570"/>
          </a:xfrm>
          <a:prstGeom prst="rect">
            <a:avLst/>
          </a:prstGeom>
        </p:spPr>
      </p:pic>
      <p:sp>
        <p:nvSpPr>
          <p:cNvPr id="14" name="Rectangle 13"/>
          <p:cNvSpPr/>
          <p:nvPr/>
        </p:nvSpPr>
        <p:spPr>
          <a:xfrm>
            <a:off x="304802" y="683637"/>
            <a:ext cx="17603182" cy="3443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err="1">
                <a:latin typeface="Arial" panose="020B0604020202020204" pitchFamily="34" charset="0"/>
                <a:cs typeface="Arial" panose="020B0604020202020204" pitchFamily="34" charset="0"/>
              </a:rPr>
              <a:t>Câu</a:t>
            </a:r>
            <a:r>
              <a:rPr lang="en-US" sz="5400" b="1" dirty="0">
                <a:latin typeface="Arial" panose="020B0604020202020204" pitchFamily="34" charset="0"/>
                <a:cs typeface="Arial" panose="020B0604020202020204" pitchFamily="34" charset="0"/>
              </a:rPr>
              <a:t> 3: </a:t>
            </a:r>
            <a:r>
              <a:rPr lang="vi-VN" sz="5400" b="1" dirty="0">
                <a:latin typeface="Arial" panose="020B0604020202020204" pitchFamily="34" charset="0"/>
                <a:cs typeface="Arial" panose="020B0604020202020204" pitchFamily="34" charset="0"/>
              </a:rPr>
              <a:t>Khả năng tự chủ và kiểm soát bản thân để đạt được mục tiêu hoặc vượt qua thách thức, khó khăn là nghĩa của từ nào dưới đây? </a:t>
            </a:r>
            <a:endParaRPr lang="vi-VN" sz="199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9764962" y="7272811"/>
            <a:ext cx="8095528" cy="23896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6600" b="1" dirty="0">
                <a:solidFill>
                  <a:schemeClr val="bg1"/>
                </a:solidFill>
                <a:latin typeface="Times New Roman" panose="02020603050405020304" pitchFamily="18" charset="0"/>
                <a:cs typeface="Times New Roman" panose="02020603050405020304" pitchFamily="18" charset="0"/>
              </a:rPr>
              <a:t>D. </a:t>
            </a:r>
            <a:r>
              <a:rPr lang="en-US" sz="6600" b="1" dirty="0" err="1">
                <a:solidFill>
                  <a:schemeClr val="bg1"/>
                </a:solidFill>
                <a:latin typeface="Times New Roman" panose="02020603050405020304" pitchFamily="18" charset="0"/>
                <a:cs typeface="Times New Roman" panose="02020603050405020304" pitchFamily="18" charset="0"/>
              </a:rPr>
              <a:t>Nghị</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lực</a:t>
            </a:r>
            <a:endParaRPr lang="en-US" sz="6600" b="1" dirty="0">
              <a:solidFill>
                <a:schemeClr val="bg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276190" y="7280927"/>
            <a:ext cx="8095528" cy="23896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6600" b="1" dirty="0">
                <a:latin typeface="Times New Roman" panose="02020603050405020304" pitchFamily="18" charset="0"/>
                <a:cs typeface="Times New Roman" panose="02020603050405020304" pitchFamily="18" charset="0"/>
              </a:rPr>
              <a:t>C. </a:t>
            </a:r>
            <a:r>
              <a:rPr lang="en-US" sz="6600" b="1" dirty="0" err="1">
                <a:latin typeface="Times New Roman" panose="02020603050405020304" pitchFamily="18" charset="0"/>
                <a:cs typeface="Times New Roman" panose="02020603050405020304" pitchFamily="18" charset="0"/>
              </a:rPr>
              <a:t>Kiên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trì</a:t>
            </a:r>
            <a:endParaRPr lang="en-US" sz="6600" b="1" dirty="0">
              <a:latin typeface="Times New Roman" panose="02020603050405020304" pitchFamily="18" charset="0"/>
              <a:cs typeface="Times New Roman" panose="02020603050405020304" pitchFamily="18" charset="0"/>
            </a:endParaRPr>
          </a:p>
        </p:txBody>
      </p:sp>
      <p:sp>
        <p:nvSpPr>
          <p:cNvPr id="17" name="Rectangle 16"/>
          <p:cNvSpPr/>
          <p:nvPr/>
        </p:nvSpPr>
        <p:spPr>
          <a:xfrm>
            <a:off x="9812456" y="4576531"/>
            <a:ext cx="8095528" cy="23896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6600" b="1" dirty="0">
                <a:latin typeface="Times New Roman" panose="02020603050405020304" pitchFamily="18" charset="0"/>
                <a:cs typeface="Times New Roman" panose="02020603050405020304" pitchFamily="18" charset="0"/>
              </a:rPr>
              <a:t>B. </a:t>
            </a:r>
            <a:r>
              <a:rPr lang="en-US" sz="6600" b="1" dirty="0" err="1">
                <a:latin typeface="Times New Roman" panose="02020603050405020304" pitchFamily="18" charset="0"/>
                <a:cs typeface="Times New Roman" panose="02020603050405020304" pitchFamily="18" charset="0"/>
              </a:rPr>
              <a:t>Kiên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quyết</a:t>
            </a:r>
            <a:r>
              <a:rPr lang="en-US" sz="6600" b="1" dirty="0">
                <a:latin typeface="Times New Roman" panose="02020603050405020304" pitchFamily="18" charset="0"/>
                <a:cs typeface="Times New Roman" panose="02020603050405020304" pitchFamily="18" charset="0"/>
              </a:rPr>
              <a:t> </a:t>
            </a:r>
          </a:p>
        </p:txBody>
      </p:sp>
      <p:sp>
        <p:nvSpPr>
          <p:cNvPr id="18" name="Rectangle 17"/>
          <p:cNvSpPr/>
          <p:nvPr/>
        </p:nvSpPr>
        <p:spPr>
          <a:xfrm>
            <a:off x="304802" y="4656769"/>
            <a:ext cx="8095528" cy="23896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6600" b="1" dirty="0">
                <a:latin typeface="Times New Roman" panose="02020603050405020304" pitchFamily="18" charset="0"/>
                <a:cs typeface="Times New Roman" panose="02020603050405020304" pitchFamily="18" charset="0"/>
              </a:rPr>
              <a:t>A. </a:t>
            </a:r>
            <a:r>
              <a:rPr lang="en-US" sz="6600" b="1" dirty="0" err="1">
                <a:latin typeface="Times New Roman" panose="02020603050405020304" pitchFamily="18" charset="0"/>
                <a:cs typeface="Times New Roman" panose="02020603050405020304" pitchFamily="18" charset="0"/>
              </a:rPr>
              <a:t>Quyết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tâm</a:t>
            </a:r>
            <a:endParaRPr lang="en-US" sz="6600" b="1" dirty="0">
              <a:latin typeface="Times New Roman" panose="02020603050405020304" pitchFamily="18" charset="0"/>
              <a:cs typeface="Times New Roman" panose="02020603050405020304" pitchFamily="18" charset="0"/>
            </a:endParaRPr>
          </a:p>
        </p:txBody>
      </p:sp>
      <p:pic>
        <p:nvPicPr>
          <p:cNvPr id="19"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59256" y="526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917568" y="5549742"/>
            <a:ext cx="1130588" cy="11457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28586" y="78323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7054001" y="7866267"/>
            <a:ext cx="1386682" cy="12187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6000279" y="3447571"/>
            <a:ext cx="6647110" cy="66471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Káº¿t quáº£ hÃ¬nh áº£nh cho win text 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5952365" y="3293328"/>
            <a:ext cx="6647110" cy="664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50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1"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 presetClass="entr" presetSubtype="0" fill="hold" nodeType="afterEffect">
                                  <p:stCondLst>
                                    <p:cond delay="1500"/>
                                  </p:stCondLst>
                                  <p:childTnLst>
                                    <p:set>
                                      <p:cBhvr>
                                        <p:cTn id="35" dur="1" fill="hold">
                                          <p:stCondLst>
                                            <p:cond delay="0"/>
                                          </p:stCondLst>
                                        </p:cTn>
                                        <p:tgtEl>
                                          <p:spTgt spid="23"/>
                                        </p:tgtEl>
                                        <p:attrNameLst>
                                          <p:attrName>style.visibility</p:attrName>
                                        </p:attrNameLst>
                                      </p:cBhvr>
                                      <p:to>
                                        <p:strVal val="visible"/>
                                      </p:to>
                                    </p:set>
                                  </p:childTnLst>
                                </p:cTn>
                              </p:par>
                            </p:childTnLst>
                          </p:cTn>
                        </p:par>
                        <p:par>
                          <p:cTn id="36" fill="hold">
                            <p:stCondLst>
                              <p:cond delay="1500"/>
                            </p:stCondLst>
                            <p:childTnLst>
                              <p:par>
                                <p:cTn id="37" presetID="10" presetClass="exit" presetSubtype="0" fill="hold" nodeType="afterEffect">
                                  <p:stCondLst>
                                    <p:cond delay="90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par>
                          <p:cTn id="45" fill="hold">
                            <p:stCondLst>
                              <p:cond delay="0"/>
                            </p:stCondLst>
                            <p:childTnLst>
                              <p:par>
                                <p:cTn id="46" presetID="1" presetClass="entr" presetSubtype="0" fill="hold" nodeType="afterEffect">
                                  <p:stCondLst>
                                    <p:cond delay="1500"/>
                                  </p:stCondLst>
                                  <p:childTnLst>
                                    <p:set>
                                      <p:cBhvr>
                                        <p:cTn id="47" dur="1" fill="hold">
                                          <p:stCondLst>
                                            <p:cond delay="0"/>
                                          </p:stCondLst>
                                        </p:cTn>
                                        <p:tgtEl>
                                          <p:spTgt spid="23"/>
                                        </p:tgtEl>
                                        <p:attrNameLst>
                                          <p:attrName>style.visibility</p:attrName>
                                        </p:attrNameLst>
                                      </p:cBhvr>
                                      <p:to>
                                        <p:strVal val="visible"/>
                                      </p:to>
                                    </p:set>
                                  </p:childTnLst>
                                </p:cTn>
                              </p:par>
                            </p:childTnLst>
                          </p:cTn>
                        </p:par>
                        <p:par>
                          <p:cTn id="48" fill="hold">
                            <p:stCondLst>
                              <p:cond delay="1500"/>
                            </p:stCondLst>
                            <p:childTnLst>
                              <p:par>
                                <p:cTn id="49" presetID="10" presetClass="exit" presetSubtype="0" fill="hold" nodeType="afterEffect">
                                  <p:stCondLst>
                                    <p:cond delay="1100"/>
                                  </p:stCondLst>
                                  <p:childTnLst>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3"/>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110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nhacchuongvui_com.wav"/>
                                        </p:tgtEl>
                                      </p:cMediaNode>
                                    </p:audio>
                                  </p:subTnLst>
                                </p:cTn>
                              </p:par>
                              <p:par>
                                <p:cTn id="69" presetID="10" presetClass="exit" presetSubtype="0" fill="hold"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2"/>
                                        </p:tgtEl>
                                      </p:cBhvr>
                                    </p:animEffect>
                                    <p:set>
                                      <p:cBhvr>
                                        <p:cTn id="83" dur="1" fill="hold">
                                          <p:stCondLst>
                                            <p:cond delay="499"/>
                                          </p:stCondLst>
                                        </p:cTn>
                                        <p:tgtEl>
                                          <p:spTgt spid="22"/>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500"/>
                                        <p:tgtEl>
                                          <p:spTgt spid="34"/>
                                        </p:tgtEl>
                                      </p:cBhvr>
                                    </p:animEffect>
                                  </p:childTnLst>
                                  <p:subTnLst>
                                    <p:audio>
                                      <p:cMediaNode>
                                        <p:cTn display="0" masterRel="sameClick">
                                          <p:stCondLst>
                                            <p:cond evt="begin" delay="0">
                                              <p:tn val="100"/>
                                            </p:cond>
                                          </p:stCondLst>
                                          <p:endCondLst>
                                            <p:cond evt="onStopAudio" delay="0">
                                              <p:tgtEl>
                                                <p:sldTgt/>
                                              </p:tgtEl>
                                            </p:cond>
                                          </p:endCondLst>
                                        </p:cTn>
                                        <p:tgtEl>
                                          <p:sndTgt r:embed="rId4" name="Tieng-yeah-tre-con-www_nhacchuongvui_com.wav"/>
                                        </p:tgtEl>
                                      </p:cMediaNode>
                                    </p:audio>
                                  </p:subTnLst>
                                </p:cTn>
                              </p:par>
                            </p:childTnLst>
                          </p:cTn>
                        </p:par>
                        <p:par>
                          <p:cTn id="103" fill="hold">
                            <p:stCondLst>
                              <p:cond delay="1000"/>
                            </p:stCondLst>
                            <p:childTnLst>
                              <p:par>
                                <p:cTn id="104" presetID="0" presetClass="path" presetSubtype="0" accel="50000" decel="50000" fill="hold" nodeType="afterEffect">
                                  <p:stCondLst>
                                    <p:cond delay="0"/>
                                  </p:stCondLst>
                                  <p:childTnLst>
                                    <p:animMotion origin="layout" path="M 1.04167E-6 1.48148E-6 L 1.04167E-6 1.48148E-6 C 0.00781 0.00972 0.01198 0.01389 0.01875 0.02593 C 0.01992 0.02801 0.02057 0.03125 0.02188 0.03334 C 0.05274 0.08195 0.02865 0.03982 0.04167 0.06297 C 0.04388 0.07523 0.04531 0.08472 0.05313 0.09445 C 0.06953 0.11482 0.09492 0.13588 0.11563 0.15 C 0.13281 0.16181 0.11706 0.14861 0.13438 0.16297 C 0.14466 0.1713 0.13724 0.16435 0.14375 0.17408 C 0.14466 0.17547 0.14597 0.17616 0.14688 0.17778 C 0.15248 0.18773 0.14714 0.18334 0.15313 0.18704 C 0.15378 0.18889 0.1543 0.19097 0.15521 0.19259 C 0.15873 0.19884 0.15938 0.19722 0.16354 0.20185 C 0.16563 0.20394 0.16771 0.20648 0.16979 0.20926 C 0.17279 0.2132 0.18034 0.22384 0.18438 0.22778 C 0.18529 0.22871 0.18646 0.22894 0.1875 0.22963 C 0.19245 0.24306 0.18581 0.22709 0.19375 0.23889 C 0.19466 0.24028 0.19479 0.24283 0.19584 0.24445 C 0.19766 0.24722 0.20026 0.24861 0.20209 0.25185 C 0.21459 0.27408 0.19662 0.24306 0.20834 0.26111 C 0.21185 0.26667 0.21263 0.27037 0.21667 0.27408 C 0.21758 0.27477 0.21875 0.275 0.21979 0.27593 C 0.22396 0.27871 0.22813 0.28195 0.23229 0.28519 L 0.23229 0.28519 C 0.23659 0.29028 0.23412 0.2882 0.23959 0.29074 C 0.24089 0.29259 0.24219 0.29445 0.24375 0.2963 C 0.24505 0.29769 0.24675 0.29815 0.24792 0.3 C 0.25235 0.30672 0.25625 0.31482 0.26042 0.32222 C 0.26172 0.32454 0.26328 0.32662 0.26459 0.32963 C 0.26602 0.33287 0.26862 0.33982 0.27084 0.34259 C 0.27175 0.34352 0.27292 0.34375 0.27396 0.34445 C 0.2793 0.3588 0.27084 0.33797 0.28334 0.35741 C 0.28412 0.35857 0.2836 0.36134 0.28438 0.36297 C 0.28516 0.36459 0.28646 0.36528 0.2875 0.36667 L 0.29167 0.36297 " pathEditMode="relative" ptsTypes="AAAAAAAAAAAAAAAAAAAAAAAAAAAAAAAAAAA">
                                      <p:cBhvr>
                                        <p:cTn id="105" dur="2000" fill="hold"/>
                                        <p:tgtEl>
                                          <p:spTgt spid="33"/>
                                        </p:tgtEl>
                                        <p:attrNameLst>
                                          <p:attrName>ppt_x</p:attrName>
                                          <p:attrName>ppt_y</p:attrName>
                                        </p:attrNameLst>
                                      </p:cBhvr>
                                    </p:animMotion>
                                  </p:childTnLst>
                                </p:cTn>
                              </p:par>
                              <p:par>
                                <p:cTn id="106" presetID="10" presetClass="entr" presetSubtype="0" fill="hold" nodeType="with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500"/>
                                        <p:tgtEl>
                                          <p:spTgt spid="25"/>
                                        </p:tgtEl>
                                      </p:cBhvr>
                                    </p:animEffect>
                                  </p:child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27399" y="4114800"/>
            <a:ext cx="7560601" cy="6172200"/>
          </a:xfrm>
          <a:custGeom>
            <a:avLst/>
            <a:gdLst/>
            <a:ahLst/>
            <a:cxnLst/>
            <a:rect l="l" t="t" r="r" b="b"/>
            <a:pathLst>
              <a:path w="7560601" h="6172200">
                <a:moveTo>
                  <a:pt x="0" y="0"/>
                </a:moveTo>
                <a:lnTo>
                  <a:pt x="7560601" y="0"/>
                </a:lnTo>
                <a:lnTo>
                  <a:pt x="7560601" y="6172200"/>
                </a:lnTo>
                <a:lnTo>
                  <a:pt x="0" y="61722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0" y="4114800"/>
            <a:ext cx="7560601" cy="6172200"/>
          </a:xfrm>
          <a:custGeom>
            <a:avLst/>
            <a:gdLst/>
            <a:ahLst/>
            <a:cxnLst/>
            <a:rect l="l" t="t" r="r" b="b"/>
            <a:pathLst>
              <a:path w="7560601" h="6172200">
                <a:moveTo>
                  <a:pt x="7560601" y="0"/>
                </a:moveTo>
                <a:lnTo>
                  <a:pt x="0" y="0"/>
                </a:lnTo>
                <a:lnTo>
                  <a:pt x="0" y="6172200"/>
                </a:lnTo>
                <a:lnTo>
                  <a:pt x="7560601" y="6172200"/>
                </a:lnTo>
                <a:lnTo>
                  <a:pt x="756060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235567" y="1808485"/>
            <a:ext cx="2023733" cy="2057400"/>
          </a:xfrm>
          <a:custGeom>
            <a:avLst/>
            <a:gdLst/>
            <a:ahLst/>
            <a:cxnLst/>
            <a:rect l="l" t="t" r="r" b="b"/>
            <a:pathLst>
              <a:path w="2023733" h="2057400">
                <a:moveTo>
                  <a:pt x="0" y="0"/>
                </a:moveTo>
                <a:lnTo>
                  <a:pt x="2023733" y="0"/>
                </a:lnTo>
                <a:lnTo>
                  <a:pt x="2023733"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8100000">
            <a:off x="13607517" y="-1384225"/>
            <a:ext cx="3397949" cy="5035032"/>
          </a:xfrm>
          <a:custGeom>
            <a:avLst/>
            <a:gdLst/>
            <a:ahLst/>
            <a:cxnLst/>
            <a:rect l="l" t="t" r="r" b="b"/>
            <a:pathLst>
              <a:path w="3397949" h="5035032">
                <a:moveTo>
                  <a:pt x="0" y="0"/>
                </a:moveTo>
                <a:lnTo>
                  <a:pt x="3397948" y="0"/>
                </a:lnTo>
                <a:lnTo>
                  <a:pt x="3397948" y="5035032"/>
                </a:lnTo>
                <a:lnTo>
                  <a:pt x="0" y="5035032"/>
                </a:lnTo>
                <a:lnTo>
                  <a:pt x="0" y="0"/>
                </a:lnTo>
                <a:close/>
              </a:path>
            </a:pathLst>
          </a:custGeom>
          <a:blipFill>
            <a:blip r:embed="rId6">
              <a:extLst>
                <a:ext uri="{96DAC541-7B7A-43D3-8B79-37D633B846F1}">
                  <asvg:svgBlip xmlns:asvg="http://schemas.microsoft.com/office/drawing/2016/SVG/main" r:embed="rId7"/>
                </a:ext>
              </a:extLst>
            </a:blip>
            <a:stretch>
              <a:fillRect l="-17616"/>
            </a:stretch>
          </a:blipFill>
        </p:spPr>
      </p:sp>
      <p:sp>
        <p:nvSpPr>
          <p:cNvPr id="6" name="Freeform 6"/>
          <p:cNvSpPr/>
          <p:nvPr/>
        </p:nvSpPr>
        <p:spPr>
          <a:xfrm rot="-9162385">
            <a:off x="-242174" y="2762508"/>
            <a:ext cx="2541747" cy="3766325"/>
          </a:xfrm>
          <a:custGeom>
            <a:avLst/>
            <a:gdLst/>
            <a:ahLst/>
            <a:cxnLst/>
            <a:rect l="l" t="t" r="r" b="b"/>
            <a:pathLst>
              <a:path w="2541747" h="3766325">
                <a:moveTo>
                  <a:pt x="0" y="0"/>
                </a:moveTo>
                <a:lnTo>
                  <a:pt x="2541748" y="0"/>
                </a:lnTo>
                <a:lnTo>
                  <a:pt x="2541748" y="3766325"/>
                </a:lnTo>
                <a:lnTo>
                  <a:pt x="0" y="3766325"/>
                </a:lnTo>
                <a:lnTo>
                  <a:pt x="0" y="0"/>
                </a:lnTo>
                <a:close/>
              </a:path>
            </a:pathLst>
          </a:custGeom>
          <a:blipFill>
            <a:blip r:embed="rId6">
              <a:extLst>
                <a:ext uri="{96DAC541-7B7A-43D3-8B79-37D633B846F1}">
                  <asvg:svgBlip xmlns:asvg="http://schemas.microsoft.com/office/drawing/2016/SVG/main" r:embed="rId7"/>
                </a:ext>
              </a:extLst>
            </a:blip>
            <a:stretch>
              <a:fillRect l="-17616"/>
            </a:stretch>
          </a:blipFill>
        </p:spPr>
      </p:sp>
      <p:sp>
        <p:nvSpPr>
          <p:cNvPr id="7" name="Rectangle 6">
            <a:extLst>
              <a:ext uri="{FF2B5EF4-FFF2-40B4-BE49-F238E27FC236}">
                <a16:creationId xmlns:a16="http://schemas.microsoft.com/office/drawing/2014/main" id="{3473F31B-6CD4-4A29-94EB-4D5F77D6C110}"/>
              </a:ext>
            </a:extLst>
          </p:cNvPr>
          <p:cNvSpPr/>
          <p:nvPr/>
        </p:nvSpPr>
        <p:spPr>
          <a:xfrm>
            <a:off x="2985515" y="2708850"/>
            <a:ext cx="12184747" cy="4339650"/>
          </a:xfrm>
          <a:prstGeom prst="rect">
            <a:avLst/>
          </a:prstGeom>
          <a:noFill/>
        </p:spPr>
        <p:txBody>
          <a:bodyPr wrap="none" lIns="91440" tIns="45720" rIns="91440" bIns="45720">
            <a:spAutoFit/>
          </a:bodyPr>
          <a:lstStyle/>
          <a:p>
            <a:pPr algn="ctr"/>
            <a:r>
              <a:rPr lang="en-US" sz="138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Tục</a:t>
            </a:r>
            <a:r>
              <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a:t>
            </a:r>
            <a:r>
              <a:rPr lang="en-US" sz="138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ngữ</a:t>
            </a:r>
            <a:r>
              <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a:t>
            </a:r>
            <a:r>
              <a:rPr lang="en-US" sz="138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về</a:t>
            </a:r>
            <a:r>
              <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a:t>
            </a:r>
          </a:p>
          <a:p>
            <a:pPr algn="ctr"/>
            <a:r>
              <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ý </a:t>
            </a:r>
            <a:r>
              <a:rPr lang="en-US" sz="138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chí</a:t>
            </a:r>
            <a:r>
              <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a:t>
            </a:r>
            <a:r>
              <a:rPr lang="en-US" sz="138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nghị</a:t>
            </a:r>
            <a:r>
              <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a:t>
            </a:r>
            <a:r>
              <a:rPr lang="en-US" sz="138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lực</a:t>
            </a:r>
            <a:endParaRPr lang="en-US" sz="138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554D0B4-C905-4082-BF88-7AD3764E4773}"/>
              </a:ext>
            </a:extLst>
          </p:cNvPr>
          <p:cNvSpPr/>
          <p:nvPr/>
        </p:nvSpPr>
        <p:spPr>
          <a:xfrm>
            <a:off x="1781476" y="1312324"/>
            <a:ext cx="5598006" cy="1631216"/>
          </a:xfrm>
          <a:prstGeom prst="rect">
            <a:avLst/>
          </a:prstGeom>
          <a:noFill/>
        </p:spPr>
        <p:txBody>
          <a:bodyPr wrap="none" lIns="91440" tIns="45720" rIns="91440" bIns="45720">
            <a:spAutoFit/>
          </a:bodyPr>
          <a:lstStyle/>
          <a:p>
            <a:pPr algn="ctr"/>
            <a:r>
              <a:rPr lang="en-US" sz="10000" b="1" i="1" cap="none" spc="0" dirty="0" err="1">
                <a:ln w="22225">
                  <a:solidFill>
                    <a:schemeClr val="accent6">
                      <a:lumMod val="50000"/>
                    </a:schemeClr>
                  </a:solidFill>
                  <a:prstDash val="solid"/>
                </a:ln>
                <a:solidFill>
                  <a:srgbClr val="FFC000"/>
                </a:solidFill>
                <a:effectLst/>
                <a:latin typeface="Times New Roman" panose="02020603050405020304" pitchFamily="18" charset="0"/>
                <a:cs typeface="Times New Roman" panose="02020603050405020304" pitchFamily="18" charset="0"/>
              </a:rPr>
              <a:t>Bài</a:t>
            </a:r>
            <a:r>
              <a:rPr lang="en-US" sz="10000" b="1" i="1" cap="none" spc="0" dirty="0">
                <a:ln w="22225">
                  <a:solidFill>
                    <a:schemeClr val="accent6">
                      <a:lumMod val="50000"/>
                    </a:schemeClr>
                  </a:solidFill>
                  <a:prstDash val="solid"/>
                </a:ln>
                <a:solidFill>
                  <a:srgbClr val="FFC000"/>
                </a:solidFill>
                <a:effectLst/>
                <a:latin typeface="Times New Roman" panose="02020603050405020304" pitchFamily="18" charset="0"/>
                <a:cs typeface="Times New Roman" panose="02020603050405020304" pitchFamily="18" charset="0"/>
              </a:rPr>
              <a:t> </a:t>
            </a:r>
            <a:r>
              <a:rPr lang="en-US" sz="10000" b="1" i="1" cap="none" spc="0" dirty="0" err="1">
                <a:ln w="22225">
                  <a:solidFill>
                    <a:schemeClr val="accent6">
                      <a:lumMod val="50000"/>
                    </a:schemeClr>
                  </a:solidFill>
                  <a:prstDash val="solid"/>
                </a:ln>
                <a:solidFill>
                  <a:srgbClr val="FFC000"/>
                </a:solidFill>
                <a:effectLst/>
                <a:latin typeface="Times New Roman" panose="02020603050405020304" pitchFamily="18" charset="0"/>
                <a:cs typeface="Times New Roman" panose="02020603050405020304" pitchFamily="18" charset="0"/>
              </a:rPr>
              <a:t>đọc</a:t>
            </a:r>
            <a:r>
              <a:rPr lang="en-US" sz="10000" b="1" i="1" cap="none" spc="0" dirty="0">
                <a:ln w="22225">
                  <a:solidFill>
                    <a:schemeClr val="accent6">
                      <a:lumMod val="50000"/>
                    </a:schemeClr>
                  </a:solidFill>
                  <a:prstDash val="solid"/>
                </a:ln>
                <a:solidFill>
                  <a:srgbClr val="FFC000"/>
                </a:solidFill>
                <a:effectLst/>
                <a:latin typeface="Times New Roman" panose="02020603050405020304" pitchFamily="18" charset="0"/>
                <a:cs typeface="Times New Roman" panose="02020603050405020304" pitchFamily="18" charset="0"/>
              </a:rPr>
              <a:t> 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533400" y="7658100"/>
            <a:ext cx="1834400" cy="2311055"/>
          </a:xfrm>
          <a:custGeom>
            <a:avLst/>
            <a:gdLst/>
            <a:ahLst/>
            <a:cxnLst/>
            <a:rect l="l" t="t" r="r" b="b"/>
            <a:pathLst>
              <a:path w="1834400" h="2311055">
                <a:moveTo>
                  <a:pt x="0" y="0"/>
                </a:moveTo>
                <a:lnTo>
                  <a:pt x="1834400" y="0"/>
                </a:lnTo>
                <a:lnTo>
                  <a:pt x="1834400" y="2311055"/>
                </a:lnTo>
                <a:lnTo>
                  <a:pt x="0" y="2311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9" name="Picture 8">
            <a:extLst>
              <a:ext uri="{FF2B5EF4-FFF2-40B4-BE49-F238E27FC236}">
                <a16:creationId xmlns:a16="http://schemas.microsoft.com/office/drawing/2014/main" id="{7AFB98C9-4EE7-4BC4-8C98-ABA723C46A6A}"/>
              </a:ext>
            </a:extLst>
          </p:cNvPr>
          <p:cNvPicPr>
            <a:picLocks noChangeAspect="1"/>
          </p:cNvPicPr>
          <p:nvPr/>
        </p:nvPicPr>
        <p:blipFill rotWithShape="1">
          <a:blip r:embed="rId4">
            <a:extLst>
              <a:ext uri="{28A0092B-C50C-407E-A947-70E740481C1C}">
                <a14:useLocalDpi xmlns:a14="http://schemas.microsoft.com/office/drawing/2010/main" val="0"/>
              </a:ext>
            </a:extLst>
          </a:blip>
          <a:srcRect l="344" t="14113" r="447" b="26267"/>
          <a:stretch/>
        </p:blipFill>
        <p:spPr>
          <a:xfrm>
            <a:off x="419100" y="30574"/>
            <a:ext cx="17449800" cy="10329298"/>
          </a:xfrm>
          <a:prstGeom prst="rect">
            <a:avLst/>
          </a:prstGeom>
        </p:spPr>
      </p:pic>
      <p:sp>
        <p:nvSpPr>
          <p:cNvPr id="11" name="Freeform 6">
            <a:extLst>
              <a:ext uri="{FF2B5EF4-FFF2-40B4-BE49-F238E27FC236}">
                <a16:creationId xmlns:a16="http://schemas.microsoft.com/office/drawing/2014/main" id="{606ED522-62F0-4961-8C83-824F0BBF2D06}"/>
              </a:ext>
            </a:extLst>
          </p:cNvPr>
          <p:cNvSpPr/>
          <p:nvPr/>
        </p:nvSpPr>
        <p:spPr>
          <a:xfrm rot="-489592">
            <a:off x="15597948" y="-85374"/>
            <a:ext cx="3701033" cy="1012906"/>
          </a:xfrm>
          <a:custGeom>
            <a:avLst/>
            <a:gdLst/>
            <a:ahLst/>
            <a:cxnLst/>
            <a:rect l="l" t="t" r="r" b="b"/>
            <a:pathLst>
              <a:path w="5608088" h="2208185">
                <a:moveTo>
                  <a:pt x="0" y="0"/>
                </a:moveTo>
                <a:lnTo>
                  <a:pt x="5608088" y="0"/>
                </a:lnTo>
                <a:lnTo>
                  <a:pt x="5608088" y="2208184"/>
                </a:lnTo>
                <a:lnTo>
                  <a:pt x="0" y="22081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Rectangle 11">
            <a:extLst>
              <a:ext uri="{FF2B5EF4-FFF2-40B4-BE49-F238E27FC236}">
                <a16:creationId xmlns:a16="http://schemas.microsoft.com/office/drawing/2014/main" id="{0914AD23-9F72-463E-B75B-3C9B06B8480E}"/>
              </a:ext>
            </a:extLst>
          </p:cNvPr>
          <p:cNvSpPr/>
          <p:nvPr/>
        </p:nvSpPr>
        <p:spPr>
          <a:xfrm>
            <a:off x="2221053" y="584894"/>
            <a:ext cx="13845894" cy="1200329"/>
          </a:xfrm>
          <a:prstGeom prst="rect">
            <a:avLst/>
          </a:prstGeom>
          <a:noFill/>
        </p:spPr>
        <p:txBody>
          <a:bodyPr wrap="square" lIns="91440" tIns="45720" rIns="91440" bIns="45720">
            <a:spAutoFit/>
          </a:bodyPr>
          <a:lstStyle/>
          <a:p>
            <a:pPr algn="ctr"/>
            <a:r>
              <a:rPr lang="en-US" sz="72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Tục</a:t>
            </a:r>
            <a:r>
              <a:rPr lang="en-US" sz="72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a:t>
            </a:r>
            <a:r>
              <a:rPr lang="en-US" sz="72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ngữ</a:t>
            </a:r>
            <a:r>
              <a:rPr lang="en-US" sz="72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a:t>
            </a:r>
            <a:r>
              <a:rPr lang="en-US" sz="72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về</a:t>
            </a:r>
            <a:r>
              <a:rPr lang="en-US" sz="72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ý </a:t>
            </a:r>
            <a:r>
              <a:rPr lang="en-US" sz="72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chí</a:t>
            </a:r>
            <a:r>
              <a:rPr lang="en-US" sz="72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a:t>
            </a:r>
            <a:r>
              <a:rPr lang="en-US" sz="72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nghị</a:t>
            </a:r>
            <a:r>
              <a:rPr lang="en-US" sz="72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 </a:t>
            </a:r>
            <a:r>
              <a:rPr lang="en-US" sz="7200" b="1" cap="none" spc="0" dirty="0" err="1">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rPr>
              <a:t>lực</a:t>
            </a:r>
            <a:endParaRPr lang="en-US" sz="7200" b="1" cap="none" spc="0" dirty="0">
              <a:ln w="22225">
                <a:solidFill>
                  <a:schemeClr val="accent6">
                    <a:lumMod val="50000"/>
                  </a:schemeClr>
                </a:solidFill>
                <a:prstDash val="solid"/>
              </a:ln>
              <a:solidFill>
                <a:srgbClr val="FFC000"/>
              </a:solidFill>
              <a:effectLst/>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66705" y="1449501"/>
            <a:ext cx="20441977" cy="8841155"/>
          </a:xfrm>
          <a:custGeom>
            <a:avLst/>
            <a:gdLst/>
            <a:ahLst/>
            <a:cxnLst/>
            <a:rect l="l" t="t" r="r" b="b"/>
            <a:pathLst>
              <a:path w="20441977" h="8841155">
                <a:moveTo>
                  <a:pt x="0" y="0"/>
                </a:moveTo>
                <a:lnTo>
                  <a:pt x="20441977" y="0"/>
                </a:lnTo>
                <a:lnTo>
                  <a:pt x="20441977" y="8841155"/>
                </a:lnTo>
                <a:lnTo>
                  <a:pt x="0" y="8841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128430" y="8402801"/>
            <a:ext cx="20726192" cy="1884199"/>
          </a:xfrm>
          <a:custGeom>
            <a:avLst/>
            <a:gdLst/>
            <a:ahLst/>
            <a:cxnLst/>
            <a:rect l="l" t="t" r="r" b="b"/>
            <a:pathLst>
              <a:path w="20726192" h="1884199">
                <a:moveTo>
                  <a:pt x="0" y="0"/>
                </a:moveTo>
                <a:lnTo>
                  <a:pt x="20726192" y="0"/>
                </a:lnTo>
                <a:lnTo>
                  <a:pt x="20726192" y="1884199"/>
                </a:lnTo>
                <a:lnTo>
                  <a:pt x="0" y="188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08756" y="6147897"/>
            <a:ext cx="22168056" cy="6317896"/>
          </a:xfrm>
          <a:custGeom>
            <a:avLst/>
            <a:gdLst/>
            <a:ahLst/>
            <a:cxnLst/>
            <a:rect l="l" t="t" r="r" b="b"/>
            <a:pathLst>
              <a:path w="22168056" h="6317896">
                <a:moveTo>
                  <a:pt x="0" y="0"/>
                </a:moveTo>
                <a:lnTo>
                  <a:pt x="22168056" y="0"/>
                </a:lnTo>
                <a:lnTo>
                  <a:pt x="22168056" y="6317896"/>
                </a:lnTo>
                <a:lnTo>
                  <a:pt x="0" y="6317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060942" y="123078"/>
            <a:ext cx="3734525" cy="1811245"/>
          </a:xfrm>
          <a:custGeom>
            <a:avLst/>
            <a:gdLst/>
            <a:ahLst/>
            <a:cxnLst/>
            <a:rect l="l" t="t" r="r" b="b"/>
            <a:pathLst>
              <a:path w="3734525" h="1811245">
                <a:moveTo>
                  <a:pt x="0" y="0"/>
                </a:moveTo>
                <a:lnTo>
                  <a:pt x="3734525" y="0"/>
                </a:lnTo>
                <a:lnTo>
                  <a:pt x="3734525" y="1811244"/>
                </a:lnTo>
                <a:lnTo>
                  <a:pt x="0" y="18112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4217355" flipV="1">
            <a:off x="1351250" y="-3243551"/>
            <a:ext cx="3252278" cy="5967482"/>
          </a:xfrm>
          <a:custGeom>
            <a:avLst/>
            <a:gdLst/>
            <a:ahLst/>
            <a:cxnLst/>
            <a:rect l="l" t="t" r="r" b="b"/>
            <a:pathLst>
              <a:path w="3252278" h="5967482">
                <a:moveTo>
                  <a:pt x="0" y="5967482"/>
                </a:moveTo>
                <a:lnTo>
                  <a:pt x="3252278" y="5967482"/>
                </a:lnTo>
                <a:lnTo>
                  <a:pt x="3252278" y="0"/>
                </a:lnTo>
                <a:lnTo>
                  <a:pt x="0" y="0"/>
                </a:lnTo>
                <a:lnTo>
                  <a:pt x="0" y="5967482"/>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7" name="Freeform 7"/>
          <p:cNvSpPr/>
          <p:nvPr/>
        </p:nvSpPr>
        <p:spPr>
          <a:xfrm rot="-1344091">
            <a:off x="15878385" y="2882474"/>
            <a:ext cx="2698259" cy="4475342"/>
          </a:xfrm>
          <a:custGeom>
            <a:avLst/>
            <a:gdLst/>
            <a:ahLst/>
            <a:cxnLst/>
            <a:rect l="l" t="t" r="r" b="b"/>
            <a:pathLst>
              <a:path w="2698259" h="4475342">
                <a:moveTo>
                  <a:pt x="0" y="0"/>
                </a:moveTo>
                <a:lnTo>
                  <a:pt x="2698258" y="0"/>
                </a:lnTo>
                <a:lnTo>
                  <a:pt x="2698258" y="4475342"/>
                </a:lnTo>
                <a:lnTo>
                  <a:pt x="0" y="44753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Rectangle: Rounded Corners 8">
            <a:extLst>
              <a:ext uri="{FF2B5EF4-FFF2-40B4-BE49-F238E27FC236}">
                <a16:creationId xmlns:a16="http://schemas.microsoft.com/office/drawing/2014/main" id="{60A1A51F-96E3-46CB-8C44-997B026AEF8B}"/>
              </a:ext>
            </a:extLst>
          </p:cNvPr>
          <p:cNvSpPr/>
          <p:nvPr/>
        </p:nvSpPr>
        <p:spPr>
          <a:xfrm>
            <a:off x="5104367" y="2395754"/>
            <a:ext cx="5029200" cy="1732632"/>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7200" dirty="0" err="1">
                <a:solidFill>
                  <a:srgbClr val="0070C0"/>
                </a:solidFill>
                <a:latin typeface="Arial" panose="020B0604020202020204" pitchFamily="34" charset="0"/>
                <a:cs typeface="Arial" panose="020B0604020202020204" pitchFamily="34" charset="0"/>
              </a:rPr>
              <a:t>gian</a:t>
            </a:r>
            <a:r>
              <a:rPr lang="en-US" altLang="vi-VN" sz="7200" dirty="0">
                <a:solidFill>
                  <a:srgbClr val="0070C0"/>
                </a:solidFill>
                <a:latin typeface="Arial" panose="020B0604020202020204" pitchFamily="34" charset="0"/>
                <a:cs typeface="Arial" panose="020B0604020202020204" pitchFamily="34" charset="0"/>
              </a:rPr>
              <a:t> nan</a:t>
            </a:r>
          </a:p>
        </p:txBody>
      </p:sp>
      <p:sp>
        <p:nvSpPr>
          <p:cNvPr id="15" name="Rectangle: Rounded Corners 8">
            <a:extLst>
              <a:ext uri="{FF2B5EF4-FFF2-40B4-BE49-F238E27FC236}">
                <a16:creationId xmlns:a16="http://schemas.microsoft.com/office/drawing/2014/main" id="{14509622-7433-42A4-A926-19D45FDC1253}"/>
              </a:ext>
            </a:extLst>
          </p:cNvPr>
          <p:cNvSpPr/>
          <p:nvPr/>
        </p:nvSpPr>
        <p:spPr>
          <a:xfrm>
            <a:off x="8187290" y="4477668"/>
            <a:ext cx="5029200" cy="1732632"/>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7200" dirty="0" err="1">
                <a:solidFill>
                  <a:srgbClr val="0070C0"/>
                </a:solidFill>
                <a:latin typeface="Arial" panose="020B0604020202020204" pitchFamily="34" charset="0"/>
                <a:cs typeface="Arial" panose="020B0604020202020204" pitchFamily="34" charset="0"/>
              </a:rPr>
              <a:t>chuốt</a:t>
            </a:r>
            <a:endParaRPr lang="en-US" altLang="vi-VN" sz="7200" dirty="0">
              <a:solidFill>
                <a:srgbClr val="0070C0"/>
              </a:solidFill>
              <a:latin typeface="Arial" panose="020B0604020202020204" pitchFamily="34" charset="0"/>
              <a:cs typeface="Arial" panose="020B0604020202020204" pitchFamily="34" charset="0"/>
            </a:endParaRPr>
          </a:p>
        </p:txBody>
      </p:sp>
      <p:sp>
        <p:nvSpPr>
          <p:cNvPr id="16" name="Rectangle: Rounded Corners 8">
            <a:extLst>
              <a:ext uri="{FF2B5EF4-FFF2-40B4-BE49-F238E27FC236}">
                <a16:creationId xmlns:a16="http://schemas.microsoft.com/office/drawing/2014/main" id="{629E8F3D-A264-4D40-A623-D36875B5BDD5}"/>
              </a:ext>
            </a:extLst>
          </p:cNvPr>
          <p:cNvSpPr/>
          <p:nvPr/>
        </p:nvSpPr>
        <p:spPr>
          <a:xfrm>
            <a:off x="11734800" y="6433425"/>
            <a:ext cx="5029200" cy="1732632"/>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7200" dirty="0" err="1">
                <a:solidFill>
                  <a:srgbClr val="0070C0"/>
                </a:solidFill>
                <a:latin typeface="Arial" panose="020B0604020202020204" pitchFamily="34" charset="0"/>
                <a:cs typeface="Arial" panose="020B0604020202020204" pitchFamily="34" charset="0"/>
              </a:rPr>
              <a:t>nản</a:t>
            </a:r>
            <a:endParaRPr lang="en-US" altLang="vi-VN" sz="7200" dirty="0">
              <a:solidFill>
                <a:srgbClr val="0070C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8949194-9947-48FE-BCF6-187FD64BD1F6}"/>
              </a:ext>
            </a:extLst>
          </p:cNvPr>
          <p:cNvSpPr/>
          <p:nvPr/>
        </p:nvSpPr>
        <p:spPr>
          <a:xfrm>
            <a:off x="2221053" y="414790"/>
            <a:ext cx="13845894" cy="1323439"/>
          </a:xfrm>
          <a:prstGeom prst="rect">
            <a:avLst/>
          </a:prstGeom>
          <a:noFill/>
        </p:spPr>
        <p:txBody>
          <a:bodyPr wrap="square" lIns="91440" tIns="45720" rIns="91440" bIns="45720">
            <a:spAutoFit/>
          </a:bodyPr>
          <a:lstStyle/>
          <a:p>
            <a:pPr algn="ctr"/>
            <a:r>
              <a:rPr lang="en-US" sz="8000" b="1" cap="none" spc="0" dirty="0" err="1">
                <a:ln w="22225">
                  <a:solidFill>
                    <a:schemeClr val="tx1"/>
                  </a:solidFill>
                  <a:prstDash val="solid"/>
                </a:ln>
                <a:solidFill>
                  <a:srgbClr val="FF0000"/>
                </a:solidFill>
                <a:effectLst/>
                <a:latin typeface="Arial" panose="020B0604020202020204" pitchFamily="34" charset="0"/>
                <a:cs typeface="Arial" panose="020B0604020202020204" pitchFamily="34" charset="0"/>
              </a:rPr>
              <a:t>Luyện</a:t>
            </a:r>
            <a:r>
              <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rPr>
              <a:t> </a:t>
            </a:r>
            <a:r>
              <a:rPr lang="en-US" sz="8000" b="1" cap="none" spc="0" dirty="0" err="1">
                <a:ln w="22225">
                  <a:solidFill>
                    <a:schemeClr val="tx1"/>
                  </a:solidFill>
                  <a:prstDash val="solid"/>
                </a:ln>
                <a:solidFill>
                  <a:srgbClr val="FF0000"/>
                </a:solidFill>
                <a:effectLst/>
                <a:latin typeface="Arial" panose="020B0604020202020204" pitchFamily="34" charset="0"/>
                <a:cs typeface="Arial" panose="020B0604020202020204" pitchFamily="34" charset="0"/>
              </a:rPr>
              <a:t>đọc</a:t>
            </a:r>
            <a:endParaRPr lang="en-US" sz="8000" b="1" cap="none" spc="0" dirty="0">
              <a:ln w="22225">
                <a:solidFill>
                  <a:schemeClr val="tx1"/>
                </a:solidFill>
                <a:prstDash val="solid"/>
              </a:ln>
              <a:solidFill>
                <a:srgbClr val="FF00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579</Words>
  <Application>Microsoft Office PowerPoint</Application>
  <PresentationFormat>Custom</PresentationFormat>
  <Paragraphs>58</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Times New Roman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Yellow Illustrative Travel Plans Presentation</dc:title>
  <cp:lastModifiedBy>Administrator</cp:lastModifiedBy>
  <cp:revision>13</cp:revision>
  <dcterms:created xsi:type="dcterms:W3CDTF">2006-08-16T00:00:00Z</dcterms:created>
  <dcterms:modified xsi:type="dcterms:W3CDTF">2024-08-06T09:44:46Z</dcterms:modified>
  <dc:identifier>DAGKuJ3BGnQ</dc:identifier>
</cp:coreProperties>
</file>