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  <p:sldId id="260" r:id="rId3"/>
    <p:sldId id="256" r:id="rId4"/>
    <p:sldId id="263" r:id="rId5"/>
    <p:sldId id="259" r:id="rId6"/>
    <p:sldId id="273" r:id="rId7"/>
    <p:sldId id="275" r:id="rId8"/>
    <p:sldId id="276" r:id="rId9"/>
    <p:sldId id="258" r:id="rId10"/>
    <p:sldId id="272" r:id="rId11"/>
    <p:sldId id="261" r:id="rId12"/>
    <p:sldId id="257" r:id="rId13"/>
    <p:sldId id="265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29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6.svg"/><Relationship Id="rId5" Type="http://schemas.openxmlformats.org/officeDocument/2006/relationships/image" Target="../media/image16.svg"/><Relationship Id="rId10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6.svg"/><Relationship Id="rId5" Type="http://schemas.openxmlformats.org/officeDocument/2006/relationships/image" Target="../media/image8.svg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6.svg"/><Relationship Id="rId5" Type="http://schemas.openxmlformats.org/officeDocument/2006/relationships/image" Target="../media/image16.svg"/><Relationship Id="rId10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26448">
            <a:off x="-4329520" y="-3144895"/>
            <a:ext cx="22146455" cy="26026817"/>
          </a:xfrm>
          <a:custGeom>
            <a:avLst/>
            <a:gdLst/>
            <a:ahLst/>
            <a:cxnLst/>
            <a:rect l="l" t="t" r="r" b="b"/>
            <a:pathLst>
              <a:path w="22146455" h="26026817">
                <a:moveTo>
                  <a:pt x="0" y="0"/>
                </a:moveTo>
                <a:lnTo>
                  <a:pt x="22146455" y="0"/>
                </a:lnTo>
                <a:lnTo>
                  <a:pt x="22146455" y="26026817"/>
                </a:lnTo>
                <a:lnTo>
                  <a:pt x="0" y="260268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689274" y="3848100"/>
            <a:ext cx="3217725" cy="6606535"/>
          </a:xfrm>
          <a:custGeom>
            <a:avLst/>
            <a:gdLst/>
            <a:ahLst/>
            <a:cxnLst/>
            <a:rect l="l" t="t" r="r" b="b"/>
            <a:pathLst>
              <a:path w="3691555" h="7492085">
                <a:moveTo>
                  <a:pt x="0" y="0"/>
                </a:moveTo>
                <a:lnTo>
                  <a:pt x="3691555" y="0"/>
                </a:lnTo>
                <a:lnTo>
                  <a:pt x="3691555" y="7492085"/>
                </a:lnTo>
                <a:lnTo>
                  <a:pt x="0" y="74920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790614" flipH="1">
            <a:off x="11754608" y="1530342"/>
            <a:ext cx="934381" cy="1117195"/>
          </a:xfrm>
          <a:custGeom>
            <a:avLst/>
            <a:gdLst/>
            <a:ahLst/>
            <a:cxnLst/>
            <a:rect l="l" t="t" r="r" b="b"/>
            <a:pathLst>
              <a:path w="934381" h="1117195">
                <a:moveTo>
                  <a:pt x="934381" y="0"/>
                </a:moveTo>
                <a:lnTo>
                  <a:pt x="0" y="0"/>
                </a:lnTo>
                <a:lnTo>
                  <a:pt x="0" y="1117196"/>
                </a:lnTo>
                <a:lnTo>
                  <a:pt x="934381" y="1117196"/>
                </a:lnTo>
                <a:lnTo>
                  <a:pt x="93438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311576" flipH="1">
            <a:off x="16429545" y="3148575"/>
            <a:ext cx="841522" cy="1006168"/>
          </a:xfrm>
          <a:custGeom>
            <a:avLst/>
            <a:gdLst/>
            <a:ahLst/>
            <a:cxnLst/>
            <a:rect l="l" t="t" r="r" b="b"/>
            <a:pathLst>
              <a:path w="841522" h="1006168">
                <a:moveTo>
                  <a:pt x="841523" y="0"/>
                </a:moveTo>
                <a:lnTo>
                  <a:pt x="0" y="0"/>
                </a:lnTo>
                <a:lnTo>
                  <a:pt x="0" y="1006168"/>
                </a:lnTo>
                <a:lnTo>
                  <a:pt x="841523" y="1006168"/>
                </a:lnTo>
                <a:lnTo>
                  <a:pt x="84152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36C72421-13C6-4F89-87FA-DDE875D4E085}"/>
              </a:ext>
            </a:extLst>
          </p:cNvPr>
          <p:cNvSpPr txBox="1"/>
          <p:nvPr/>
        </p:nvSpPr>
        <p:spPr>
          <a:xfrm>
            <a:off x="407692" y="1718908"/>
            <a:ext cx="11673438" cy="5440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vi-VN" sz="8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 MẾN </a:t>
            </a:r>
            <a:r>
              <a:rPr lang="vi-VN" sz="80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 </a:t>
            </a:r>
            <a:endParaRPr lang="en-US" sz="8000" b="1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vi-VN" sz="80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</a:t>
            </a:r>
            <a:r>
              <a:rPr lang="vi-VN" sz="8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HỌC SINH ĐẾN VỚI BÀI </a:t>
            </a:r>
            <a:r>
              <a:rPr lang="vi-VN" sz="80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 MỚI</a:t>
            </a:r>
            <a:r>
              <a:rPr lang="en-US" sz="80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vi-VN" sz="80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AB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145774" y="5936120"/>
            <a:ext cx="30579547" cy="15289774"/>
          </a:xfrm>
          <a:custGeom>
            <a:avLst/>
            <a:gdLst/>
            <a:ahLst/>
            <a:cxnLst/>
            <a:rect l="l" t="t" r="r" b="b"/>
            <a:pathLst>
              <a:path w="30579547" h="15289774">
                <a:moveTo>
                  <a:pt x="0" y="0"/>
                </a:moveTo>
                <a:lnTo>
                  <a:pt x="30579548" y="0"/>
                </a:lnTo>
                <a:lnTo>
                  <a:pt x="30579548" y="15289774"/>
                </a:lnTo>
                <a:lnTo>
                  <a:pt x="0" y="152897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605260" y="625825"/>
            <a:ext cx="13077480" cy="9035350"/>
          </a:xfrm>
          <a:custGeom>
            <a:avLst/>
            <a:gdLst/>
            <a:ahLst/>
            <a:cxnLst/>
            <a:rect l="l" t="t" r="r" b="b"/>
            <a:pathLst>
              <a:path w="13077480" h="9035350">
                <a:moveTo>
                  <a:pt x="0" y="0"/>
                </a:moveTo>
                <a:lnTo>
                  <a:pt x="13077480" y="0"/>
                </a:lnTo>
                <a:lnTo>
                  <a:pt x="13077480" y="9035350"/>
                </a:lnTo>
                <a:lnTo>
                  <a:pt x="0" y="9035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62625" y="3086770"/>
            <a:ext cx="2151064" cy="4909066"/>
          </a:xfrm>
          <a:custGeom>
            <a:avLst/>
            <a:gdLst/>
            <a:ahLst/>
            <a:cxnLst/>
            <a:rect l="l" t="t" r="r" b="b"/>
            <a:pathLst>
              <a:path w="2151064" h="4909066">
                <a:moveTo>
                  <a:pt x="0" y="0"/>
                </a:moveTo>
                <a:lnTo>
                  <a:pt x="2151064" y="0"/>
                </a:lnTo>
                <a:lnTo>
                  <a:pt x="2151064" y="4909066"/>
                </a:lnTo>
                <a:lnTo>
                  <a:pt x="0" y="49090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4768051" y="1088236"/>
            <a:ext cx="8751898" cy="5861310"/>
            <a:chOff x="0" y="0"/>
            <a:chExt cx="1366503" cy="9151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66503" cy="915172"/>
            </a:xfrm>
            <a:custGeom>
              <a:avLst/>
              <a:gdLst/>
              <a:ahLst/>
              <a:cxnLst/>
              <a:rect l="l" t="t" r="r" b="b"/>
              <a:pathLst>
                <a:path w="1366503" h="915172">
                  <a:moveTo>
                    <a:pt x="1242043" y="915172"/>
                  </a:moveTo>
                  <a:lnTo>
                    <a:pt x="124460" y="915172"/>
                  </a:lnTo>
                  <a:cubicBezTo>
                    <a:pt x="55880" y="915172"/>
                    <a:pt x="0" y="859292"/>
                    <a:pt x="0" y="7907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42043" y="0"/>
                  </a:lnTo>
                  <a:cubicBezTo>
                    <a:pt x="1310623" y="0"/>
                    <a:pt x="1366503" y="55880"/>
                    <a:pt x="1366503" y="124460"/>
                  </a:cubicBezTo>
                  <a:lnTo>
                    <a:pt x="1366503" y="790712"/>
                  </a:lnTo>
                  <a:cubicBezTo>
                    <a:pt x="1366503" y="859292"/>
                    <a:pt x="1310623" y="915172"/>
                    <a:pt x="1242043" y="915172"/>
                  </a:cubicBezTo>
                  <a:close/>
                </a:path>
              </a:pathLst>
            </a:custGeom>
            <a:solidFill>
              <a:srgbClr val="FFD0D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682740" y="3317981"/>
            <a:ext cx="6663910" cy="4446645"/>
          </a:xfrm>
          <a:custGeom>
            <a:avLst/>
            <a:gdLst/>
            <a:ahLst/>
            <a:cxnLst/>
            <a:rect l="l" t="t" r="r" b="b"/>
            <a:pathLst>
              <a:path w="6663910" h="4446645">
                <a:moveTo>
                  <a:pt x="0" y="0"/>
                </a:moveTo>
                <a:lnTo>
                  <a:pt x="6663909" y="0"/>
                </a:lnTo>
                <a:lnTo>
                  <a:pt x="6663909" y="4446645"/>
                </a:lnTo>
                <a:lnTo>
                  <a:pt x="0" y="44466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204400">
            <a:off x="14144451" y="966510"/>
            <a:ext cx="864175" cy="1033252"/>
          </a:xfrm>
          <a:custGeom>
            <a:avLst/>
            <a:gdLst/>
            <a:ahLst/>
            <a:cxnLst/>
            <a:rect l="l" t="t" r="r" b="b"/>
            <a:pathLst>
              <a:path w="864175" h="1033252">
                <a:moveTo>
                  <a:pt x="0" y="0"/>
                </a:moveTo>
                <a:lnTo>
                  <a:pt x="864175" y="0"/>
                </a:lnTo>
                <a:lnTo>
                  <a:pt x="864175" y="1033252"/>
                </a:lnTo>
                <a:lnTo>
                  <a:pt x="0" y="10332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953414" flipH="1">
            <a:off x="3143188" y="4368184"/>
            <a:ext cx="895712" cy="1070960"/>
          </a:xfrm>
          <a:custGeom>
            <a:avLst/>
            <a:gdLst/>
            <a:ahLst/>
            <a:cxnLst/>
            <a:rect l="l" t="t" r="r" b="b"/>
            <a:pathLst>
              <a:path w="895712" h="1070960">
                <a:moveTo>
                  <a:pt x="895712" y="0"/>
                </a:moveTo>
                <a:lnTo>
                  <a:pt x="0" y="0"/>
                </a:lnTo>
                <a:lnTo>
                  <a:pt x="0" y="1070960"/>
                </a:lnTo>
                <a:lnTo>
                  <a:pt x="895712" y="1070960"/>
                </a:lnTo>
                <a:lnTo>
                  <a:pt x="895712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BAC99576-60CD-42E9-B11C-1431FE95EE11}"/>
              </a:ext>
            </a:extLst>
          </p:cNvPr>
          <p:cNvSpPr txBox="1"/>
          <p:nvPr/>
        </p:nvSpPr>
        <p:spPr>
          <a:xfrm>
            <a:off x="5066931" y="3224491"/>
            <a:ext cx="8154136" cy="145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7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388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AB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706865">
            <a:off x="3179042" y="-1963221"/>
            <a:ext cx="17105097" cy="14657354"/>
          </a:xfrm>
          <a:custGeom>
            <a:avLst/>
            <a:gdLst/>
            <a:ahLst/>
            <a:cxnLst/>
            <a:rect l="l" t="t" r="r" b="b"/>
            <a:pathLst>
              <a:path w="22146455" h="26026817">
                <a:moveTo>
                  <a:pt x="0" y="0"/>
                </a:moveTo>
                <a:lnTo>
                  <a:pt x="22146455" y="0"/>
                </a:lnTo>
                <a:lnTo>
                  <a:pt x="22146455" y="26026817"/>
                </a:lnTo>
                <a:lnTo>
                  <a:pt x="0" y="260268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037611" y="2769590"/>
            <a:ext cx="9758001" cy="54259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trong 2 </a:t>
            </a:r>
            <a:r>
              <a:rPr lang="vi-VN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sau:</a:t>
            </a:r>
          </a:p>
          <a:p>
            <a:pPr marL="742950" indent="-742950" algn="just">
              <a:lnSpc>
                <a:spcPct val="150000"/>
              </a:lnSpc>
              <a:buAutoNum type="arabicPeriod"/>
            </a:pP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đơn xin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50000"/>
              </a:lnSpc>
              <a:buAutoNum type="arabicPeriod"/>
            </a:pP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văn nêu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nhân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Uy-li-am trong câu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4.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 rot="4236316">
            <a:off x="4941962" y="1854818"/>
            <a:ext cx="951870" cy="666309"/>
          </a:xfrm>
          <a:custGeom>
            <a:avLst/>
            <a:gdLst/>
            <a:ahLst/>
            <a:cxnLst/>
            <a:rect l="l" t="t" r="r" b="b"/>
            <a:pathLst>
              <a:path w="951870" h="666309">
                <a:moveTo>
                  <a:pt x="0" y="0"/>
                </a:moveTo>
                <a:lnTo>
                  <a:pt x="951870" y="0"/>
                </a:lnTo>
                <a:lnTo>
                  <a:pt x="951870" y="666309"/>
                </a:lnTo>
                <a:lnTo>
                  <a:pt x="0" y="6663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7388495">
            <a:off x="886095" y="3703573"/>
            <a:ext cx="951870" cy="666309"/>
          </a:xfrm>
          <a:custGeom>
            <a:avLst/>
            <a:gdLst/>
            <a:ahLst/>
            <a:cxnLst/>
            <a:rect l="l" t="t" r="r" b="b"/>
            <a:pathLst>
              <a:path w="951870" h="666309">
                <a:moveTo>
                  <a:pt x="0" y="0"/>
                </a:moveTo>
                <a:lnTo>
                  <a:pt x="951870" y="0"/>
                </a:lnTo>
                <a:lnTo>
                  <a:pt x="951870" y="666309"/>
                </a:lnTo>
                <a:lnTo>
                  <a:pt x="0" y="6663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22CED1A6-461B-2006-B1FF-AEF4F11DEAB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60243" y="1840832"/>
            <a:ext cx="5811147" cy="82296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98106" y="13291"/>
            <a:ext cx="15678716" cy="9150669"/>
          </a:xfrm>
          <a:custGeom>
            <a:avLst/>
            <a:gdLst/>
            <a:ahLst/>
            <a:cxnLst/>
            <a:rect l="l" t="t" r="r" b="b"/>
            <a:pathLst>
              <a:path w="15678716" h="9150669">
                <a:moveTo>
                  <a:pt x="0" y="0"/>
                </a:moveTo>
                <a:lnTo>
                  <a:pt x="15678716" y="0"/>
                </a:lnTo>
                <a:lnTo>
                  <a:pt x="15678716" y="9150669"/>
                </a:lnTo>
                <a:lnTo>
                  <a:pt x="0" y="91506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768370">
            <a:off x="3817189" y="1983985"/>
            <a:ext cx="948535" cy="1134118"/>
          </a:xfrm>
          <a:custGeom>
            <a:avLst/>
            <a:gdLst/>
            <a:ahLst/>
            <a:cxnLst/>
            <a:rect l="l" t="t" r="r" b="b"/>
            <a:pathLst>
              <a:path w="948535" h="1134118">
                <a:moveTo>
                  <a:pt x="0" y="0"/>
                </a:moveTo>
                <a:lnTo>
                  <a:pt x="948534" y="0"/>
                </a:lnTo>
                <a:lnTo>
                  <a:pt x="948534" y="1134118"/>
                </a:lnTo>
                <a:lnTo>
                  <a:pt x="0" y="11341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DA4ED82A-16E5-49AC-8203-591BB76EF644}"/>
              </a:ext>
            </a:extLst>
          </p:cNvPr>
          <p:cNvSpPr txBox="1"/>
          <p:nvPr/>
        </p:nvSpPr>
        <p:spPr>
          <a:xfrm>
            <a:off x="5167819" y="3614063"/>
            <a:ext cx="13255983" cy="1949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lvl="1" indent="-6858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nửa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I.</a:t>
            </a:r>
          </a:p>
          <a:p>
            <a:pPr marL="685800" lvl="1" indent="-6858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4400" u="none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4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u="none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ị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B246CA06-5E24-4717-9EDF-BF3EC26490EA}"/>
              </a:ext>
            </a:extLst>
          </p:cNvPr>
          <p:cNvSpPr txBox="1"/>
          <p:nvPr/>
        </p:nvSpPr>
        <p:spPr>
          <a:xfrm>
            <a:off x="6197859" y="2252169"/>
            <a:ext cx="10879209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</a:pPr>
            <a:r>
              <a:rPr lang="en-US" sz="7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711D6102-3454-1901-23F1-B44D4069940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538783" y="2056483"/>
            <a:ext cx="4222983" cy="826011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6214068" y="6401612"/>
            <a:ext cx="16196162" cy="8098081"/>
          </a:xfrm>
          <a:custGeom>
            <a:avLst/>
            <a:gdLst/>
            <a:ahLst/>
            <a:cxnLst/>
            <a:rect l="l" t="t" r="r" b="b"/>
            <a:pathLst>
              <a:path w="16196162" h="8098081">
                <a:moveTo>
                  <a:pt x="0" y="0"/>
                </a:moveTo>
                <a:lnTo>
                  <a:pt x="16196162" y="0"/>
                </a:lnTo>
                <a:lnTo>
                  <a:pt x="16196162" y="8098081"/>
                </a:lnTo>
                <a:lnTo>
                  <a:pt x="0" y="80980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598535" y="3620250"/>
            <a:ext cx="6926361" cy="4785486"/>
          </a:xfrm>
          <a:custGeom>
            <a:avLst/>
            <a:gdLst/>
            <a:ahLst/>
            <a:cxnLst/>
            <a:rect l="l" t="t" r="r" b="b"/>
            <a:pathLst>
              <a:path w="6926361" h="4785486">
                <a:moveTo>
                  <a:pt x="0" y="0"/>
                </a:moveTo>
                <a:lnTo>
                  <a:pt x="6926361" y="0"/>
                </a:lnTo>
                <a:lnTo>
                  <a:pt x="6926361" y="4785485"/>
                </a:lnTo>
                <a:lnTo>
                  <a:pt x="0" y="47854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2524263">
            <a:off x="16608423" y="3192617"/>
            <a:ext cx="951870" cy="666309"/>
          </a:xfrm>
          <a:custGeom>
            <a:avLst/>
            <a:gdLst/>
            <a:ahLst/>
            <a:cxnLst/>
            <a:rect l="l" t="t" r="r" b="b"/>
            <a:pathLst>
              <a:path w="951870" h="666309">
                <a:moveTo>
                  <a:pt x="0" y="0"/>
                </a:moveTo>
                <a:lnTo>
                  <a:pt x="951870" y="0"/>
                </a:lnTo>
                <a:lnTo>
                  <a:pt x="951870" y="666309"/>
                </a:lnTo>
                <a:lnTo>
                  <a:pt x="0" y="6663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7635895">
            <a:off x="10122600" y="6068458"/>
            <a:ext cx="951870" cy="666309"/>
          </a:xfrm>
          <a:custGeom>
            <a:avLst/>
            <a:gdLst/>
            <a:ahLst/>
            <a:cxnLst/>
            <a:rect l="l" t="t" r="r" b="b"/>
            <a:pathLst>
              <a:path w="951870" h="666309">
                <a:moveTo>
                  <a:pt x="0" y="0"/>
                </a:moveTo>
                <a:lnTo>
                  <a:pt x="951870" y="0"/>
                </a:lnTo>
                <a:lnTo>
                  <a:pt x="951870" y="666309"/>
                </a:lnTo>
                <a:lnTo>
                  <a:pt x="0" y="6663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75CA63CA-1CB4-41FE-BF1A-0EEFFFA457D8}"/>
              </a:ext>
            </a:extLst>
          </p:cNvPr>
          <p:cNvSpPr txBox="1"/>
          <p:nvPr/>
        </p:nvSpPr>
        <p:spPr>
          <a:xfrm>
            <a:off x="627117" y="1953234"/>
            <a:ext cx="10918187" cy="3057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vi-VN" sz="7000" b="1" u="none" dirty="0">
                <a:solidFill>
                  <a:srgbClr val="C00000"/>
                </a:solidFill>
              </a:rPr>
              <a:t>XIN CHÀO TẠM BIỆT VÀ HẸN GẶP LẠI</a:t>
            </a:r>
            <a:endParaRPr lang="en-US" sz="7000" b="1" u="none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706865">
            <a:off x="-2708358" y="3594902"/>
            <a:ext cx="22146455" cy="26026817"/>
          </a:xfrm>
          <a:custGeom>
            <a:avLst/>
            <a:gdLst/>
            <a:ahLst/>
            <a:cxnLst/>
            <a:rect l="l" t="t" r="r" b="b"/>
            <a:pathLst>
              <a:path w="22146455" h="26026817">
                <a:moveTo>
                  <a:pt x="0" y="0"/>
                </a:moveTo>
                <a:lnTo>
                  <a:pt x="22146456" y="0"/>
                </a:lnTo>
                <a:lnTo>
                  <a:pt x="22146456" y="26026816"/>
                </a:lnTo>
                <a:lnTo>
                  <a:pt x="0" y="260268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105112" y="1311873"/>
            <a:ext cx="12086472" cy="6418443"/>
          </a:xfrm>
          <a:custGeom>
            <a:avLst/>
            <a:gdLst/>
            <a:ahLst/>
            <a:cxnLst/>
            <a:rect l="l" t="t" r="r" b="b"/>
            <a:pathLst>
              <a:path w="10997332" h="6418443">
                <a:moveTo>
                  <a:pt x="0" y="0"/>
                </a:moveTo>
                <a:lnTo>
                  <a:pt x="10997332" y="0"/>
                </a:lnTo>
                <a:lnTo>
                  <a:pt x="10997332" y="6418443"/>
                </a:lnTo>
                <a:lnTo>
                  <a:pt x="0" y="64184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191584" y="4421041"/>
            <a:ext cx="3683310" cy="5416632"/>
          </a:xfrm>
          <a:custGeom>
            <a:avLst/>
            <a:gdLst/>
            <a:ahLst/>
            <a:cxnLst/>
            <a:rect l="l" t="t" r="r" b="b"/>
            <a:pathLst>
              <a:path w="3683310" h="5416632">
                <a:moveTo>
                  <a:pt x="0" y="0"/>
                </a:moveTo>
                <a:lnTo>
                  <a:pt x="3683310" y="0"/>
                </a:lnTo>
                <a:lnTo>
                  <a:pt x="3683310" y="5416632"/>
                </a:lnTo>
                <a:lnTo>
                  <a:pt x="0" y="54166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>
            <a:off x="777397" y="4237921"/>
            <a:ext cx="1959836" cy="5416632"/>
          </a:xfrm>
          <a:custGeom>
            <a:avLst/>
            <a:gdLst/>
            <a:ahLst/>
            <a:cxnLst/>
            <a:rect l="l" t="t" r="r" b="b"/>
            <a:pathLst>
              <a:path w="1959836" h="5416632">
                <a:moveTo>
                  <a:pt x="1959836" y="0"/>
                </a:moveTo>
                <a:lnTo>
                  <a:pt x="0" y="0"/>
                </a:lnTo>
                <a:lnTo>
                  <a:pt x="0" y="5416632"/>
                </a:lnTo>
                <a:lnTo>
                  <a:pt x="1959836" y="5416632"/>
                </a:lnTo>
                <a:lnTo>
                  <a:pt x="195983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768370" flipH="1">
            <a:off x="2366916" y="1446198"/>
            <a:ext cx="930025" cy="1111986"/>
          </a:xfrm>
          <a:custGeom>
            <a:avLst/>
            <a:gdLst/>
            <a:ahLst/>
            <a:cxnLst/>
            <a:rect l="l" t="t" r="r" b="b"/>
            <a:pathLst>
              <a:path w="930025" h="1111986">
                <a:moveTo>
                  <a:pt x="930025" y="0"/>
                </a:moveTo>
                <a:lnTo>
                  <a:pt x="0" y="0"/>
                </a:lnTo>
                <a:lnTo>
                  <a:pt x="0" y="1111987"/>
                </a:lnTo>
                <a:lnTo>
                  <a:pt x="930025" y="1111987"/>
                </a:lnTo>
                <a:lnTo>
                  <a:pt x="93002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934288">
            <a:off x="14999992" y="4013267"/>
            <a:ext cx="944696" cy="1129527"/>
          </a:xfrm>
          <a:custGeom>
            <a:avLst/>
            <a:gdLst/>
            <a:ahLst/>
            <a:cxnLst/>
            <a:rect l="l" t="t" r="r" b="b"/>
            <a:pathLst>
              <a:path w="944696" h="1129527">
                <a:moveTo>
                  <a:pt x="0" y="0"/>
                </a:moveTo>
                <a:lnTo>
                  <a:pt x="944696" y="0"/>
                </a:lnTo>
                <a:lnTo>
                  <a:pt x="944696" y="1129528"/>
                </a:lnTo>
                <a:lnTo>
                  <a:pt x="0" y="11295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BFDEBF-94F3-4B63-8572-7EA2767A124E}"/>
              </a:ext>
            </a:extLst>
          </p:cNvPr>
          <p:cNvSpPr txBox="1"/>
          <p:nvPr/>
        </p:nvSpPr>
        <p:spPr>
          <a:xfrm>
            <a:off x="3408612" y="2490648"/>
            <a:ext cx="11541853" cy="34945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vi-VN" sz="8000" b="1" dirty="0">
                <a:solidFill>
                  <a:srgbClr val="C00000"/>
                </a:solidFill>
              </a:rPr>
              <a:t>BÀI 5:</a:t>
            </a:r>
          </a:p>
          <a:p>
            <a:pPr marL="0" lvl="0" indent="0" algn="ctr">
              <a:lnSpc>
                <a:spcPct val="150000"/>
              </a:lnSpc>
            </a:pPr>
            <a:r>
              <a:rPr lang="vi-VN" sz="8000" b="1" dirty="0">
                <a:solidFill>
                  <a:srgbClr val="C00000"/>
                </a:solidFill>
              </a:rPr>
              <a:t>ÔN TẬP GIỮA HỌC KÌ I</a:t>
            </a:r>
            <a:endParaRPr lang="en-US" sz="8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AB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145774" y="5936120"/>
            <a:ext cx="30579547" cy="15289774"/>
          </a:xfrm>
          <a:custGeom>
            <a:avLst/>
            <a:gdLst/>
            <a:ahLst/>
            <a:cxnLst/>
            <a:rect l="l" t="t" r="r" b="b"/>
            <a:pathLst>
              <a:path w="30579547" h="15289774">
                <a:moveTo>
                  <a:pt x="0" y="0"/>
                </a:moveTo>
                <a:lnTo>
                  <a:pt x="30579548" y="0"/>
                </a:lnTo>
                <a:lnTo>
                  <a:pt x="30579548" y="15289774"/>
                </a:lnTo>
                <a:lnTo>
                  <a:pt x="0" y="152897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605260" y="625825"/>
            <a:ext cx="13077480" cy="9035350"/>
          </a:xfrm>
          <a:custGeom>
            <a:avLst/>
            <a:gdLst/>
            <a:ahLst/>
            <a:cxnLst/>
            <a:rect l="l" t="t" r="r" b="b"/>
            <a:pathLst>
              <a:path w="13077480" h="9035350">
                <a:moveTo>
                  <a:pt x="0" y="0"/>
                </a:moveTo>
                <a:lnTo>
                  <a:pt x="13077480" y="0"/>
                </a:lnTo>
                <a:lnTo>
                  <a:pt x="13077480" y="9035350"/>
                </a:lnTo>
                <a:lnTo>
                  <a:pt x="0" y="9035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62625" y="3086770"/>
            <a:ext cx="2151064" cy="4909066"/>
          </a:xfrm>
          <a:custGeom>
            <a:avLst/>
            <a:gdLst/>
            <a:ahLst/>
            <a:cxnLst/>
            <a:rect l="l" t="t" r="r" b="b"/>
            <a:pathLst>
              <a:path w="2151064" h="4909066">
                <a:moveTo>
                  <a:pt x="0" y="0"/>
                </a:moveTo>
                <a:lnTo>
                  <a:pt x="2151064" y="0"/>
                </a:lnTo>
                <a:lnTo>
                  <a:pt x="2151064" y="4909066"/>
                </a:lnTo>
                <a:lnTo>
                  <a:pt x="0" y="49090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4768051" y="1088236"/>
            <a:ext cx="8751898" cy="5861310"/>
            <a:chOff x="0" y="0"/>
            <a:chExt cx="1366503" cy="9151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66503" cy="915172"/>
            </a:xfrm>
            <a:custGeom>
              <a:avLst/>
              <a:gdLst/>
              <a:ahLst/>
              <a:cxnLst/>
              <a:rect l="l" t="t" r="r" b="b"/>
              <a:pathLst>
                <a:path w="1366503" h="915172">
                  <a:moveTo>
                    <a:pt x="1242043" y="915172"/>
                  </a:moveTo>
                  <a:lnTo>
                    <a:pt x="124460" y="915172"/>
                  </a:lnTo>
                  <a:cubicBezTo>
                    <a:pt x="55880" y="915172"/>
                    <a:pt x="0" y="859292"/>
                    <a:pt x="0" y="7907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42043" y="0"/>
                  </a:lnTo>
                  <a:cubicBezTo>
                    <a:pt x="1310623" y="0"/>
                    <a:pt x="1366503" y="55880"/>
                    <a:pt x="1366503" y="124460"/>
                  </a:cubicBezTo>
                  <a:lnTo>
                    <a:pt x="1366503" y="790712"/>
                  </a:lnTo>
                  <a:cubicBezTo>
                    <a:pt x="1366503" y="859292"/>
                    <a:pt x="1310623" y="915172"/>
                    <a:pt x="1242043" y="915172"/>
                  </a:cubicBezTo>
                  <a:close/>
                </a:path>
              </a:pathLst>
            </a:custGeom>
            <a:solidFill>
              <a:srgbClr val="FFD0D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682740" y="3317981"/>
            <a:ext cx="6663910" cy="4446645"/>
          </a:xfrm>
          <a:custGeom>
            <a:avLst/>
            <a:gdLst/>
            <a:ahLst/>
            <a:cxnLst/>
            <a:rect l="l" t="t" r="r" b="b"/>
            <a:pathLst>
              <a:path w="6663910" h="4446645">
                <a:moveTo>
                  <a:pt x="0" y="0"/>
                </a:moveTo>
                <a:lnTo>
                  <a:pt x="6663909" y="0"/>
                </a:lnTo>
                <a:lnTo>
                  <a:pt x="6663909" y="4446645"/>
                </a:lnTo>
                <a:lnTo>
                  <a:pt x="0" y="44466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204400">
            <a:off x="14144451" y="966510"/>
            <a:ext cx="864175" cy="1033252"/>
          </a:xfrm>
          <a:custGeom>
            <a:avLst/>
            <a:gdLst/>
            <a:ahLst/>
            <a:cxnLst/>
            <a:rect l="l" t="t" r="r" b="b"/>
            <a:pathLst>
              <a:path w="864175" h="1033252">
                <a:moveTo>
                  <a:pt x="0" y="0"/>
                </a:moveTo>
                <a:lnTo>
                  <a:pt x="864175" y="0"/>
                </a:lnTo>
                <a:lnTo>
                  <a:pt x="864175" y="1033252"/>
                </a:lnTo>
                <a:lnTo>
                  <a:pt x="0" y="10332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953414" flipH="1">
            <a:off x="3143188" y="4368184"/>
            <a:ext cx="895712" cy="1070960"/>
          </a:xfrm>
          <a:custGeom>
            <a:avLst/>
            <a:gdLst/>
            <a:ahLst/>
            <a:cxnLst/>
            <a:rect l="l" t="t" r="r" b="b"/>
            <a:pathLst>
              <a:path w="895712" h="1070960">
                <a:moveTo>
                  <a:pt x="895712" y="0"/>
                </a:moveTo>
                <a:lnTo>
                  <a:pt x="0" y="0"/>
                </a:lnTo>
                <a:lnTo>
                  <a:pt x="0" y="1070960"/>
                </a:lnTo>
                <a:lnTo>
                  <a:pt x="895712" y="1070960"/>
                </a:lnTo>
                <a:lnTo>
                  <a:pt x="895712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BAC99576-60CD-42E9-B11C-1431FE95EE11}"/>
              </a:ext>
            </a:extLst>
          </p:cNvPr>
          <p:cNvSpPr txBox="1"/>
          <p:nvPr/>
        </p:nvSpPr>
        <p:spPr>
          <a:xfrm>
            <a:off x="5066931" y="3224491"/>
            <a:ext cx="8154136" cy="145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6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706865">
            <a:off x="-2681484" y="1063235"/>
            <a:ext cx="22146455" cy="26026817"/>
          </a:xfrm>
          <a:custGeom>
            <a:avLst/>
            <a:gdLst/>
            <a:ahLst/>
            <a:cxnLst/>
            <a:rect l="l" t="t" r="r" b="b"/>
            <a:pathLst>
              <a:path w="22146455" h="26026817">
                <a:moveTo>
                  <a:pt x="0" y="0"/>
                </a:moveTo>
                <a:lnTo>
                  <a:pt x="22146455" y="0"/>
                </a:lnTo>
                <a:lnTo>
                  <a:pt x="22146455" y="26026817"/>
                </a:lnTo>
                <a:lnTo>
                  <a:pt x="0" y="260268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EBCF5C-FCC7-4D14-8BB9-D8A6FA787B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" t="10741" r="2873" b="53703"/>
          <a:stretch/>
        </p:blipFill>
        <p:spPr>
          <a:xfrm>
            <a:off x="8153400" y="2587113"/>
            <a:ext cx="9906000" cy="5112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3D2EC9-11DA-4A8F-89B6-C9C015149F6C}"/>
              </a:ext>
            </a:extLst>
          </p:cNvPr>
          <p:cNvSpPr txBox="1"/>
          <p:nvPr/>
        </p:nvSpPr>
        <p:spPr>
          <a:xfrm>
            <a:off x="1143000" y="3318577"/>
            <a:ext cx="64008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Em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hãy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đọc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thầm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đọc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Đi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làm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nương</a:t>
            </a:r>
            <a:endParaRPr lang="vi-VN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7F1D78AA-853C-42AC-9944-4A7AD4EBD806}"/>
              </a:ext>
            </a:extLst>
          </p:cNvPr>
          <p:cNvSpPr txBox="1"/>
          <p:nvPr/>
        </p:nvSpPr>
        <p:spPr>
          <a:xfrm>
            <a:off x="3581400" y="876992"/>
            <a:ext cx="12344400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/ sai 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Câu 1: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nương?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0CD7BDF0-B232-4264-8FC4-A8877CD60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002619"/>
              </p:ext>
            </p:extLst>
          </p:nvPr>
        </p:nvGraphicFramePr>
        <p:xfrm>
          <a:off x="1143000" y="4381500"/>
          <a:ext cx="16002000" cy="4580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0">
                  <a:extLst>
                    <a:ext uri="{9D8B030D-6E8A-4147-A177-3AD203B41FA5}">
                      <a16:colId xmlns:a16="http://schemas.microsoft.com/office/drawing/2014/main" val="218399620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67754073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274569243"/>
                    </a:ext>
                  </a:extLst>
                </a:gridCol>
              </a:tblGrid>
              <a:tr h="684513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ngữ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hình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ảnh</a:t>
                      </a:r>
                      <a:endParaRPr lang="vi-VN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Đúng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Sai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790511"/>
                  </a:ext>
                </a:extLst>
              </a:tr>
              <a:tr h="6845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làng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đều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đi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làm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nương</a:t>
                      </a:r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191518"/>
                  </a:ext>
                </a:extLst>
              </a:tr>
              <a:tr h="6845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 Trên nương,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mỗi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việc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077929"/>
                  </a:ext>
                </a:extLst>
              </a:tr>
              <a:tr h="6845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 Trên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sàn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dưới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đất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mọi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nhà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đều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vắng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tanh.</a:t>
                      </a:r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233198"/>
                  </a:ext>
                </a:extLst>
              </a:tr>
              <a:tr h="14580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 Con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ngựa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đeo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tất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đồ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đạc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nông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cụ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trên lưng.</a:t>
                      </a:r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381899"/>
                  </a:ext>
                </a:extLst>
              </a:tr>
            </a:tbl>
          </a:graphicData>
        </a:graphic>
      </p:graphicFrame>
      <p:pic>
        <p:nvPicPr>
          <p:cNvPr id="18" name="Picture 5">
            <a:extLst>
              <a:ext uri="{FF2B5EF4-FFF2-40B4-BE49-F238E27FC236}">
                <a16:creationId xmlns:a16="http://schemas.microsoft.com/office/drawing/2014/main" id="{7439A619-2E08-4923-9441-181478F584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030200" y="5219700"/>
            <a:ext cx="612820" cy="533400"/>
          </a:xfrm>
          <a:prstGeom prst="rect">
            <a:avLst/>
          </a:prstGeom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B5597FAB-848C-4334-9C9B-30A61FE081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19390" y="5905500"/>
            <a:ext cx="612820" cy="533400"/>
          </a:xfrm>
          <a:prstGeom prst="rect">
            <a:avLst/>
          </a:prstGeom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25027358-4D4B-480F-8289-8DC8366D4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030200" y="6824262"/>
            <a:ext cx="612820" cy="533400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4CAE5B0-C69A-4785-98AC-8A856110DF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19390" y="7962900"/>
            <a:ext cx="612820" cy="5334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7F1D78AA-853C-42AC-9944-4A7AD4EBD806}"/>
              </a:ext>
            </a:extLst>
          </p:cNvPr>
          <p:cNvSpPr txBox="1"/>
          <p:nvPr/>
        </p:nvSpPr>
        <p:spPr>
          <a:xfrm>
            <a:off x="3308857" y="1210062"/>
            <a:ext cx="12344400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/>
              <a:t>Câu 2: </a:t>
            </a:r>
            <a:r>
              <a:rPr lang="vi-VN" sz="3600" dirty="0" err="1"/>
              <a:t>Những</a:t>
            </a:r>
            <a:r>
              <a:rPr lang="vi-VN" sz="3600" dirty="0"/>
              <a:t> chi </a:t>
            </a:r>
            <a:r>
              <a:rPr lang="vi-VN" sz="3600" dirty="0" err="1"/>
              <a:t>tiết</a:t>
            </a:r>
            <a:r>
              <a:rPr lang="vi-VN" sz="3600" dirty="0"/>
              <a:t> </a:t>
            </a:r>
            <a:r>
              <a:rPr lang="vi-VN" sz="3600" dirty="0" err="1"/>
              <a:t>nào</a:t>
            </a:r>
            <a:r>
              <a:rPr lang="vi-VN" sz="3600" dirty="0"/>
              <a:t> trong </a:t>
            </a:r>
            <a:r>
              <a:rPr lang="vi-VN" sz="3600" dirty="0" err="1"/>
              <a:t>bài</a:t>
            </a:r>
            <a:r>
              <a:rPr lang="vi-VN" sz="3600" dirty="0"/>
              <a:t> </a:t>
            </a:r>
            <a:r>
              <a:rPr lang="vi-VN" sz="3600" dirty="0" err="1"/>
              <a:t>đọc</a:t>
            </a:r>
            <a:r>
              <a:rPr lang="vi-VN" sz="3600" dirty="0"/>
              <a:t> cho </a:t>
            </a:r>
            <a:r>
              <a:rPr lang="vi-VN" sz="3600" dirty="0" err="1"/>
              <a:t>thấy</a:t>
            </a:r>
            <a:r>
              <a:rPr lang="vi-VN" sz="3600" dirty="0"/>
              <a:t> </a:t>
            </a:r>
            <a:r>
              <a:rPr lang="vi-VN" sz="3600" dirty="0" err="1"/>
              <a:t>cảnh</a:t>
            </a:r>
            <a:r>
              <a:rPr lang="vi-VN" sz="3600" dirty="0"/>
              <a:t> </a:t>
            </a:r>
            <a:r>
              <a:rPr lang="vi-VN" sz="3600" dirty="0" err="1"/>
              <a:t>làm</a:t>
            </a:r>
            <a:r>
              <a:rPr lang="vi-VN" sz="3600" dirty="0"/>
              <a:t> nương </a:t>
            </a:r>
            <a:r>
              <a:rPr lang="vi-VN" sz="3600" dirty="0" err="1"/>
              <a:t>diễn</a:t>
            </a:r>
            <a:r>
              <a:rPr lang="vi-VN" sz="3600" dirty="0"/>
              <a:t> ra ở </a:t>
            </a:r>
            <a:r>
              <a:rPr lang="vi-VN" sz="3600" dirty="0" err="1"/>
              <a:t>miền</a:t>
            </a:r>
            <a:r>
              <a:rPr lang="vi-VN" sz="3600" dirty="0"/>
              <a:t> </a:t>
            </a:r>
            <a:r>
              <a:rPr lang="vi-VN" sz="3600" dirty="0" err="1"/>
              <a:t>núi</a:t>
            </a:r>
            <a:r>
              <a:rPr lang="vi-VN" sz="3600" dirty="0"/>
              <a:t>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0CD7BDF0-B232-4264-8FC4-A8877CD60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730103"/>
              </p:ext>
            </p:extLst>
          </p:nvPr>
        </p:nvGraphicFramePr>
        <p:xfrm>
          <a:off x="1143000" y="3924300"/>
          <a:ext cx="16002000" cy="4049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0">
                  <a:extLst>
                    <a:ext uri="{9D8B030D-6E8A-4147-A177-3AD203B41FA5}">
                      <a16:colId xmlns:a16="http://schemas.microsoft.com/office/drawing/2014/main" val="218399620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67754073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274569243"/>
                    </a:ext>
                  </a:extLst>
                </a:gridCol>
              </a:tblGrid>
              <a:tr h="622285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ngữ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hình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ảnh</a:t>
                      </a:r>
                      <a:endParaRPr lang="vi-VN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Đúng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Sai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790511"/>
                  </a:ext>
                </a:extLst>
              </a:tr>
              <a:tr h="7388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Nương xa,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nhiều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đi lên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tận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ngọn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núi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191518"/>
                  </a:ext>
                </a:extLst>
              </a:tr>
              <a:tr h="7388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lớn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đánh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trâu ra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cày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077929"/>
                  </a:ext>
                </a:extLst>
              </a:tr>
              <a:tr h="7388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Mấy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chú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bé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tìm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chỗ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bắc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bếp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thổi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cơm ở ven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suối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233198"/>
                  </a:ext>
                </a:extLst>
              </a:tr>
              <a:tr h="9711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bà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mẹ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cúi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lom khom tra ngô.</a:t>
                      </a:r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381899"/>
                  </a:ext>
                </a:extLst>
              </a:tr>
            </a:tbl>
          </a:graphicData>
        </a:graphic>
      </p:graphicFrame>
      <p:pic>
        <p:nvPicPr>
          <p:cNvPr id="18" name="Picture 5">
            <a:extLst>
              <a:ext uri="{FF2B5EF4-FFF2-40B4-BE49-F238E27FC236}">
                <a16:creationId xmlns:a16="http://schemas.microsoft.com/office/drawing/2014/main" id="{7439A619-2E08-4923-9441-181478F584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030200" y="4762500"/>
            <a:ext cx="612820" cy="533400"/>
          </a:xfrm>
          <a:prstGeom prst="rect">
            <a:avLst/>
          </a:prstGeom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B5597FAB-848C-4334-9C9B-30A61FE081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19390" y="5448300"/>
            <a:ext cx="612820" cy="533400"/>
          </a:xfrm>
          <a:prstGeom prst="rect">
            <a:avLst/>
          </a:prstGeom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25027358-4D4B-480F-8289-8DC8366D4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030200" y="6367062"/>
            <a:ext cx="612820" cy="533400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4CAE5B0-C69A-4785-98AC-8A856110DF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19390" y="7239000"/>
            <a:ext cx="61282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11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7F1D78AA-853C-42AC-9944-4A7AD4EBD806}"/>
              </a:ext>
            </a:extLst>
          </p:cNvPr>
          <p:cNvSpPr txBox="1"/>
          <p:nvPr/>
        </p:nvSpPr>
        <p:spPr>
          <a:xfrm>
            <a:off x="1958319" y="828147"/>
            <a:ext cx="1437136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/>
              <a:t>Câu 3: </a:t>
            </a:r>
            <a:r>
              <a:rPr lang="vi-VN" sz="4000" dirty="0"/>
              <a:t>Trên nương, </a:t>
            </a:r>
            <a:r>
              <a:rPr lang="vi-VN" sz="4000" dirty="0" err="1"/>
              <a:t>mỗi</a:t>
            </a:r>
            <a:r>
              <a:rPr lang="vi-VN" sz="4000" dirty="0"/>
              <a:t> </a:t>
            </a:r>
            <a:r>
              <a:rPr lang="vi-VN" sz="4000" dirty="0" err="1"/>
              <a:t>người</a:t>
            </a:r>
            <a:r>
              <a:rPr lang="vi-VN" sz="4000" dirty="0"/>
              <a:t> </a:t>
            </a:r>
            <a:r>
              <a:rPr lang="vi-VN" sz="4000" dirty="0" err="1"/>
              <a:t>làm</a:t>
            </a:r>
            <a:r>
              <a:rPr lang="vi-VN" sz="4000" dirty="0"/>
              <a:t> </a:t>
            </a:r>
            <a:r>
              <a:rPr lang="vi-VN" sz="4000" dirty="0" err="1"/>
              <a:t>gì</a:t>
            </a:r>
            <a:r>
              <a:rPr lang="vi-VN" sz="4000" dirty="0"/>
              <a:t>? </a:t>
            </a:r>
            <a:r>
              <a:rPr lang="vi-VN" sz="4000" dirty="0" err="1"/>
              <a:t>Hoàn</a:t>
            </a:r>
            <a:r>
              <a:rPr lang="vi-VN" sz="4000" dirty="0"/>
              <a:t> </a:t>
            </a:r>
            <a:r>
              <a:rPr lang="vi-VN" sz="4000" dirty="0" err="1"/>
              <a:t>thành</a:t>
            </a:r>
            <a:r>
              <a:rPr lang="vi-VN" sz="4000" dirty="0"/>
              <a:t> </a:t>
            </a:r>
            <a:r>
              <a:rPr lang="vi-VN" sz="4000" dirty="0" err="1"/>
              <a:t>bảng</a:t>
            </a:r>
            <a:r>
              <a:rPr lang="vi-VN" sz="4000" dirty="0"/>
              <a:t> sau:</a:t>
            </a:r>
            <a:endParaRPr lang="vi-VN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BDE6BCA-7C74-49D2-8E2D-C8EDA2864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914984"/>
              </p:ext>
            </p:extLst>
          </p:nvPr>
        </p:nvGraphicFramePr>
        <p:xfrm>
          <a:off x="1143000" y="2019300"/>
          <a:ext cx="16002000" cy="76200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657738391"/>
                    </a:ext>
                  </a:extLst>
                </a:gridCol>
                <a:gridCol w="10515600">
                  <a:extLst>
                    <a:ext uri="{9D8B030D-6E8A-4147-A177-3AD203B41FA5}">
                      <a16:colId xmlns:a16="http://schemas.microsoft.com/office/drawing/2014/main" val="2905810990"/>
                    </a:ext>
                  </a:extLst>
                </a:gridCol>
              </a:tblGrid>
              <a:tr h="1270000">
                <a:tc>
                  <a:txBody>
                    <a:bodyPr/>
                    <a:lstStyle/>
                    <a:p>
                      <a:pPr algn="ctr"/>
                      <a:r>
                        <a:rPr lang="vi-VN" sz="4000" dirty="0" err="1">
                          <a:solidFill>
                            <a:schemeClr val="tx1"/>
                          </a:solidFill>
                        </a:rPr>
                        <a:t>Người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 err="1">
                          <a:solidFill>
                            <a:schemeClr val="tx1"/>
                          </a:solidFill>
                        </a:rPr>
                        <a:t>Việc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8530372"/>
                  </a:ext>
                </a:extLst>
              </a:tr>
              <a:tr h="127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4000">
                          <a:solidFill>
                            <a:srgbClr val="000000"/>
                          </a:solidFill>
                          <a:effectLst/>
                        </a:rPr>
                        <a:t>Cụ già</a:t>
                      </a:r>
                      <a:endParaRPr lang="vi-VN" sz="4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vi-VN" sz="4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6514540"/>
                  </a:ext>
                </a:extLst>
              </a:tr>
              <a:tr h="127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4000">
                          <a:solidFill>
                            <a:srgbClr val="000000"/>
                          </a:solidFill>
                          <a:effectLst/>
                        </a:rPr>
                        <a:t>Người lớn</a:t>
                      </a:r>
                      <a:endParaRPr lang="vi-VN" sz="4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vi-VN" sz="4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7613186"/>
                  </a:ext>
                </a:extLst>
              </a:tr>
              <a:tr h="127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4000">
                          <a:solidFill>
                            <a:srgbClr val="000000"/>
                          </a:solidFill>
                          <a:effectLst/>
                        </a:rPr>
                        <a:t>Bà mẹ</a:t>
                      </a:r>
                      <a:endParaRPr lang="vi-VN" sz="4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vi-VN" sz="4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2634729"/>
                  </a:ext>
                </a:extLst>
              </a:tr>
              <a:tr h="127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4000" dirty="0" err="1">
                          <a:solidFill>
                            <a:srgbClr val="000000"/>
                          </a:solidFill>
                          <a:effectLst/>
                        </a:rPr>
                        <a:t>Trẻ</a:t>
                      </a:r>
                      <a:r>
                        <a:rPr lang="vi-VN" sz="4000" dirty="0">
                          <a:solidFill>
                            <a:srgbClr val="000000"/>
                          </a:solidFill>
                          <a:effectLst/>
                        </a:rPr>
                        <a:t> em</a:t>
                      </a:r>
                      <a:endParaRPr lang="vi-VN" sz="4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vi-VN" sz="4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9809883"/>
                  </a:ext>
                </a:extLst>
              </a:tr>
              <a:tr h="127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4000" dirty="0">
                          <a:effectLst/>
                        </a:rPr>
                        <a:t>Em </a:t>
                      </a:r>
                      <a:r>
                        <a:rPr lang="vi-VN" sz="4000" dirty="0" err="1">
                          <a:effectLst/>
                        </a:rPr>
                        <a:t>bé</a:t>
                      </a:r>
                      <a:endParaRPr lang="vi-VN" sz="4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vi-VN" sz="4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503135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D127A70-0D9E-56FF-35BF-CF5F8E9403ED}"/>
              </a:ext>
            </a:extLst>
          </p:cNvPr>
          <p:cNvSpPr txBox="1"/>
          <p:nvPr/>
        </p:nvSpPr>
        <p:spPr>
          <a:xfrm>
            <a:off x="7010400" y="3467100"/>
            <a:ext cx="403860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400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Nhặt cỏ, dốt lá</a:t>
            </a:r>
            <a:endParaRPr lang="vi-VN" sz="4000" dirty="0">
              <a:solidFill>
                <a:srgbClr val="FF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7CA206-EEEC-318C-44E5-43258B1D64FA}"/>
              </a:ext>
            </a:extLst>
          </p:cNvPr>
          <p:cNvSpPr txBox="1"/>
          <p:nvPr/>
        </p:nvSpPr>
        <p:spPr>
          <a:xfrm>
            <a:off x="7010400" y="4658253"/>
            <a:ext cx="403860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400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Đánh trâu ra cày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F80CB0-7556-F907-4E48-B64806EF6094}"/>
              </a:ext>
            </a:extLst>
          </p:cNvPr>
          <p:cNvSpPr txBox="1"/>
          <p:nvPr/>
        </p:nvSpPr>
        <p:spPr>
          <a:xfrm>
            <a:off x="7010400" y="5919523"/>
            <a:ext cx="403860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400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 ngô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3E711-4BBA-E444-0C72-6292B29A1957}"/>
              </a:ext>
            </a:extLst>
          </p:cNvPr>
          <p:cNvSpPr txBox="1"/>
          <p:nvPr/>
        </p:nvSpPr>
        <p:spPr>
          <a:xfrm>
            <a:off x="7010399" y="7188413"/>
            <a:ext cx="9319281" cy="91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40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chỗ ven suối để bắc bếp thổi cơm</a:t>
            </a:r>
            <a:r>
              <a:rPr lang="en-US" sz="40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vi-VN" sz="400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C34D2D-5A6B-7763-6C46-E883F9FA9AC8}"/>
              </a:ext>
            </a:extLst>
          </p:cNvPr>
          <p:cNvSpPr txBox="1"/>
          <p:nvPr/>
        </p:nvSpPr>
        <p:spPr>
          <a:xfrm>
            <a:off x="7010398" y="8449683"/>
            <a:ext cx="9319281" cy="91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40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Ngủ trên lưng mẹ</a:t>
            </a:r>
          </a:p>
        </p:txBody>
      </p:sp>
    </p:spTree>
    <p:extLst>
      <p:ext uri="{BB962C8B-B14F-4D97-AF65-F5344CB8AC3E}">
        <p14:creationId xmlns:p14="http://schemas.microsoft.com/office/powerpoint/2010/main" val="2363138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82EA3B9-CAD5-405A-9A6B-94B4D7CC0F0A}"/>
              </a:ext>
            </a:extLst>
          </p:cNvPr>
          <p:cNvSpPr/>
          <p:nvPr/>
        </p:nvSpPr>
        <p:spPr>
          <a:xfrm>
            <a:off x="922020" y="6248400"/>
            <a:ext cx="7513320" cy="31242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nương,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vi-VN" sz="40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tr</a:t>
            </a:r>
            <a:r>
              <a:rPr lang="en-US" sz="4000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</a:t>
            </a:r>
            <a:r>
              <a:rPr lang="vi-VN" sz="40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già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cỏ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062BB76A-D4C1-4481-A640-EDBB7E51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40260" y="4085049"/>
            <a:ext cx="1600039" cy="1767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7395BF-8F6D-B7B2-C1B0-713030015ECD}"/>
              </a:ext>
            </a:extLst>
          </p:cNvPr>
          <p:cNvSpPr txBox="1"/>
          <p:nvPr/>
        </p:nvSpPr>
        <p:spPr>
          <a:xfrm>
            <a:off x="2240280" y="647700"/>
            <a:ext cx="14020800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4: </a:t>
            </a:r>
            <a:r>
              <a:rPr lang="vi-VN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danh từ trong các câu:</a:t>
            </a:r>
          </a:p>
          <a:p>
            <a:pPr algn="just">
              <a:lnSpc>
                <a:spcPct val="150000"/>
              </a:lnSpc>
            </a:pPr>
            <a:r>
              <a:rPr lang="vi-VN" sz="4000" i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 nương, mỗi người một việc. Người lớn đ</a:t>
            </a:r>
            <a:r>
              <a:rPr lang="en-US" sz="4000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lang="vi-VN" sz="4000" i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 trâu ra cày. Các cụ già nhặt cỏ, đốt lá.</a:t>
            </a:r>
            <a:endParaRPr lang="vi-VN" sz="4000" i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7E7779-4A65-DB88-7E24-B6ACBAEEA765}"/>
              </a:ext>
            </a:extLst>
          </p:cNvPr>
          <p:cNvCxnSpPr/>
          <p:nvPr/>
        </p:nvCxnSpPr>
        <p:spPr>
          <a:xfrm>
            <a:off x="3459480" y="2476500"/>
            <a:ext cx="1447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D4FB640-CC59-1BF5-19E3-562FCDFA97CC}"/>
              </a:ext>
            </a:extLst>
          </p:cNvPr>
          <p:cNvCxnSpPr/>
          <p:nvPr/>
        </p:nvCxnSpPr>
        <p:spPr>
          <a:xfrm>
            <a:off x="6202680" y="2499360"/>
            <a:ext cx="1447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20916C-C9DE-AF54-49C3-C5CC7FCF4E2B}"/>
              </a:ext>
            </a:extLst>
          </p:cNvPr>
          <p:cNvCxnSpPr>
            <a:cxnSpLocks/>
          </p:cNvCxnSpPr>
          <p:nvPr/>
        </p:nvCxnSpPr>
        <p:spPr>
          <a:xfrm>
            <a:off x="8572500" y="2499360"/>
            <a:ext cx="12115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89DA67-2AF7-11FF-352D-76A53F6FCE91}"/>
              </a:ext>
            </a:extLst>
          </p:cNvPr>
          <p:cNvCxnSpPr>
            <a:cxnSpLocks/>
          </p:cNvCxnSpPr>
          <p:nvPr/>
        </p:nvCxnSpPr>
        <p:spPr>
          <a:xfrm>
            <a:off x="9906000" y="2476500"/>
            <a:ext cx="21640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02AE31-4D35-B64E-DFBD-011731908CE1}"/>
              </a:ext>
            </a:extLst>
          </p:cNvPr>
          <p:cNvCxnSpPr>
            <a:cxnSpLocks/>
          </p:cNvCxnSpPr>
          <p:nvPr/>
        </p:nvCxnSpPr>
        <p:spPr>
          <a:xfrm>
            <a:off x="13441680" y="2499360"/>
            <a:ext cx="12115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99591F-45FE-DD1A-3ED3-BDE51EA98D44}"/>
              </a:ext>
            </a:extLst>
          </p:cNvPr>
          <p:cNvCxnSpPr>
            <a:cxnSpLocks/>
          </p:cNvCxnSpPr>
          <p:nvPr/>
        </p:nvCxnSpPr>
        <p:spPr>
          <a:xfrm>
            <a:off x="3230880" y="3395953"/>
            <a:ext cx="1447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EAD60E-A37C-34AB-62BD-F84497225ED7}"/>
              </a:ext>
            </a:extLst>
          </p:cNvPr>
          <p:cNvCxnSpPr>
            <a:cxnSpLocks/>
          </p:cNvCxnSpPr>
          <p:nvPr/>
        </p:nvCxnSpPr>
        <p:spPr>
          <a:xfrm>
            <a:off x="5787652" y="3408626"/>
            <a:ext cx="7198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6C63084-49F7-ABFB-A618-4DC67C8B93E5}"/>
              </a:ext>
            </a:extLst>
          </p:cNvPr>
          <p:cNvCxnSpPr>
            <a:cxnSpLocks/>
          </p:cNvCxnSpPr>
          <p:nvPr/>
        </p:nvCxnSpPr>
        <p:spPr>
          <a:xfrm>
            <a:off x="7519166" y="3408626"/>
            <a:ext cx="7198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DFFB82C-F974-5F2B-63CD-E788310F56FD}"/>
              </a:ext>
            </a:extLst>
          </p:cNvPr>
          <p:cNvGrpSpPr/>
          <p:nvPr/>
        </p:nvGrpSpPr>
        <p:grpSpPr>
          <a:xfrm>
            <a:off x="0" y="3337478"/>
            <a:ext cx="18288000" cy="7074412"/>
            <a:chOff x="0" y="3337478"/>
            <a:chExt cx="18288000" cy="707441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D701144-0D96-680C-39AA-10E0FDA14DDC}"/>
                </a:ext>
              </a:extLst>
            </p:cNvPr>
            <p:cNvSpPr/>
            <p:nvPr/>
          </p:nvSpPr>
          <p:spPr>
            <a:xfrm>
              <a:off x="0" y="9563100"/>
              <a:ext cx="18288000" cy="848790"/>
            </a:xfrm>
            <a:prstGeom prst="rect">
              <a:avLst/>
            </a:prstGeom>
            <a:solidFill>
              <a:srgbClr val="505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30">
              <a:extLst>
                <a:ext uri="{FF2B5EF4-FFF2-40B4-BE49-F238E27FC236}">
                  <a16:creationId xmlns:a16="http://schemas.microsoft.com/office/drawing/2014/main" id="{EC988734-8A8A-FC9E-B936-55F4D32D2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750553" y="3337478"/>
              <a:ext cx="9382253" cy="67669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4777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-6556123" y="8245433"/>
            <a:ext cx="30579547" cy="15289774"/>
          </a:xfrm>
          <a:custGeom>
            <a:avLst/>
            <a:gdLst/>
            <a:ahLst/>
            <a:cxnLst/>
            <a:rect l="l" t="t" r="r" b="b"/>
            <a:pathLst>
              <a:path w="30579547" h="15289774">
                <a:moveTo>
                  <a:pt x="0" y="0"/>
                </a:moveTo>
                <a:lnTo>
                  <a:pt x="30579548" y="0"/>
                </a:lnTo>
                <a:lnTo>
                  <a:pt x="30579548" y="15289773"/>
                </a:lnTo>
                <a:lnTo>
                  <a:pt x="0" y="152897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977808" y="7506286"/>
            <a:ext cx="1237699" cy="1755816"/>
          </a:xfrm>
          <a:custGeom>
            <a:avLst/>
            <a:gdLst/>
            <a:ahLst/>
            <a:cxnLst/>
            <a:rect l="l" t="t" r="r" b="b"/>
            <a:pathLst>
              <a:path w="1811131" h="2527055">
                <a:moveTo>
                  <a:pt x="0" y="0"/>
                </a:moveTo>
                <a:lnTo>
                  <a:pt x="1811131" y="0"/>
                </a:lnTo>
                <a:lnTo>
                  <a:pt x="1811131" y="2527055"/>
                </a:lnTo>
                <a:lnTo>
                  <a:pt x="0" y="25270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05360" r="-290088"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15" name="Câu hỏi">
            <a:extLst>
              <a:ext uri="{FF2B5EF4-FFF2-40B4-BE49-F238E27FC236}">
                <a16:creationId xmlns:a16="http://schemas.microsoft.com/office/drawing/2014/main" id="{8F7215D0-D269-4EF2-8A35-12B7DB07F991}"/>
              </a:ext>
            </a:extLst>
          </p:cNvPr>
          <p:cNvSpPr/>
          <p:nvPr/>
        </p:nvSpPr>
        <p:spPr>
          <a:xfrm>
            <a:off x="2990850" y="523070"/>
            <a:ext cx="12306300" cy="15152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chemeClr val="tx1"/>
                </a:solidFill>
              </a:rPr>
              <a:t>Câu 5: </a:t>
            </a:r>
            <a:r>
              <a:rPr lang="vi-VN" sz="3600" dirty="0">
                <a:solidFill>
                  <a:schemeClr val="tx1"/>
                </a:solidFill>
              </a:rPr>
              <a:t>Qua câu </a:t>
            </a:r>
            <a:r>
              <a:rPr lang="vi-VN" sz="3600" dirty="0" err="1">
                <a:solidFill>
                  <a:schemeClr val="tx1"/>
                </a:solidFill>
              </a:rPr>
              <a:t>cuối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bài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đọc</a:t>
            </a:r>
            <a:r>
              <a:rPr lang="vi-VN" sz="3600" dirty="0">
                <a:solidFill>
                  <a:schemeClr val="tx1"/>
                </a:solidFill>
              </a:rPr>
              <a:t>, </a:t>
            </a:r>
            <a:r>
              <a:rPr lang="vi-VN" sz="3600" dirty="0" err="1">
                <a:solidFill>
                  <a:schemeClr val="tx1"/>
                </a:solidFill>
              </a:rPr>
              <a:t>chúng</a:t>
            </a:r>
            <a:r>
              <a:rPr lang="vi-VN" sz="3600" dirty="0">
                <a:solidFill>
                  <a:schemeClr val="tx1"/>
                </a:solidFill>
              </a:rPr>
              <a:t> ta </a:t>
            </a:r>
            <a:r>
              <a:rPr lang="vi-VN" sz="3600" dirty="0" err="1">
                <a:solidFill>
                  <a:schemeClr val="tx1"/>
                </a:solidFill>
              </a:rPr>
              <a:t>thấy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được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điều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gì</a:t>
            </a:r>
            <a:r>
              <a:rPr lang="vi-VN" sz="3600" dirty="0">
                <a:solidFill>
                  <a:schemeClr val="tx1"/>
                </a:solidFill>
              </a:rPr>
              <a:t>? </a:t>
            </a:r>
            <a:endParaRPr lang="vi-VN" sz="3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Đáp án đúng">
            <a:extLst>
              <a:ext uri="{FF2B5EF4-FFF2-40B4-BE49-F238E27FC236}">
                <a16:creationId xmlns:a16="http://schemas.microsoft.com/office/drawing/2014/main" id="{4FE16506-BCC7-4A8D-87CD-3C93F487321D}"/>
              </a:ext>
            </a:extLst>
          </p:cNvPr>
          <p:cNvSpPr/>
          <p:nvPr/>
        </p:nvSpPr>
        <p:spPr>
          <a:xfrm>
            <a:off x="9934196" y="2433918"/>
            <a:ext cx="7492417" cy="21291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400" noProof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Tình cảm gắn bó, thân thiết giữa mọi người trong gia đinh, làng xóm</a:t>
            </a:r>
          </a:p>
        </p:txBody>
      </p:sp>
      <p:sp>
        <p:nvSpPr>
          <p:cNvPr id="17" name="Đáp án sai 1">
            <a:extLst>
              <a:ext uri="{FF2B5EF4-FFF2-40B4-BE49-F238E27FC236}">
                <a16:creationId xmlns:a16="http://schemas.microsoft.com/office/drawing/2014/main" id="{E8D68FEC-EB5F-4E16-ABB2-8086641A71FC}"/>
              </a:ext>
            </a:extLst>
          </p:cNvPr>
          <p:cNvSpPr/>
          <p:nvPr/>
        </p:nvSpPr>
        <p:spPr>
          <a:xfrm>
            <a:off x="861387" y="5770791"/>
            <a:ext cx="7492418" cy="20643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400" noProof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Cảnh lao động hăng say của mọi người trong gia đinh, làng xóm</a:t>
            </a:r>
          </a:p>
        </p:txBody>
      </p:sp>
      <p:sp>
        <p:nvSpPr>
          <p:cNvPr id="18" name="Đáp án sai 2">
            <a:extLst>
              <a:ext uri="{FF2B5EF4-FFF2-40B4-BE49-F238E27FC236}">
                <a16:creationId xmlns:a16="http://schemas.microsoft.com/office/drawing/2014/main" id="{C1D3E6D8-616F-4370-B084-CCC5F3C762B4}"/>
              </a:ext>
            </a:extLst>
          </p:cNvPr>
          <p:cNvSpPr/>
          <p:nvPr/>
        </p:nvSpPr>
        <p:spPr>
          <a:xfrm>
            <a:off x="861387" y="2451847"/>
            <a:ext cx="7492418" cy="21291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400" noProof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Thời tiết giá lạnh ở miền núi khi màn đêm buông xuống</a:t>
            </a:r>
          </a:p>
        </p:txBody>
      </p:sp>
      <p:sp>
        <p:nvSpPr>
          <p:cNvPr id="19" name="Đáp án sai 3">
            <a:extLst>
              <a:ext uri="{FF2B5EF4-FFF2-40B4-BE49-F238E27FC236}">
                <a16:creationId xmlns:a16="http://schemas.microsoft.com/office/drawing/2014/main" id="{F06DA225-7E61-424F-86D4-8690B4607258}"/>
              </a:ext>
            </a:extLst>
          </p:cNvPr>
          <p:cNvSpPr/>
          <p:nvPr/>
        </p:nvSpPr>
        <p:spPr>
          <a:xfrm>
            <a:off x="9934196" y="5770789"/>
            <a:ext cx="7492417" cy="20643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400" noProof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Cảnh vắng ở bản làng trong mùa đi làm nương.</a:t>
            </a: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8362F20E-ACFF-44D1-8C62-6F2C3232C0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95269" y="2229641"/>
            <a:ext cx="1731344" cy="1322969"/>
          </a:xfrm>
          <a:prstGeom prst="rect">
            <a:avLst/>
          </a:prstGeom>
        </p:spPr>
      </p:pic>
      <p:pic>
        <p:nvPicPr>
          <p:cNvPr id="21" name="Picture 10">
            <a:extLst>
              <a:ext uri="{FF2B5EF4-FFF2-40B4-BE49-F238E27FC236}">
                <a16:creationId xmlns:a16="http://schemas.microsoft.com/office/drawing/2014/main" id="{1CDA48D9-1CBD-46B7-BAF2-C833378D06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98057" y="2436159"/>
            <a:ext cx="1691494" cy="1322969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D3941787-9687-4094-8796-2D35237781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805821" y="5934215"/>
            <a:ext cx="1880333" cy="1404051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3238504B-CD9D-4B05-AEB5-5DD6D7F40F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901123" y="6035593"/>
            <a:ext cx="1708752" cy="1336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470</Words>
  <Application>Microsoft Office PowerPoint</Application>
  <PresentationFormat>Custom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Wingdings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Pink Colored People Illustrations Classroom Rules and Online Etiquette Education Presentation</dc:title>
  <cp:lastModifiedBy>Hương Giang</cp:lastModifiedBy>
  <cp:revision>24</cp:revision>
  <dcterms:created xsi:type="dcterms:W3CDTF">2006-08-16T00:00:00Z</dcterms:created>
  <dcterms:modified xsi:type="dcterms:W3CDTF">2023-08-10T04:13:08Z</dcterms:modified>
  <dc:identifier>DAFqr4mnI9Q</dc:identifier>
</cp:coreProperties>
</file>