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7" r:id="rId4"/>
    <p:sldId id="266" r:id="rId5"/>
    <p:sldId id="267" r:id="rId6"/>
    <p:sldId id="268" r:id="rId7"/>
    <p:sldId id="269" r:id="rId8"/>
    <p:sldId id="256" r:id="rId9"/>
    <p:sldId id="258" r:id="rId10"/>
    <p:sldId id="259" r:id="rId11"/>
    <p:sldId id="261" r:id="rId12"/>
    <p:sldId id="273" r:id="rId13"/>
    <p:sldId id="285" r:id="rId14"/>
    <p:sldId id="274" r:id="rId15"/>
    <p:sldId id="286" r:id="rId16"/>
    <p:sldId id="287" r:id="rId17"/>
    <p:sldId id="277" r:id="rId18"/>
    <p:sldId id="278" r:id="rId19"/>
    <p:sldId id="279" r:id="rId20"/>
    <p:sldId id="288" r:id="rId21"/>
    <p:sldId id="289" r:id="rId22"/>
    <p:sldId id="290" r:id="rId23"/>
    <p:sldId id="291" r:id="rId24"/>
    <p:sldId id="284" r:id="rId25"/>
    <p:sldId id="292" r:id="rId26"/>
    <p:sldId id="293" r:id="rId27"/>
    <p:sldId id="265" r:id="rId2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47" autoAdjust="0"/>
  </p:normalViewPr>
  <p:slideViewPr>
    <p:cSldViewPr>
      <p:cViewPr varScale="1">
        <p:scale>
          <a:sx n="60" d="100"/>
          <a:sy n="60" d="100"/>
        </p:scale>
        <p:origin x="370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2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24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BD008DC5-245C-45FB-E0DE-FD073928CC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0"/>
          <a:stretch/>
        </p:blipFill>
        <p:spPr>
          <a:xfrm>
            <a:off x="2" y="0"/>
            <a:ext cx="18288000" cy="10287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F4CA1-DE54-B781-EE25-32BCCC46A673}"/>
              </a:ext>
            </a:extLst>
          </p:cNvPr>
          <p:cNvSpPr/>
          <p:nvPr userDrawn="1"/>
        </p:nvSpPr>
        <p:spPr>
          <a:xfrm>
            <a:off x="705293" y="633634"/>
            <a:ext cx="16877414" cy="9019733"/>
          </a:xfrm>
          <a:prstGeom prst="roundRect">
            <a:avLst>
              <a:gd name="adj" fmla="val 337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75060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E88F7-1EB2-1F54-B08F-D77C69645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E3806-E274-0684-2844-41FF27C9C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BECE-87FD-EEB2-2AB5-B6C73004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872-8D6C-FDE0-92FD-A7E63742D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364FE-8E74-260F-2545-8D56DCAE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49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94E4C-6E34-CBF3-E4BC-0DA2E9153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87CBF-0445-61D9-2B2C-693A8C5D0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A1AF2-779E-EE94-7060-806FC382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88EE1-22F9-9849-F2B9-48B00F6D1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59059-1AA1-B2F2-8315-15E1174C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57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909B-8A0A-74B3-ABDC-E5F8C185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76FC-70C7-C57D-B58C-89AA2C975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B53F1-EC7E-0DCA-4A77-F69EF3BBB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FC17D1-11CD-2810-5053-EDE30D7F1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D8E63-8E57-1070-56E6-ABCD3FB7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8E259-8F64-345F-68E8-8F4A525D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82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9269-0998-EAB9-03A8-473A622AC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FF4C8-1BE6-9472-9C07-47EB2920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4DFC6-797F-BAF2-CDD1-B6ED1273E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1C74A-AB6D-48E1-A303-3B2FD69A36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C47BDF-1DDB-E463-D79F-AB129745A7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3286A2-E7A1-24E3-76DD-B258C931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1898E6-CD40-7457-9BDB-8CBAB3979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7CD41-EFBE-32D4-2668-4D148609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30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80C73-BF37-2024-7D5A-6613F6907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1A4774-3576-284C-BC9C-185F39CE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8849D-A255-2D89-FA2E-888AC04F2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807D1F-8534-3368-D439-84FC26C5C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5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B1CF1-3829-3783-ED71-EE02726E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B8383B-E3CC-4F25-00D4-21C81982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9B5C7-FF20-1519-6AE3-A3F6E7ACD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7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419E6-BC8E-3D11-675B-3EEE1A50E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9BF21-53B8-7653-76EE-08307306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D97F0F-9577-48A0-7559-89D5AF01C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821E32-85D8-7F98-D45A-DC03CA121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23387-6C21-DFAC-2F2C-1C45648FE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6F468-588A-0C09-DE05-8059BDDA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15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B151-B407-3E7E-D2A3-A4F2A7660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DB915A-779D-3005-16A3-D4342B8371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E8ED3-28CB-4B1C-C13E-B3879AB2C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1AB5A5-8C68-7BFA-0A84-9EEF0C400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B8A0B-425A-FB0C-559D-53A77F82C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167D1-1079-FD43-BBDE-2F0FA8A48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68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AF504-D5F6-3E58-BF3F-ED776A840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C5498-E988-C13C-0C83-36F54710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C0B8B7-8714-7BF5-06A9-42FFE4C5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1730-5331-0359-5814-E1C4BDED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13AE9-DEA3-0B0E-0626-40FF0142D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79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68C27-295B-5880-A24D-7BD074C17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FB24D-BBED-DB60-9E33-943B495B6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47B9D-BDEB-7EE9-7BCB-BC8D0BACF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EDE35-87C6-9EA2-1298-C14A61C5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76D3E-4E14-00A6-709E-83C9A0F7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36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735835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ea typeface="字魂107号-萌趣欢乐体" panose="00000500000000000000" pitchFamily="2" charset="-122"/>
              </a:rPr>
              <a:pPr defTabSz="1371600">
                <a:defRPr/>
              </a:pPr>
              <a:t>2025/11/1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字魂107号-萌趣欢乐体" panose="00000500000000000000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ea typeface="字魂107号-萌趣欢乐体" panose="00000500000000000000" pitchFamily="2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ea typeface="字魂107号-萌趣欢乐体" panose="00000500000000000000" pitchFamily="2" charset="-122"/>
              </a:rPr>
              <a:pPr algn="r"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90667931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3460982" y="-3618993"/>
            <a:ext cx="10202783" cy="174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48201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3460982" y="-3618993"/>
            <a:ext cx="10202783" cy="1744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75418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6013712" y="7415363"/>
            <a:ext cx="3570132" cy="3773801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88151" y="7626379"/>
            <a:ext cx="3570132" cy="3773801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5280803" y="7054877"/>
            <a:ext cx="3570132" cy="377380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74785" y="395654"/>
            <a:ext cx="17461523" cy="9495693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0721" y="-1059852"/>
            <a:ext cx="2911010" cy="2911010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684" y="-66732"/>
            <a:ext cx="2199164" cy="21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923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A4A39B-A3F7-909C-45F9-EF3423D99FD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248" y="190500"/>
            <a:ext cx="2438400" cy="2438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>
            <a:extLst>
              <a:ext uri="{FF2B5EF4-FFF2-40B4-BE49-F238E27FC236}">
                <a16:creationId xmlns:a16="http://schemas.microsoft.com/office/drawing/2014/main" id="{27B3D829-34E9-3E70-042F-40FDAA26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AFF13-9FE2-E78F-F920-CD2AEA217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7BAE4-65C6-A08E-8FB5-A983CCD7C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5752-5A48-48D5-B16E-A29910234259}" type="datetimeFigureOut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6F637-89F5-CFC6-2479-326EB76024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80C37-F438-652A-A1C3-5370D5A021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AB8E1-DA42-432C-9C04-2A8895E163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EEEB0-F440-DDC0-F757-3D2625E4618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1961" y="-4951771"/>
            <a:ext cx="4288094" cy="4288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78A544-1AE1-9C9D-EC27-9899CC36E21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679" y="-4951773"/>
            <a:ext cx="4288094" cy="42880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D7E58-3BF8-BF9C-7D63-CDA019AFAE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1961" y="12082616"/>
            <a:ext cx="4288094" cy="428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E3B0D-918F-0FDF-3EC2-C88C1D73B34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679" y="12082615"/>
            <a:ext cx="4288094" cy="428809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44759CA-464A-48D4-3BD7-990ED2A0E672}"/>
              </a:ext>
            </a:extLst>
          </p:cNvPr>
          <p:cNvSpPr/>
          <p:nvPr userDrawn="1"/>
        </p:nvSpPr>
        <p:spPr>
          <a:xfrm>
            <a:off x="2720881" y="11717778"/>
            <a:ext cx="12872050" cy="1800493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  <p:pic>
        <p:nvPicPr>
          <p:cNvPr id="12" name="THANH TÂM">
            <a:extLst>
              <a:ext uri="{FF2B5EF4-FFF2-40B4-BE49-F238E27FC236}">
                <a16:creationId xmlns:a16="http://schemas.microsoft.com/office/drawing/2014/main" id="{6A61B8EA-60A9-9BC0-60A4-42F3C570E31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005847" y="-1459277"/>
            <a:ext cx="2112447" cy="795597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54BB1FC-0BAD-E30C-42F8-38EE9D3ECA1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3886656" cy="2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4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6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ransition>
    <p:wip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6.svg"/><Relationship Id="rId7" Type="http://schemas.openxmlformats.org/officeDocument/2006/relationships/image" Target="../media/image5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47.svg"/><Relationship Id="rId15" Type="http://schemas.openxmlformats.org/officeDocument/2006/relationships/image" Target="../media/image53.svg"/><Relationship Id="rId10" Type="http://schemas.openxmlformats.org/officeDocument/2006/relationships/image" Target="../media/image17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slide" Target="slide3.xml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51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82.svg"/><Relationship Id="rId5" Type="http://schemas.openxmlformats.org/officeDocument/2006/relationships/image" Target="../media/image12.svg"/><Relationship Id="rId15" Type="http://schemas.openxmlformats.org/officeDocument/2006/relationships/image" Target="../media/image53.svg"/><Relationship Id="rId10" Type="http://schemas.openxmlformats.org/officeDocument/2006/relationships/image" Target="../media/image81.png"/><Relationship Id="rId4" Type="http://schemas.openxmlformats.org/officeDocument/2006/relationships/image" Target="../media/image11.png"/><Relationship Id="rId9" Type="http://schemas.openxmlformats.org/officeDocument/2006/relationships/image" Target="../media/image18.sv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svg"/><Relationship Id="rId18" Type="http://schemas.openxmlformats.org/officeDocument/2006/relationships/image" Target="../media/image43.png"/><Relationship Id="rId3" Type="http://schemas.openxmlformats.org/officeDocument/2006/relationships/image" Target="../media/image36.svg"/><Relationship Id="rId7" Type="http://schemas.openxmlformats.org/officeDocument/2006/relationships/image" Target="../media/image16.svg"/><Relationship Id="rId12" Type="http://schemas.openxmlformats.org/officeDocument/2006/relationships/image" Target="../media/image41.png"/><Relationship Id="rId17" Type="http://schemas.openxmlformats.org/officeDocument/2006/relationships/image" Target="../media/image22.svg"/><Relationship Id="rId2" Type="http://schemas.openxmlformats.org/officeDocument/2006/relationships/image" Target="../media/image3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svg"/><Relationship Id="rId5" Type="http://schemas.openxmlformats.org/officeDocument/2006/relationships/image" Target="../media/image38.svg"/><Relationship Id="rId15" Type="http://schemas.openxmlformats.org/officeDocument/2006/relationships/image" Target="../media/image18.svg"/><Relationship Id="rId10" Type="http://schemas.openxmlformats.org/officeDocument/2006/relationships/image" Target="../media/image23.png"/><Relationship Id="rId19" Type="http://schemas.openxmlformats.org/officeDocument/2006/relationships/image" Target="../media/image44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svg"/><Relationship Id="rId3" Type="http://schemas.openxmlformats.org/officeDocument/2006/relationships/image" Target="../media/image36.svg"/><Relationship Id="rId7" Type="http://schemas.openxmlformats.org/officeDocument/2006/relationships/image" Target="../media/image20.svg"/><Relationship Id="rId12" Type="http://schemas.openxmlformats.org/officeDocument/2006/relationships/image" Target="../media/image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8.svg"/><Relationship Id="rId5" Type="http://schemas.openxmlformats.org/officeDocument/2006/relationships/image" Target="../media/image47.svg"/><Relationship Id="rId15" Type="http://schemas.openxmlformats.org/officeDocument/2006/relationships/image" Target="../media/image53.svg"/><Relationship Id="rId10" Type="http://schemas.openxmlformats.org/officeDocument/2006/relationships/image" Target="../media/image17.png"/><Relationship Id="rId4" Type="http://schemas.openxmlformats.org/officeDocument/2006/relationships/image" Target="../media/image46.png"/><Relationship Id="rId9" Type="http://schemas.openxmlformats.org/officeDocument/2006/relationships/image" Target="../media/image49.sv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49619" y="8450918"/>
            <a:ext cx="20367859" cy="3086100"/>
            <a:chOff x="0" y="0"/>
            <a:chExt cx="536437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64375" cy="812800"/>
            </a:xfrm>
            <a:custGeom>
              <a:avLst/>
              <a:gdLst/>
              <a:ahLst/>
              <a:cxnLst/>
              <a:rect l="l" t="t" r="r" b="b"/>
              <a:pathLst>
                <a:path w="5364375" h="812800">
                  <a:moveTo>
                    <a:pt x="0" y="0"/>
                  </a:moveTo>
                  <a:lnTo>
                    <a:pt x="5364375" y="0"/>
                  </a:lnTo>
                  <a:lnTo>
                    <a:pt x="53643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4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36437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320399" y="1218498"/>
            <a:ext cx="6300945" cy="8535763"/>
          </a:xfrm>
          <a:custGeom>
            <a:avLst/>
            <a:gdLst/>
            <a:ahLst/>
            <a:cxnLst/>
            <a:rect l="l" t="t" r="r" b="b"/>
            <a:pathLst>
              <a:path w="6300945" h="8535763">
                <a:moveTo>
                  <a:pt x="0" y="0"/>
                </a:moveTo>
                <a:lnTo>
                  <a:pt x="6300945" y="0"/>
                </a:lnTo>
                <a:lnTo>
                  <a:pt x="6300945" y="8535763"/>
                </a:lnTo>
                <a:lnTo>
                  <a:pt x="0" y="8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5045467" y="782640"/>
            <a:ext cx="3910547" cy="4267882"/>
          </a:xfrm>
          <a:custGeom>
            <a:avLst/>
            <a:gdLst/>
            <a:ahLst/>
            <a:cxnLst/>
            <a:rect l="l" t="t" r="r" b="b"/>
            <a:pathLst>
              <a:path w="3910547" h="4267882">
                <a:moveTo>
                  <a:pt x="0" y="0"/>
                </a:moveTo>
                <a:lnTo>
                  <a:pt x="3910548" y="0"/>
                </a:lnTo>
                <a:lnTo>
                  <a:pt x="3910548" y="4267882"/>
                </a:lnTo>
                <a:lnTo>
                  <a:pt x="0" y="4267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73525" y="7183851"/>
            <a:ext cx="942940" cy="942940"/>
          </a:xfrm>
          <a:custGeom>
            <a:avLst/>
            <a:gdLst/>
            <a:ahLst/>
            <a:cxnLst/>
            <a:rect l="l" t="t" r="r" b="b"/>
            <a:pathLst>
              <a:path w="942940" h="942940">
                <a:moveTo>
                  <a:pt x="0" y="0"/>
                </a:moveTo>
                <a:lnTo>
                  <a:pt x="942939" y="0"/>
                </a:lnTo>
                <a:lnTo>
                  <a:pt x="942939" y="942940"/>
                </a:lnTo>
                <a:lnTo>
                  <a:pt x="0" y="942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54898">
            <a:off x="8797407" y="2289802"/>
            <a:ext cx="916723" cy="916723"/>
          </a:xfrm>
          <a:custGeom>
            <a:avLst/>
            <a:gdLst/>
            <a:ahLst/>
            <a:cxnLst/>
            <a:rect l="l" t="t" r="r" b="b"/>
            <a:pathLst>
              <a:path w="916723" h="916723">
                <a:moveTo>
                  <a:pt x="0" y="0"/>
                </a:moveTo>
                <a:lnTo>
                  <a:pt x="916723" y="0"/>
                </a:lnTo>
                <a:lnTo>
                  <a:pt x="916723" y="916723"/>
                </a:lnTo>
                <a:lnTo>
                  <a:pt x="0" y="916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086178" y="6706103"/>
            <a:ext cx="3382097" cy="2547237"/>
          </a:xfrm>
          <a:custGeom>
            <a:avLst/>
            <a:gdLst/>
            <a:ahLst/>
            <a:cxnLst/>
            <a:rect l="l" t="t" r="r" b="b"/>
            <a:pathLst>
              <a:path w="3382097" h="2547237">
                <a:moveTo>
                  <a:pt x="0" y="0"/>
                </a:moveTo>
                <a:lnTo>
                  <a:pt x="3382097" y="0"/>
                </a:lnTo>
                <a:lnTo>
                  <a:pt x="3382097" y="2547236"/>
                </a:lnTo>
                <a:lnTo>
                  <a:pt x="0" y="2547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233728" flipH="1">
            <a:off x="-2162785" y="617052"/>
            <a:ext cx="5145596" cy="823295"/>
          </a:xfrm>
          <a:custGeom>
            <a:avLst/>
            <a:gdLst/>
            <a:ahLst/>
            <a:cxnLst/>
            <a:rect l="l" t="t" r="r" b="b"/>
            <a:pathLst>
              <a:path w="5145596" h="823295">
                <a:moveTo>
                  <a:pt x="5145597" y="0"/>
                </a:moveTo>
                <a:lnTo>
                  <a:pt x="0" y="0"/>
                </a:lnTo>
                <a:lnTo>
                  <a:pt x="0" y="823296"/>
                </a:lnTo>
                <a:lnTo>
                  <a:pt x="5145597" y="823296"/>
                </a:lnTo>
                <a:lnTo>
                  <a:pt x="514559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213565">
            <a:off x="16298277" y="4170960"/>
            <a:ext cx="4610282" cy="737645"/>
          </a:xfrm>
          <a:custGeom>
            <a:avLst/>
            <a:gdLst/>
            <a:ahLst/>
            <a:cxnLst/>
            <a:rect l="l" t="t" r="r" b="b"/>
            <a:pathLst>
              <a:path w="4610282" h="737645">
                <a:moveTo>
                  <a:pt x="0" y="0"/>
                </a:moveTo>
                <a:lnTo>
                  <a:pt x="4610282" y="0"/>
                </a:lnTo>
                <a:lnTo>
                  <a:pt x="4610282" y="737645"/>
                </a:lnTo>
                <a:lnTo>
                  <a:pt x="0" y="7376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flipH="1">
            <a:off x="1716464" y="7564851"/>
            <a:ext cx="4464247" cy="2366215"/>
          </a:xfrm>
          <a:custGeom>
            <a:avLst/>
            <a:gdLst/>
            <a:ahLst/>
            <a:cxnLst/>
            <a:rect l="l" t="t" r="r" b="b"/>
            <a:pathLst>
              <a:path w="4464247" h="2366215">
                <a:moveTo>
                  <a:pt x="4464247" y="0"/>
                </a:moveTo>
                <a:lnTo>
                  <a:pt x="0" y="0"/>
                </a:lnTo>
                <a:lnTo>
                  <a:pt x="0" y="2366215"/>
                </a:lnTo>
                <a:lnTo>
                  <a:pt x="4464247" y="2366215"/>
                </a:lnTo>
                <a:lnTo>
                  <a:pt x="446424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631" b="-3472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20A077E-29BF-D91E-9598-D39DEF0DCB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6800" y="876300"/>
            <a:ext cx="8663167" cy="7248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5A287D2-80A5-AC7F-35AB-D649F9D557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40839"/>
              </p:ext>
            </p:extLst>
          </p:nvPr>
        </p:nvGraphicFramePr>
        <p:xfrm>
          <a:off x="0" y="0"/>
          <a:ext cx="18288000" cy="102870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43600">
                  <a:extLst>
                    <a:ext uri="{9D8B030D-6E8A-4147-A177-3AD203B41FA5}">
                      <a16:colId xmlns:a16="http://schemas.microsoft.com/office/drawing/2014/main" val="2163913614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3426130443"/>
                    </a:ext>
                  </a:extLst>
                </a:gridCol>
                <a:gridCol w="7467600">
                  <a:extLst>
                    <a:ext uri="{9D8B030D-6E8A-4147-A177-3AD203B41FA5}">
                      <a16:colId xmlns:a16="http://schemas.microsoft.com/office/drawing/2014/main" val="698955635"/>
                    </a:ext>
                  </a:extLst>
                </a:gridCol>
              </a:tblGrid>
              <a:tr h="18469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Năng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móc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con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34436"/>
                  </a:ext>
                </a:extLst>
              </a:tr>
              <a:tr h="1205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1a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 trời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Pin tạo ra điện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67100"/>
                  </a:ext>
                </a:extLst>
              </a:tr>
              <a:tr h="1205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1b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 máy thủy điện tạo ra điện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8507"/>
                  </a:ext>
                </a:extLst>
              </a:tr>
              <a:tr h="1205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1c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Tuabin gió tạo ra điện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668569"/>
                  </a:ext>
                </a:extLst>
              </a:tr>
              <a:tr h="1205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1d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 trời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muối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biển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587719"/>
                  </a:ext>
                </a:extLst>
              </a:tr>
              <a:tr h="1205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1e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 trời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Pin để đun nước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998026"/>
                  </a:ext>
                </a:extLst>
              </a:tr>
              <a:tr h="1205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1g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gió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386345"/>
                  </a:ext>
                </a:extLst>
              </a:tr>
              <a:tr h="120571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1h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Mặt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4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tính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67429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4E8C61D5-B7DB-5C59-A370-6E386FE32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866900"/>
            <a:ext cx="1066800" cy="10350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CD2F29-F5F6-C5D4-1179-9F2DB4726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009900"/>
            <a:ext cx="1231814" cy="1143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5C6B90-F31F-A5DC-E2E0-59DA657E5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4305300"/>
            <a:ext cx="1157288" cy="10569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DFEA9B-919A-4E1B-7A19-D69050F88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5524500"/>
            <a:ext cx="1252538" cy="11700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BC8C06-067D-51D5-04F3-AABD320664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6667500"/>
            <a:ext cx="1299432" cy="11191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487CB4-BC17-DA3F-0AA5-FD6F3F08C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38600" y="7886700"/>
            <a:ext cx="1133475" cy="1155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C58D40F-FC7D-09A5-5106-EAFF35522B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9182100"/>
            <a:ext cx="1219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3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FE062149-1986-F68E-E201-C556385E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68565"/>
            <a:ext cx="3733800" cy="73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37AFFBD-A912-DF40-D0B9-CD47DBE246FD}"/>
              </a:ext>
            </a:extLst>
          </p:cNvPr>
          <p:cNvGrpSpPr/>
          <p:nvPr/>
        </p:nvGrpSpPr>
        <p:grpSpPr>
          <a:xfrm>
            <a:off x="5638800" y="800100"/>
            <a:ext cx="11125200" cy="4648200"/>
            <a:chOff x="3159209" y="1736851"/>
            <a:chExt cx="7999329" cy="4891347"/>
          </a:xfrm>
        </p:grpSpPr>
        <p:sp>
          <p:nvSpPr>
            <p:cNvPr id="14" name="Rectangular Callout 4">
              <a:extLst>
                <a:ext uri="{FF2B5EF4-FFF2-40B4-BE49-F238E27FC236}">
                  <a16:creationId xmlns:a16="http://schemas.microsoft.com/office/drawing/2014/main" id="{809F9650-B327-239B-ADC4-0E8AD13DB61A}"/>
                </a:ext>
              </a:extLst>
            </p:cNvPr>
            <p:cNvSpPr/>
            <p:nvPr/>
          </p:nvSpPr>
          <p:spPr>
            <a:xfrm>
              <a:off x="3159209" y="1736851"/>
              <a:ext cx="7999329" cy="4891347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en-GB" sz="8800" b="1">
                <a:solidFill>
                  <a:srgbClr val="FF0000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103B09-782B-D08D-4B57-DD990CEA83C7}"/>
                </a:ext>
              </a:extLst>
            </p:cNvPr>
            <p:cNvSpPr/>
            <p:nvPr/>
          </p:nvSpPr>
          <p:spPr>
            <a:xfrm>
              <a:off x="3433159" y="2057595"/>
              <a:ext cx="7670589" cy="39836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spcBef>
                  <a:spcPts val="0"/>
                </a:spcBef>
                <a:spcAft>
                  <a:spcPts val="0"/>
                </a:spcAft>
                <a:tabLst>
                  <a:tab pos="106045" algn="l"/>
                </a:tabLst>
              </a:pPr>
              <a:r>
                <a:rPr lang="vi-VN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tìm thêm một số phương tiện, máy móc và hoạt động của con người có sử dụng năng lượng mặt trời, nước chảy, gió.</a:t>
              </a:r>
              <a:endParaRPr lang="en-US" sz="6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772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2" descr="Transparent Cartoon Sun PNG Clipart Pictur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690BCB1-0004-A674-C64A-A02825E87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CF534672-B22C-B891-F176-71EB71586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-5443"/>
            <a:ext cx="5867410" cy="5867410"/>
          </a:xfrm>
          <a:prstGeom prst="rect">
            <a:avLst/>
          </a:prstGeom>
        </p:spPr>
      </p:pic>
      <p:pic>
        <p:nvPicPr>
          <p:cNvPr id="9" name="Picture 8" descr="A person and a child clothes&#10;&#10;Description automatically generated">
            <a:extLst>
              <a:ext uri="{FF2B5EF4-FFF2-40B4-BE49-F238E27FC236}">
                <a16:creationId xmlns:a16="http://schemas.microsoft.com/office/drawing/2014/main" id="{0140A6A1-66B5-E463-C0C8-36F599354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857500"/>
            <a:ext cx="6403767" cy="64037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B73EE1-A378-5A6B-9FD8-2530EEAE5E66}"/>
              </a:ext>
            </a:extLst>
          </p:cNvPr>
          <p:cNvGrpSpPr/>
          <p:nvPr/>
        </p:nvGrpSpPr>
        <p:grpSpPr>
          <a:xfrm>
            <a:off x="8229600" y="3009900"/>
            <a:ext cx="8650514" cy="7053943"/>
            <a:chOff x="4437888" y="-289560"/>
            <a:chExt cx="8119872" cy="7623054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4FC4951C-D4E6-AEB6-5DA6-BAC30B74D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34420462-8B9F-0572-8917-7164F17DA1AF}"/>
                </a:ext>
              </a:extLst>
            </p:cNvPr>
            <p:cNvSpPr txBox="1"/>
            <p:nvPr/>
          </p:nvSpPr>
          <p:spPr>
            <a:xfrm>
              <a:off x="5796877" y="1990948"/>
              <a:ext cx="5481343" cy="30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altLang="zh-CN" sz="6000" b="1" dirty="0">
                  <a:solidFill>
                    <a:schemeClr val="tx1"/>
                  </a:solidFill>
                  <a:latin typeface="Cambria" panose="02040503050406030204" pitchFamily="18" charset="0"/>
                  <a:sym typeface="+mn-ea"/>
                </a:rPr>
                <a:t>Phơi quần áo: </a:t>
              </a:r>
              <a:r>
                <a:rPr lang="vi-VN" altLang="zh-CN" sz="6000" dirty="0">
                  <a:solidFill>
                    <a:schemeClr val="tx1"/>
                  </a:solidFill>
                  <a:latin typeface="Cambria" panose="02040503050406030204" pitchFamily="18" charset="0"/>
                  <a:sym typeface="+mn-ea"/>
                </a:rPr>
                <a:t>Sử dụng năng lượng mặt trời.</a:t>
              </a:r>
              <a:endParaRPr kumimoji="0" lang="en-US" altLang="zh-CN" sz="6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00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2" descr="Transparent Cartoon Sun PNG Clipart Pictur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690BCB1-0004-A674-C64A-A02825E87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CF534672-B22C-B891-F176-71EB71586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-5443"/>
            <a:ext cx="5867410" cy="58674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B73EE1-A378-5A6B-9FD8-2530EEAE5E66}"/>
              </a:ext>
            </a:extLst>
          </p:cNvPr>
          <p:cNvGrpSpPr/>
          <p:nvPr/>
        </p:nvGrpSpPr>
        <p:grpSpPr>
          <a:xfrm>
            <a:off x="5181600" y="2019300"/>
            <a:ext cx="10134600" cy="7315200"/>
            <a:chOff x="4437888" y="-289560"/>
            <a:chExt cx="8119872" cy="7623054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4FC4951C-D4E6-AEB6-5DA6-BAC30B74D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34420462-8B9F-0572-8917-7164F17DA1AF}"/>
                </a:ext>
              </a:extLst>
            </p:cNvPr>
            <p:cNvSpPr txBox="1"/>
            <p:nvPr/>
          </p:nvSpPr>
          <p:spPr>
            <a:xfrm>
              <a:off x="5796877" y="1990948"/>
              <a:ext cx="5481343" cy="30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Chơi chong chóng quay: </a:t>
              </a:r>
              <a:r>
                <a:rPr kumimoji="0" lang="vi-VN" altLang="zh-CN" sz="6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sử dụng năng lượng gió.</a:t>
              </a:r>
              <a:endPara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2050" name="Picture 2" descr="Chong chóng png | PNGEgg">
            <a:extLst>
              <a:ext uri="{FF2B5EF4-FFF2-40B4-BE49-F238E27FC236}">
                <a16:creationId xmlns:a16="http://schemas.microsoft.com/office/drawing/2014/main" id="{464C40FE-0AFD-0F1A-28F6-18482BD60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62" b="89971" l="1724" r="95690">
                        <a14:foregroundMark x1="57759" y1="2762" x2="62356" y2="14244"/>
                        <a14:foregroundMark x1="2011" y1="21948" x2="12069" y2="21076"/>
                        <a14:foregroundMark x1="39943" y1="29215" x2="38218" y2="47384"/>
                        <a14:foregroundMark x1="32759" y1="27762" x2="39943" y2="47674"/>
                        <a14:foregroundMark x1="86782" y1="30669" x2="95690" y2="29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562100"/>
            <a:ext cx="4239733" cy="83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2" descr="Transparent Cartoon Sun PNG Clipart Pictur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690BCB1-0004-A674-C64A-A02825E87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A yellow sun with a smiling face&#10;&#10;Description automatically generated">
            <a:extLst>
              <a:ext uri="{FF2B5EF4-FFF2-40B4-BE49-F238E27FC236}">
                <a16:creationId xmlns:a16="http://schemas.microsoft.com/office/drawing/2014/main" id="{CF534672-B22C-B891-F176-71EB71586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-5443"/>
            <a:ext cx="5867410" cy="58674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B73EE1-A378-5A6B-9FD8-2530EEAE5E66}"/>
              </a:ext>
            </a:extLst>
          </p:cNvPr>
          <p:cNvGrpSpPr/>
          <p:nvPr/>
        </p:nvGrpSpPr>
        <p:grpSpPr>
          <a:xfrm>
            <a:off x="6477000" y="2781300"/>
            <a:ext cx="10134600" cy="7315200"/>
            <a:chOff x="4437888" y="-289560"/>
            <a:chExt cx="8119872" cy="7623054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4FC4951C-D4E6-AEB6-5DA6-BAC30B74D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888" y="-289560"/>
              <a:ext cx="8119872" cy="7623054"/>
            </a:xfrm>
            <a:prstGeom prst="rect">
              <a:avLst/>
            </a:prstGeom>
          </p:spPr>
        </p:pic>
        <p:sp>
          <p:nvSpPr>
            <p:cNvPr id="16" name="文本框 13">
              <a:extLst>
                <a:ext uri="{FF2B5EF4-FFF2-40B4-BE49-F238E27FC236}">
                  <a16:creationId xmlns:a16="http://schemas.microsoft.com/office/drawing/2014/main" id="{34420462-8B9F-0572-8917-7164F17DA1AF}"/>
                </a:ext>
              </a:extLst>
            </p:cNvPr>
            <p:cNvSpPr txBox="1"/>
            <p:nvPr/>
          </p:nvSpPr>
          <p:spPr>
            <a:xfrm>
              <a:off x="5796877" y="1990948"/>
              <a:ext cx="5481343" cy="30932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SemiBold" panose="02020600000000000000" pitchFamily="18" charset="-122"/>
                  <a:ea typeface="思源宋体 CN SemiBold" panose="02020600000000000000" pitchFamily="18" charset="-122"/>
                </a:defRPr>
              </a:lvl1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Phơi cá biển khô: </a:t>
              </a:r>
              <a:r>
                <a:rPr kumimoji="0" lang="vi-VN" altLang="zh-CN" sz="6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 SemiBold" panose="02020600000000000000" pitchFamily="18" charset="-122"/>
                  <a:cs typeface="+mn-cs"/>
                  <a:sym typeface="+mn-ea"/>
                </a:rPr>
                <a:t>sử dụng năng lượng mặt trời</a:t>
              </a:r>
              <a:endPara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宋体 CN SemiBold" panose="02020600000000000000" pitchFamily="18" charset="-122"/>
                <a:cs typeface="+mn-cs"/>
                <a:sym typeface="+mn-ea"/>
              </a:endParaRPr>
            </a:p>
          </p:txBody>
        </p:sp>
      </p:grpSp>
      <p:pic>
        <p:nvPicPr>
          <p:cNvPr id="3074" name="Picture 2" descr="Hình ảnh Cá Khô PNG Miễn Phí Tải Về - Lovepik">
            <a:extLst>
              <a:ext uri="{FF2B5EF4-FFF2-40B4-BE49-F238E27FC236}">
                <a16:creationId xmlns:a16="http://schemas.microsoft.com/office/drawing/2014/main" id="{FFE1ED88-A865-5E77-A213-C2623BC45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2700"/>
            <a:ext cx="662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4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171777">
            <a:off x="4033524" y="3236544"/>
            <a:ext cx="3045976" cy="2924091"/>
          </a:xfrm>
          <a:custGeom>
            <a:avLst/>
            <a:gdLst/>
            <a:ahLst/>
            <a:cxnLst/>
            <a:rect l="l" t="t" r="r" b="b"/>
            <a:pathLst>
              <a:path w="4765653" h="4765653">
                <a:moveTo>
                  <a:pt x="0" y="0"/>
                </a:moveTo>
                <a:lnTo>
                  <a:pt x="4765652" y="0"/>
                </a:lnTo>
                <a:lnTo>
                  <a:pt x="4765652" y="4765653"/>
                </a:lnTo>
                <a:lnTo>
                  <a:pt x="0" y="4765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449619" y="9429720"/>
            <a:ext cx="20367859" cy="3086100"/>
            <a:chOff x="0" y="0"/>
            <a:chExt cx="536437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4375" cy="812800"/>
            </a:xfrm>
            <a:custGeom>
              <a:avLst/>
              <a:gdLst/>
              <a:ahLst/>
              <a:cxnLst/>
              <a:rect l="l" t="t" r="r" b="b"/>
              <a:pathLst>
                <a:path w="5364375" h="812800">
                  <a:moveTo>
                    <a:pt x="0" y="0"/>
                  </a:moveTo>
                  <a:lnTo>
                    <a:pt x="5364375" y="0"/>
                  </a:lnTo>
                  <a:lnTo>
                    <a:pt x="53643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40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536437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77112" y="5728866"/>
            <a:ext cx="5463431" cy="4114800"/>
          </a:xfrm>
          <a:custGeom>
            <a:avLst/>
            <a:gdLst/>
            <a:ahLst/>
            <a:cxnLst/>
            <a:rect l="l" t="t" r="r" b="b"/>
            <a:pathLst>
              <a:path w="5463431" h="4114800">
                <a:moveTo>
                  <a:pt x="0" y="0"/>
                </a:moveTo>
                <a:lnTo>
                  <a:pt x="5463431" y="0"/>
                </a:lnTo>
                <a:lnTo>
                  <a:pt x="5463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435936">
            <a:off x="1504439" y="2274326"/>
            <a:ext cx="2627023" cy="2948699"/>
          </a:xfrm>
          <a:custGeom>
            <a:avLst/>
            <a:gdLst/>
            <a:ahLst/>
            <a:cxnLst/>
            <a:rect l="l" t="t" r="r" b="b"/>
            <a:pathLst>
              <a:path w="2627023" h="2948699">
                <a:moveTo>
                  <a:pt x="0" y="0"/>
                </a:moveTo>
                <a:lnTo>
                  <a:pt x="2627023" y="0"/>
                </a:lnTo>
                <a:lnTo>
                  <a:pt x="2627023" y="2948699"/>
                </a:lnTo>
                <a:lnTo>
                  <a:pt x="0" y="2948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53368" y="4341340"/>
            <a:ext cx="866035" cy="866035"/>
          </a:xfrm>
          <a:custGeom>
            <a:avLst/>
            <a:gdLst/>
            <a:ahLst/>
            <a:cxnLst/>
            <a:rect l="l" t="t" r="r" b="b"/>
            <a:pathLst>
              <a:path w="866035" h="866035">
                <a:moveTo>
                  <a:pt x="0" y="0"/>
                </a:moveTo>
                <a:lnTo>
                  <a:pt x="866035" y="0"/>
                </a:lnTo>
                <a:lnTo>
                  <a:pt x="866035" y="866035"/>
                </a:lnTo>
                <a:lnTo>
                  <a:pt x="0" y="86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154898">
            <a:off x="15711441" y="3569496"/>
            <a:ext cx="1027509" cy="1027509"/>
          </a:xfrm>
          <a:custGeom>
            <a:avLst/>
            <a:gdLst/>
            <a:ahLst/>
            <a:cxnLst/>
            <a:rect l="l" t="t" r="r" b="b"/>
            <a:pathLst>
              <a:path w="1027509" h="1027509">
                <a:moveTo>
                  <a:pt x="0" y="0"/>
                </a:moveTo>
                <a:lnTo>
                  <a:pt x="1027509" y="0"/>
                </a:lnTo>
                <a:lnTo>
                  <a:pt x="1027509" y="1027509"/>
                </a:lnTo>
                <a:lnTo>
                  <a:pt x="0" y="10275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-233728" flipH="1">
            <a:off x="-2222150" y="508564"/>
            <a:ext cx="6501699" cy="1040272"/>
          </a:xfrm>
          <a:custGeom>
            <a:avLst/>
            <a:gdLst/>
            <a:ahLst/>
            <a:cxnLst/>
            <a:rect l="l" t="t" r="r" b="b"/>
            <a:pathLst>
              <a:path w="6501699" h="1040272">
                <a:moveTo>
                  <a:pt x="6501700" y="0"/>
                </a:moveTo>
                <a:lnTo>
                  <a:pt x="0" y="0"/>
                </a:lnTo>
                <a:lnTo>
                  <a:pt x="0" y="1040272"/>
                </a:lnTo>
                <a:lnTo>
                  <a:pt x="6501700" y="1040272"/>
                </a:lnTo>
                <a:lnTo>
                  <a:pt x="65017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213565">
            <a:off x="13843377" y="666197"/>
            <a:ext cx="6940652" cy="1110504"/>
          </a:xfrm>
          <a:custGeom>
            <a:avLst/>
            <a:gdLst/>
            <a:ahLst/>
            <a:cxnLst/>
            <a:rect l="l" t="t" r="r" b="b"/>
            <a:pathLst>
              <a:path w="6940652" h="1110504">
                <a:moveTo>
                  <a:pt x="0" y="0"/>
                </a:moveTo>
                <a:lnTo>
                  <a:pt x="6940653" y="0"/>
                </a:lnTo>
                <a:lnTo>
                  <a:pt x="6940653" y="1110504"/>
                </a:lnTo>
                <a:lnTo>
                  <a:pt x="0" y="11105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26BE5-EA7C-97C0-2D2F-D4202DEBD5A3}"/>
              </a:ext>
            </a:extLst>
          </p:cNvPr>
          <p:cNvSpPr txBox="1"/>
          <p:nvPr/>
        </p:nvSpPr>
        <p:spPr>
          <a:xfrm>
            <a:off x="7162800" y="2857500"/>
            <a:ext cx="1059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2. Thí nghiệm sử dụng năng lượng gió để tạo ra điện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97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EDBDF4-F04D-B640-B4D1-B201F3483FD7}"/>
              </a:ext>
            </a:extLst>
          </p:cNvPr>
          <p:cNvSpPr/>
          <p:nvPr/>
        </p:nvSpPr>
        <p:spPr>
          <a:xfrm>
            <a:off x="1524000" y="266700"/>
            <a:ext cx="15392400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/>
              <a:t>Thí nghiệm sử dụng năng lượng gió để tạo ra điện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2B0DFA-F61D-537F-0AC9-E44CFDF950E0}"/>
              </a:ext>
            </a:extLst>
          </p:cNvPr>
          <p:cNvSpPr txBox="1"/>
          <p:nvPr/>
        </p:nvSpPr>
        <p:spPr>
          <a:xfrm>
            <a:off x="762000" y="1485900"/>
            <a:ext cx="1668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sấy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784352-D208-CC31-C433-8E5372E07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933700"/>
            <a:ext cx="9982200" cy="31349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364308-FECC-B77C-2FBD-AA8062378685}"/>
              </a:ext>
            </a:extLst>
          </p:cNvPr>
          <p:cNvSpPr txBox="1"/>
          <p:nvPr/>
        </p:nvSpPr>
        <p:spPr>
          <a:xfrm>
            <a:off x="304800" y="6286500"/>
            <a:ext cx="1783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• Tiến hành.</a:t>
            </a:r>
          </a:p>
          <a:p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băng dính cố định máy phát điện vào hộp.</a:t>
            </a:r>
          </a:p>
          <a:p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máy sấy tóc tạo ra gió làm quay cánh quạt. (Lưu ý: không sử dụng máy sấy tóc ở chế độ nhiệt.)</a:t>
            </a:r>
          </a:p>
          <a:p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sát bóng đèn và nhận xét</a:t>
            </a:r>
          </a:p>
          <a:p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Điều chỉnh gió thổi mạnh hoặc thổi nhẹ vào cánh quạt.</a:t>
            </a:r>
          </a:p>
          <a:p>
            <a:r>
              <a:rPr lang="vi-VN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Quan sát và nhận xét về độ sáng bóng đèn trong trường hợp gió thổi mạnh và gió thổi nhẹ</a:t>
            </a:r>
          </a:p>
        </p:txBody>
      </p:sp>
    </p:spTree>
    <p:extLst>
      <p:ext uri="{BB962C8B-B14F-4D97-AF65-F5344CB8AC3E}">
        <p14:creationId xmlns:p14="http://schemas.microsoft.com/office/powerpoint/2010/main" val="203953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002FD53F-A285-B26E-C3A8-3368E5A12D8D}"/>
              </a:ext>
            </a:extLst>
          </p:cNvPr>
          <p:cNvSpPr/>
          <p:nvPr/>
        </p:nvSpPr>
        <p:spPr>
          <a:xfrm>
            <a:off x="7848600" y="1181100"/>
            <a:ext cx="9753600" cy="7696200"/>
          </a:xfrm>
          <a:custGeom>
            <a:avLst/>
            <a:gdLst/>
            <a:ahLst/>
            <a:cxnLst/>
            <a:rect l="l" t="t" r="r" b="b"/>
            <a:pathLst>
              <a:path w="9411714" h="2800263">
                <a:moveTo>
                  <a:pt x="0" y="0"/>
                </a:moveTo>
                <a:lnTo>
                  <a:pt x="9411714" y="0"/>
                </a:lnTo>
                <a:lnTo>
                  <a:pt x="9411714" y="2800263"/>
                </a:lnTo>
                <a:lnTo>
                  <a:pt x="0" y="28002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17C115A1-2F3D-A46F-4BF1-D98BB924A2A9}"/>
              </a:ext>
            </a:extLst>
          </p:cNvPr>
          <p:cNvSpPr txBox="1"/>
          <p:nvPr/>
        </p:nvSpPr>
        <p:spPr>
          <a:xfrm>
            <a:off x="8686800" y="2400300"/>
            <a:ext cx="84582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- Khi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máy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sấy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tóc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tạo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ra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gió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làm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quay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cánh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quạt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bóng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đèn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sáng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.</a:t>
            </a:r>
          </a:p>
          <a:p>
            <a:pPr lvl="0" algn="just"/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-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Gió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thổi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mạnh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thì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bóng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đèn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sáng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mạnh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,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gió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thổi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chậm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thì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bóng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đèn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sáng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yếu</a:t>
            </a:r>
            <a:r>
              <a:rPr lang="en-US" sz="54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rPr>
              <a:t>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Glacial Indifference"/>
              <a:sym typeface="Glacial Indifference"/>
            </a:endParaRPr>
          </a:p>
        </p:txBody>
      </p:sp>
      <p:sp>
        <p:nvSpPr>
          <p:cNvPr id="8" name="AutoShape 2" descr="Transparent Cartoon Sun PNG Clipart Pictur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690BCB1-0004-A674-C64A-A02825E87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FEAEA8-9BB6-4F07-212F-612CB01CE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2628900"/>
            <a:ext cx="6296564" cy="43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5660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2" descr="Transparent Cartoon Sun PNG Clipart Pictur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690BCB1-0004-A674-C64A-A02825E87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F07C50B1-A1DB-5889-979A-E471FADE2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01281"/>
            <a:ext cx="4648200" cy="55857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FD88FB-B416-10B7-5876-A9DC741B9AEC}"/>
              </a:ext>
            </a:extLst>
          </p:cNvPr>
          <p:cNvGrpSpPr/>
          <p:nvPr/>
        </p:nvGrpSpPr>
        <p:grpSpPr>
          <a:xfrm>
            <a:off x="2590800" y="571500"/>
            <a:ext cx="12725400" cy="3985352"/>
            <a:chOff x="310800" y="1911333"/>
            <a:chExt cx="5650162" cy="3047186"/>
          </a:xfrm>
        </p:grpSpPr>
        <p:sp>
          <p:nvSpPr>
            <p:cNvPr id="7" name="Google Shape;718;p33">
              <a:extLst>
                <a:ext uri="{FF2B5EF4-FFF2-40B4-BE49-F238E27FC236}">
                  <a16:creationId xmlns:a16="http://schemas.microsoft.com/office/drawing/2014/main" id="{65704B0C-A36A-F169-8966-17A4965B3A53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718;p33">
              <a:extLst>
                <a:ext uri="{FF2B5EF4-FFF2-40B4-BE49-F238E27FC236}">
                  <a16:creationId xmlns:a16="http://schemas.microsoft.com/office/drawing/2014/main" id="{5C0E3057-03E3-9FF8-B52D-502BFD99F962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Nếu chệch hướng thổi của gió và cánh quạt có ảnh hưởng tới việc tạo ra điện không?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A2E79-EB7E-08C2-02DD-C9DB38956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14" name="Google Shape;724;p33">
              <a:extLst>
                <a:ext uri="{FF2B5EF4-FFF2-40B4-BE49-F238E27FC236}">
                  <a16:creationId xmlns:a16="http://schemas.microsoft.com/office/drawing/2014/main" id="{FCFD82C9-B013-8732-55E9-AD24D19C2B01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15" name="Google Shape;725;p33">
                <a:extLst>
                  <a:ext uri="{FF2B5EF4-FFF2-40B4-BE49-F238E27FC236}">
                    <a16:creationId xmlns:a16="http://schemas.microsoft.com/office/drawing/2014/main" id="{8B37A4D2-333F-9AA2-83E6-9C1D209FCF64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26;p33">
                <a:extLst>
                  <a:ext uri="{FF2B5EF4-FFF2-40B4-BE49-F238E27FC236}">
                    <a16:creationId xmlns:a16="http://schemas.microsoft.com/office/drawing/2014/main" id="{9A7B0ADD-26FA-A383-6857-EE0F7E2AAFB8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27;p33">
                <a:extLst>
                  <a:ext uri="{FF2B5EF4-FFF2-40B4-BE49-F238E27FC236}">
                    <a16:creationId xmlns:a16="http://schemas.microsoft.com/office/drawing/2014/main" id="{38A1A837-D8EC-1102-28E7-640AF51410E5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9D7F026-59D7-F2E6-DC4E-838C8B788B12}"/>
              </a:ext>
            </a:extLst>
          </p:cNvPr>
          <p:cNvSpPr txBox="1"/>
          <p:nvPr/>
        </p:nvSpPr>
        <p:spPr>
          <a:xfrm>
            <a:off x="5943600" y="5600700"/>
            <a:ext cx="10439400" cy="34163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</a:rPr>
              <a:t>Hướng thổi của gió vào cánh quạt có ảnh hướng, nếu không đúng hướng thì cánh quạt quay chậm hơn nên tạo ra điện ít hơn.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AutoShape 2" descr="Transparent Cartoon Sun PNG Clipart Picture​ | Gallery Yopriceville -  High-Quality Free Images and Transparent PNG Clipart">
            <a:extLst>
              <a:ext uri="{FF2B5EF4-FFF2-40B4-BE49-F238E27FC236}">
                <a16:creationId xmlns:a16="http://schemas.microsoft.com/office/drawing/2014/main" id="{B690BCB1-0004-A674-C64A-A02825E87E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cartoon of a child holding a pencil and a notebook&#10;&#10;Description automatically generated">
            <a:extLst>
              <a:ext uri="{FF2B5EF4-FFF2-40B4-BE49-F238E27FC236}">
                <a16:creationId xmlns:a16="http://schemas.microsoft.com/office/drawing/2014/main" id="{F07C50B1-A1DB-5889-979A-E471FADE2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701281"/>
            <a:ext cx="4648200" cy="558571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5FD88FB-B416-10B7-5876-A9DC741B9AEC}"/>
              </a:ext>
            </a:extLst>
          </p:cNvPr>
          <p:cNvGrpSpPr/>
          <p:nvPr/>
        </p:nvGrpSpPr>
        <p:grpSpPr>
          <a:xfrm>
            <a:off x="2590800" y="571500"/>
            <a:ext cx="12725400" cy="3048000"/>
            <a:chOff x="310800" y="1911333"/>
            <a:chExt cx="5650162" cy="3047186"/>
          </a:xfrm>
        </p:grpSpPr>
        <p:sp>
          <p:nvSpPr>
            <p:cNvPr id="7" name="Google Shape;718;p33">
              <a:extLst>
                <a:ext uri="{FF2B5EF4-FFF2-40B4-BE49-F238E27FC236}">
                  <a16:creationId xmlns:a16="http://schemas.microsoft.com/office/drawing/2014/main" id="{65704B0C-A36A-F169-8966-17A4965B3A53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718;p33">
              <a:extLst>
                <a:ext uri="{FF2B5EF4-FFF2-40B4-BE49-F238E27FC236}">
                  <a16:creationId xmlns:a16="http://schemas.microsoft.com/office/drawing/2014/main" id="{5C0E3057-03E3-9FF8-B52D-502BFD99F962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Muốn sử dụng năng lượng gió để tạo ra điện cần có điều kiện gì?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0A2E79-EB7E-08C2-02DD-C9DB38956B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14" name="Google Shape;724;p33">
              <a:extLst>
                <a:ext uri="{FF2B5EF4-FFF2-40B4-BE49-F238E27FC236}">
                  <a16:creationId xmlns:a16="http://schemas.microsoft.com/office/drawing/2014/main" id="{FCFD82C9-B013-8732-55E9-AD24D19C2B01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15" name="Google Shape;725;p33">
                <a:extLst>
                  <a:ext uri="{FF2B5EF4-FFF2-40B4-BE49-F238E27FC236}">
                    <a16:creationId xmlns:a16="http://schemas.microsoft.com/office/drawing/2014/main" id="{8B37A4D2-333F-9AA2-83E6-9C1D209FCF64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26;p33">
                <a:extLst>
                  <a:ext uri="{FF2B5EF4-FFF2-40B4-BE49-F238E27FC236}">
                    <a16:creationId xmlns:a16="http://schemas.microsoft.com/office/drawing/2014/main" id="{9A7B0ADD-26FA-A383-6857-EE0F7E2AAFB8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27;p33">
                <a:extLst>
                  <a:ext uri="{FF2B5EF4-FFF2-40B4-BE49-F238E27FC236}">
                    <a16:creationId xmlns:a16="http://schemas.microsoft.com/office/drawing/2014/main" id="{38A1A837-D8EC-1102-28E7-640AF51410E5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F9D7F026-59D7-F2E6-DC4E-838C8B788B12}"/>
              </a:ext>
            </a:extLst>
          </p:cNvPr>
          <p:cNvSpPr txBox="1"/>
          <p:nvPr/>
        </p:nvSpPr>
        <p:spPr>
          <a:xfrm>
            <a:off x="5943600" y="5600700"/>
            <a:ext cx="10439400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5400" dirty="0">
                <a:solidFill>
                  <a:prstClr val="black"/>
                </a:solidFill>
                <a:latin typeface="Cambria" panose="02040503050406030204" pitchFamily="18" charset="0"/>
              </a:rPr>
              <a:t>Cần có gió và các phương tiện hỗ trợ như tua bin, cánh quạt,…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72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Picture 3">
            <a:extLst>
              <a:ext uri="{FF2B5EF4-FFF2-40B4-BE49-F238E27FC236}">
                <a16:creationId xmlns:a16="http://schemas.microsoft.com/office/drawing/2014/main" id="{A1B2BAF0-7E9A-1B54-20C3-57675487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15" b="84479" l="53719" r="76920">
                        <a14:foregroundMark x1="65764" y1="16815" x2="71746" y2="27284"/>
                        <a14:foregroundMark x1="71746" y1="27284" x2="71867" y2="27769"/>
                        <a14:foregroundMark x1="54325" y1="59741" x2="54204" y2="57154"/>
                        <a14:foregroundMark x1="53961" y1="55457" x2="53961" y2="55457"/>
                        <a14:foregroundMark x1="63460" y1="17421" x2="72716" y2="19604"/>
                        <a14:foregroundMark x1="70534" y1="20695" x2="64430" y2="29507"/>
                        <a14:foregroundMark x1="64430" y1="29507" x2="64430" y2="29507"/>
                        <a14:foregroundMark x1="65158" y1="18876" x2="71180" y2="24576"/>
                        <a14:foregroundMark x1="71180" y1="24576" x2="73323" y2="34115"/>
                        <a14:foregroundMark x1="55174" y1="34964" x2="55457" y2="26880"/>
                        <a14:foregroundMark x1="55457" y1="26880" x2="60509" y2="17138"/>
                        <a14:foregroundMark x1="60509" y1="17138" x2="66815" y2="24576"/>
                        <a14:foregroundMark x1="66815" y1="24576" x2="67259" y2="29264"/>
                        <a14:foregroundMark x1="69321" y1="36297" x2="73686" y2="34721"/>
                        <a14:foregroundMark x1="54568" y1="33994" x2="58327" y2="34479"/>
                        <a14:foregroundMark x1="61641" y1="84479" x2="60792" y2="80800"/>
                        <a14:foregroundMark x1="69078" y1="84115" x2="68230" y2="80315"/>
                        <a14:foregroundMark x1="53840" y1="60226" x2="53840" y2="60226"/>
                        <a14:foregroundMark x1="53719" y1="52668" x2="53719" y2="54729"/>
                        <a14:foregroundMark x1="61035" y1="27284" x2="60671" y2="29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12603" r="20166" b="34796"/>
          <a:stretch/>
        </p:blipFill>
        <p:spPr>
          <a:xfrm>
            <a:off x="14387414" y="2373227"/>
            <a:ext cx="4291809" cy="79137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B98E05-B68B-450A-088B-45C0A64B9D72}"/>
              </a:ext>
            </a:extLst>
          </p:cNvPr>
          <p:cNvSpPr txBox="1"/>
          <p:nvPr/>
        </p:nvSpPr>
        <p:spPr>
          <a:xfrm>
            <a:off x="2270667" y="-9626135"/>
            <a:ext cx="12645483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vi-VN" sz="207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MÓN QUÀ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AB8E-7593-64D9-A438-046291296560}"/>
              </a:ext>
            </a:extLst>
          </p:cNvPr>
          <p:cNvSpPr txBox="1"/>
          <p:nvPr/>
        </p:nvSpPr>
        <p:spPr>
          <a:xfrm>
            <a:off x="5623467" y="-7237893"/>
            <a:ext cx="12645483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lang="en-US" sz="207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MAY </a:t>
            </a:r>
            <a:r>
              <a:rPr lang="vi-VN" sz="207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63500" dir="2700000" algn="tl" rotWithShape="0">
                    <a:prstClr val="white"/>
                  </a:outerShdw>
                </a:effectLst>
                <a:latin typeface="UTM Cookies" panose="02040603050506020204" pitchFamily="18" charset="0"/>
              </a:rPr>
              <a:t>MẮN</a:t>
            </a:r>
          </a:p>
        </p:txBody>
      </p: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6C8ED342-4777-ADF4-801C-5A92A0D25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1586" y="5008592"/>
            <a:ext cx="6162132" cy="5988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hlinkClick r:id="rId6" action="ppaction://hlinksldjump"/>
            <a:extLst>
              <a:ext uri="{FF2B5EF4-FFF2-40B4-BE49-F238E27FC236}">
                <a16:creationId xmlns:a16="http://schemas.microsoft.com/office/drawing/2014/main" id="{57F65F91-8D88-8874-5EEC-A6027604A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0522" y="4686562"/>
            <a:ext cx="6310094" cy="6310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1C3FD84B-23A5-9103-D25A-CF98F598B5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28089" y="5063574"/>
            <a:ext cx="5988062" cy="5648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96C8B8-F853-A1D4-4DF7-0B305EEAE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55820" y="0"/>
            <a:ext cx="16003388" cy="57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53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49619" y="8450918"/>
            <a:ext cx="20367859" cy="3086100"/>
            <a:chOff x="0" y="0"/>
            <a:chExt cx="536437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64375" cy="812800"/>
            </a:xfrm>
            <a:custGeom>
              <a:avLst/>
              <a:gdLst/>
              <a:ahLst/>
              <a:cxnLst/>
              <a:rect l="l" t="t" r="r" b="b"/>
              <a:pathLst>
                <a:path w="5364375" h="812800">
                  <a:moveTo>
                    <a:pt x="0" y="0"/>
                  </a:moveTo>
                  <a:lnTo>
                    <a:pt x="5364375" y="0"/>
                  </a:lnTo>
                  <a:lnTo>
                    <a:pt x="53643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40D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36437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320399" y="1218498"/>
            <a:ext cx="6300945" cy="8535763"/>
          </a:xfrm>
          <a:custGeom>
            <a:avLst/>
            <a:gdLst/>
            <a:ahLst/>
            <a:cxnLst/>
            <a:rect l="l" t="t" r="r" b="b"/>
            <a:pathLst>
              <a:path w="6300945" h="8535763">
                <a:moveTo>
                  <a:pt x="0" y="0"/>
                </a:moveTo>
                <a:lnTo>
                  <a:pt x="6300945" y="0"/>
                </a:lnTo>
                <a:lnTo>
                  <a:pt x="6300945" y="8535763"/>
                </a:lnTo>
                <a:lnTo>
                  <a:pt x="0" y="853576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045467" y="782640"/>
            <a:ext cx="3910547" cy="4267882"/>
          </a:xfrm>
          <a:custGeom>
            <a:avLst/>
            <a:gdLst/>
            <a:ahLst/>
            <a:cxnLst/>
            <a:rect l="l" t="t" r="r" b="b"/>
            <a:pathLst>
              <a:path w="3910547" h="4267882">
                <a:moveTo>
                  <a:pt x="0" y="0"/>
                </a:moveTo>
                <a:lnTo>
                  <a:pt x="3910548" y="0"/>
                </a:lnTo>
                <a:lnTo>
                  <a:pt x="3910548" y="4267882"/>
                </a:lnTo>
                <a:lnTo>
                  <a:pt x="0" y="42678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73525" y="7183851"/>
            <a:ext cx="942940" cy="942940"/>
          </a:xfrm>
          <a:custGeom>
            <a:avLst/>
            <a:gdLst/>
            <a:ahLst/>
            <a:cxnLst/>
            <a:rect l="l" t="t" r="r" b="b"/>
            <a:pathLst>
              <a:path w="942940" h="942940">
                <a:moveTo>
                  <a:pt x="0" y="0"/>
                </a:moveTo>
                <a:lnTo>
                  <a:pt x="942939" y="0"/>
                </a:lnTo>
                <a:lnTo>
                  <a:pt x="942939" y="942940"/>
                </a:lnTo>
                <a:lnTo>
                  <a:pt x="0" y="9429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-154898">
            <a:off x="8797407" y="2289802"/>
            <a:ext cx="916723" cy="916723"/>
          </a:xfrm>
          <a:custGeom>
            <a:avLst/>
            <a:gdLst/>
            <a:ahLst/>
            <a:cxnLst/>
            <a:rect l="l" t="t" r="r" b="b"/>
            <a:pathLst>
              <a:path w="916723" h="916723">
                <a:moveTo>
                  <a:pt x="0" y="0"/>
                </a:moveTo>
                <a:lnTo>
                  <a:pt x="916723" y="0"/>
                </a:lnTo>
                <a:lnTo>
                  <a:pt x="916723" y="916723"/>
                </a:lnTo>
                <a:lnTo>
                  <a:pt x="0" y="9167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7086178" y="6706103"/>
            <a:ext cx="3382097" cy="2547237"/>
          </a:xfrm>
          <a:custGeom>
            <a:avLst/>
            <a:gdLst/>
            <a:ahLst/>
            <a:cxnLst/>
            <a:rect l="l" t="t" r="r" b="b"/>
            <a:pathLst>
              <a:path w="3382097" h="2547237">
                <a:moveTo>
                  <a:pt x="0" y="0"/>
                </a:moveTo>
                <a:lnTo>
                  <a:pt x="3382097" y="0"/>
                </a:lnTo>
                <a:lnTo>
                  <a:pt x="3382097" y="2547236"/>
                </a:lnTo>
                <a:lnTo>
                  <a:pt x="0" y="2547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-233728" flipH="1">
            <a:off x="-2162785" y="617052"/>
            <a:ext cx="5145596" cy="823295"/>
          </a:xfrm>
          <a:custGeom>
            <a:avLst/>
            <a:gdLst/>
            <a:ahLst/>
            <a:cxnLst/>
            <a:rect l="l" t="t" r="r" b="b"/>
            <a:pathLst>
              <a:path w="5145596" h="823295">
                <a:moveTo>
                  <a:pt x="5145597" y="0"/>
                </a:moveTo>
                <a:lnTo>
                  <a:pt x="0" y="0"/>
                </a:lnTo>
                <a:lnTo>
                  <a:pt x="0" y="823296"/>
                </a:lnTo>
                <a:lnTo>
                  <a:pt x="5145597" y="823296"/>
                </a:lnTo>
                <a:lnTo>
                  <a:pt x="514559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213565">
            <a:off x="16298277" y="4170960"/>
            <a:ext cx="4610282" cy="737645"/>
          </a:xfrm>
          <a:custGeom>
            <a:avLst/>
            <a:gdLst/>
            <a:ahLst/>
            <a:cxnLst/>
            <a:rect l="l" t="t" r="r" b="b"/>
            <a:pathLst>
              <a:path w="4610282" h="737645">
                <a:moveTo>
                  <a:pt x="0" y="0"/>
                </a:moveTo>
                <a:lnTo>
                  <a:pt x="4610282" y="0"/>
                </a:lnTo>
                <a:lnTo>
                  <a:pt x="4610282" y="737645"/>
                </a:lnTo>
                <a:lnTo>
                  <a:pt x="0" y="7376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flipH="1">
            <a:off x="1716464" y="7564851"/>
            <a:ext cx="4464247" cy="2366215"/>
          </a:xfrm>
          <a:custGeom>
            <a:avLst/>
            <a:gdLst/>
            <a:ahLst/>
            <a:cxnLst/>
            <a:rect l="l" t="t" r="r" b="b"/>
            <a:pathLst>
              <a:path w="4464247" h="2366215">
                <a:moveTo>
                  <a:pt x="4464247" y="0"/>
                </a:moveTo>
                <a:lnTo>
                  <a:pt x="0" y="0"/>
                </a:lnTo>
                <a:lnTo>
                  <a:pt x="0" y="2366215"/>
                </a:lnTo>
                <a:lnTo>
                  <a:pt x="4464247" y="2366215"/>
                </a:lnTo>
                <a:lnTo>
                  <a:pt x="446424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10631" b="-3472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9E2D40-9A3C-2FB7-553D-39E1C02D88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9700"/>
            <a:ext cx="10744200" cy="83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6" descr="Hình ảnh Học Sinh PNG Miễn Phí Tải Về - Lovepik">
            <a:extLst>
              <a:ext uri="{FF2B5EF4-FFF2-40B4-BE49-F238E27FC236}">
                <a16:creationId xmlns:a16="http://schemas.microsoft.com/office/drawing/2014/main" id="{FE062149-1986-F68E-E201-C556385E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" b="99492" l="7667" r="92000">
                        <a14:foregroundMark x1="29583" y1="4617" x2="30917" y2="21474"/>
                        <a14:foregroundMark x1="46167" y1="4151" x2="47083" y2="55485"/>
                        <a14:foregroundMark x1="36083" y1="22152" x2="37417" y2="26599"/>
                        <a14:foregroundMark x1="26917" y1="18382" x2="65417" y2="27700"/>
                        <a14:foregroundMark x1="60583" y1="17069" x2="66250" y2="31724"/>
                        <a14:foregroundMark x1="43583" y1="39941" x2="58833" y2="76620"/>
                        <a14:foregroundMark x1="24750" y1="46379" x2="36583" y2="59720"/>
                        <a14:foregroundMark x1="12083" y1="33037" x2="7667" y2="47734"/>
                        <a14:foregroundMark x1="37417" y1="41254" x2="47083" y2="81067"/>
                        <a14:foregroundMark x1="43583" y1="41508" x2="51000" y2="71495"/>
                        <a14:foregroundMark x1="49250" y1="44600" x2="72833" y2="40152"/>
                        <a14:foregroundMark x1="92083" y1="24820" x2="82000" y2="39941"/>
                        <a14:foregroundMark x1="47917" y1="41931" x2="66250" y2="43033"/>
                        <a14:foregroundMark x1="33500" y1="43922" x2="33083" y2="67937"/>
                        <a14:foregroundMark x1="21667" y1="48158" x2="47500" y2="62389"/>
                        <a14:foregroundMark x1="35250" y1="44176" x2="57083" y2="56586"/>
                        <a14:foregroundMark x1="45750" y1="45277" x2="49667" y2="64380"/>
                        <a14:foregroundMark x1="23000" y1="45489" x2="41833" y2="49725"/>
                        <a14:foregroundMark x1="26083" y1="46167" x2="60167" y2="51038"/>
                        <a14:foregroundMark x1="53167" y1="43287" x2="57583" y2="65481"/>
                        <a14:foregroundMark x1="33500" y1="55485" x2="39167" y2="64845"/>
                        <a14:foregroundMark x1="22167" y1="41931" x2="41333" y2="46379"/>
                        <a14:foregroundMark x1="48833" y1="43033" x2="73750" y2="41931"/>
                        <a14:foregroundMark x1="54917" y1="45277" x2="77667" y2="43287"/>
                        <a14:foregroundMark x1="58417" y1="40618" x2="68917" y2="40152"/>
                        <a14:foregroundMark x1="57583" y1="46379" x2="71500" y2="44600"/>
                        <a14:foregroundMark x1="65833" y1="46167" x2="67583" y2="46845"/>
                        <a14:foregroundMark x1="65833" y1="38374" x2="68500" y2="38585"/>
                        <a14:foregroundMark x1="45750" y1="27700" x2="56250" y2="31258"/>
                        <a14:foregroundMark x1="44000" y1="26599" x2="48833" y2="33715"/>
                        <a14:foregroundMark x1="31750" y1="847" x2="54083" y2="847"/>
                        <a14:foregroundMark x1="33500" y1="84837" x2="35250" y2="95044"/>
                        <a14:foregroundMark x1="35250" y1="95044" x2="35250" y2="95044"/>
                        <a14:foregroundMark x1="48333" y1="80390" x2="55833" y2="91614"/>
                        <a14:foregroundMark x1="55833" y1="91614" x2="56250" y2="91953"/>
                        <a14:foregroundMark x1="54500" y1="83482" x2="55833" y2="93731"/>
                        <a14:foregroundMark x1="48833" y1="82592" x2="52333" y2="91063"/>
                        <a14:foregroundMark x1="51000" y1="89496" x2="51833" y2="95044"/>
                        <a14:foregroundMark x1="52750" y1="95256" x2="66750" y2="95044"/>
                        <a14:foregroundMark x1="52750" y1="97501" x2="70667" y2="95256"/>
                        <a14:foregroundMark x1="27417" y1="98602" x2="31750" y2="96146"/>
                        <a14:foregroundMark x1="29583" y1="99492" x2="36083" y2="96400"/>
                        <a14:foregroundMark x1="32167" y1="85472" x2="36583" y2="94367"/>
                        <a14:foregroundMark x1="37000" y1="84625" x2="36583" y2="94833"/>
                        <a14:foregroundMark x1="26500" y1="97289" x2="37000" y2="95934"/>
                        <a14:foregroundMark x1="34333" y1="97035" x2="38750" y2="95934"/>
                        <a14:foregroundMark x1="50583" y1="97713" x2="65417" y2="97289"/>
                        <a14:foregroundMark x1="63667" y1="97925" x2="70667" y2="96612"/>
                        <a14:foregroundMark x1="34833" y1="39729" x2="43583" y2="70140"/>
                        <a14:foregroundMark x1="31333" y1="10589" x2="43083" y2="14147"/>
                        <a14:foregroundMark x1="31750" y1="847" x2="57583" y2="21940"/>
                        <a14:foregroundMark x1="52750" y1="18594" x2="52750" y2="2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68565"/>
            <a:ext cx="3733800" cy="734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37AFFBD-A912-DF40-D0B9-CD47DBE246FD}"/>
              </a:ext>
            </a:extLst>
          </p:cNvPr>
          <p:cNvGrpSpPr/>
          <p:nvPr/>
        </p:nvGrpSpPr>
        <p:grpSpPr>
          <a:xfrm>
            <a:off x="5638800" y="800100"/>
            <a:ext cx="11125200" cy="4648200"/>
            <a:chOff x="3159209" y="1736851"/>
            <a:chExt cx="7999329" cy="4891347"/>
          </a:xfrm>
        </p:grpSpPr>
        <p:sp>
          <p:nvSpPr>
            <p:cNvPr id="14" name="Rectangular Callout 4">
              <a:extLst>
                <a:ext uri="{FF2B5EF4-FFF2-40B4-BE49-F238E27FC236}">
                  <a16:creationId xmlns:a16="http://schemas.microsoft.com/office/drawing/2014/main" id="{809F9650-B327-239B-ADC4-0E8AD13DB61A}"/>
                </a:ext>
              </a:extLst>
            </p:cNvPr>
            <p:cNvSpPr/>
            <p:nvPr/>
          </p:nvSpPr>
          <p:spPr>
            <a:xfrm>
              <a:off x="3159209" y="1736851"/>
              <a:ext cx="7999329" cy="4891347"/>
            </a:xfrm>
            <a:prstGeom prst="wedgeRectCallout">
              <a:avLst>
                <a:gd name="adj1" fmla="val -57289"/>
                <a:gd name="adj2" fmla="val 16421"/>
              </a:avLst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4103B09-782B-D08D-4B57-DD990CEA83C7}"/>
                </a:ext>
              </a:extLst>
            </p:cNvPr>
            <p:cNvSpPr/>
            <p:nvPr/>
          </p:nvSpPr>
          <p:spPr>
            <a:xfrm>
              <a:off x="3378369" y="2699083"/>
              <a:ext cx="7670589" cy="30120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6045" algn="l"/>
                </a:tabLst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một số nhà máy điện mặt trời, nhà máy thuỷ điện và nhà máy điện gió ở Việt Nam.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3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1600" y="647700"/>
            <a:ext cx="1546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371600">
              <a:defRPr/>
            </a:pPr>
            <a:r>
              <a:rPr lang="en-US" sz="5400" b="1" ker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điện mặt trời: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Dự kiến giữa năm 2021, Nhà máy điện mặt trời Phù Mỹ hoàn thành toàn bộ">
            <a:extLst>
              <a:ext uri="{FF2B5EF4-FFF2-40B4-BE49-F238E27FC236}">
                <a16:creationId xmlns:a16="http://schemas.microsoft.com/office/drawing/2014/main" id="{6D489AA8-E8D7-08A7-D43B-09B1FB2A7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71701"/>
            <a:ext cx="8673911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4BB65D-1114-D2E7-A60F-37453309EDBB}"/>
              </a:ext>
            </a:extLst>
          </p:cNvPr>
          <p:cNvSpPr txBox="1"/>
          <p:nvPr/>
        </p:nvSpPr>
        <p:spPr>
          <a:xfrm>
            <a:off x="838200" y="7353300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100" name="Picture 4" descr="Nhà máy Điện mặt trời Hòa Hội (257 MWp)">
            <a:extLst>
              <a:ext uri="{FF2B5EF4-FFF2-40B4-BE49-F238E27FC236}">
                <a16:creationId xmlns:a16="http://schemas.microsoft.com/office/drawing/2014/main" id="{D66610EC-4AFD-EA8E-4AFE-AA8D723E2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2171700"/>
            <a:ext cx="809625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D948F-FB60-2D44-8D02-A08C1DB88298}"/>
              </a:ext>
            </a:extLst>
          </p:cNvPr>
          <p:cNvSpPr txBox="1"/>
          <p:nvPr/>
        </p:nvSpPr>
        <p:spPr>
          <a:xfrm>
            <a:off x="9448800" y="742950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1600" y="647700"/>
            <a:ext cx="1546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371600">
              <a:defRPr/>
            </a:pPr>
            <a:r>
              <a:rPr lang="en-US" sz="5400" b="1" ker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thủy điện: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C47: Cập nhật tiến độ thi công Dự án Nhà máy thủy điện Hòa Bình mở rộng -  Xây Dựng 47 - C47">
            <a:extLst>
              <a:ext uri="{FF2B5EF4-FFF2-40B4-BE49-F238E27FC236}">
                <a16:creationId xmlns:a16="http://schemas.microsoft.com/office/drawing/2014/main" id="{B8D60F0A-5CF6-4FA9-84BA-DB9634A5E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2019301"/>
            <a:ext cx="8012298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75543-2733-25DA-7714-1C5460B048A6}"/>
              </a:ext>
            </a:extLst>
          </p:cNvPr>
          <p:cNvSpPr txBox="1"/>
          <p:nvPr/>
        </p:nvSpPr>
        <p:spPr>
          <a:xfrm>
            <a:off x="838200" y="735330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 Bình.</a:t>
            </a:r>
          </a:p>
        </p:txBody>
      </p:sp>
      <p:pic>
        <p:nvPicPr>
          <p:cNvPr id="5124" name="Picture 4" descr="Công trình Nhà máy Thủy điện Sơn La - Tổng công ty Xây dựng trường Sơn">
            <a:extLst>
              <a:ext uri="{FF2B5EF4-FFF2-40B4-BE49-F238E27FC236}">
                <a16:creationId xmlns:a16="http://schemas.microsoft.com/office/drawing/2014/main" id="{FA186D02-4E15-17CD-76D1-FB0D6E16A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247900"/>
            <a:ext cx="78486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07DB5-5957-CF2B-3C53-A9C43CEBBA89}"/>
              </a:ext>
            </a:extLst>
          </p:cNvPr>
          <p:cNvSpPr txBox="1"/>
          <p:nvPr/>
        </p:nvSpPr>
        <p:spPr>
          <a:xfrm>
            <a:off x="9372600" y="7429500"/>
            <a:ext cx="7620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latin typeface="Cambria" panose="02040503050406030204" pitchFamily="18" charset="0"/>
                <a:ea typeface="Cambria" panose="02040503050406030204" pitchFamily="18" charset="0"/>
              </a:rPr>
              <a:t>Nhà máy thủy điện Sơn La.</a:t>
            </a:r>
            <a:endParaRPr lang="en-US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5878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71600" y="647700"/>
            <a:ext cx="1546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371600">
              <a:defRPr/>
            </a:pPr>
            <a:r>
              <a:rPr lang="en-US" sz="5400" b="1" ker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 máy điện gió: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150" name="Picture 6" descr="ĐIỆN GIÓ TRUNG NAM">
            <a:extLst>
              <a:ext uri="{FF2B5EF4-FFF2-40B4-BE49-F238E27FC236}">
                <a16:creationId xmlns:a16="http://schemas.microsoft.com/office/drawing/2014/main" id="{6AD6501D-F461-D5C2-9C23-FB00C74DB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 bwMode="auto">
          <a:xfrm>
            <a:off x="1066800" y="2171700"/>
            <a:ext cx="804277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hánh thành dự án nhà máy điện gió Phú Lạc - giai đoạn 1">
            <a:extLst>
              <a:ext uri="{FF2B5EF4-FFF2-40B4-BE49-F238E27FC236}">
                <a16:creationId xmlns:a16="http://schemas.microsoft.com/office/drawing/2014/main" id="{6B86FA30-7629-43A8-3E0C-4AD13E993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2247900"/>
            <a:ext cx="7434146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863C1-3B05-2B97-7D46-2B5F8449D7B9}"/>
              </a:ext>
            </a:extLst>
          </p:cNvPr>
          <p:cNvSpPr txBox="1"/>
          <p:nvPr/>
        </p:nvSpPr>
        <p:spPr>
          <a:xfrm>
            <a:off x="9296400" y="86487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889205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449619" y="9429720"/>
            <a:ext cx="20367859" cy="3086100"/>
            <a:chOff x="0" y="0"/>
            <a:chExt cx="5364375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64375" cy="812800"/>
            </a:xfrm>
            <a:custGeom>
              <a:avLst/>
              <a:gdLst/>
              <a:ahLst/>
              <a:cxnLst/>
              <a:rect l="l" t="t" r="r" b="b"/>
              <a:pathLst>
                <a:path w="5364375" h="812800">
                  <a:moveTo>
                    <a:pt x="0" y="0"/>
                  </a:moveTo>
                  <a:lnTo>
                    <a:pt x="5364375" y="0"/>
                  </a:lnTo>
                  <a:lnTo>
                    <a:pt x="53643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4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536437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049000" y="1573970"/>
            <a:ext cx="7064649" cy="8707587"/>
          </a:xfrm>
          <a:custGeom>
            <a:avLst/>
            <a:gdLst/>
            <a:ahLst/>
            <a:cxnLst/>
            <a:rect l="l" t="t" r="r" b="b"/>
            <a:pathLst>
              <a:path w="10725092" h="12892689">
                <a:moveTo>
                  <a:pt x="0" y="0"/>
                </a:moveTo>
                <a:lnTo>
                  <a:pt x="10725092" y="0"/>
                </a:lnTo>
                <a:lnTo>
                  <a:pt x="10725092" y="12892689"/>
                </a:lnTo>
                <a:lnTo>
                  <a:pt x="0" y="128926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020579" y="1633019"/>
            <a:ext cx="702613" cy="702613"/>
          </a:xfrm>
          <a:custGeom>
            <a:avLst/>
            <a:gdLst/>
            <a:ahLst/>
            <a:cxnLst/>
            <a:rect l="l" t="t" r="r" b="b"/>
            <a:pathLst>
              <a:path w="702613" h="702613">
                <a:moveTo>
                  <a:pt x="0" y="0"/>
                </a:moveTo>
                <a:lnTo>
                  <a:pt x="702612" y="0"/>
                </a:lnTo>
                <a:lnTo>
                  <a:pt x="702612" y="702613"/>
                </a:lnTo>
                <a:lnTo>
                  <a:pt x="0" y="7026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54898">
            <a:off x="16907994" y="2794413"/>
            <a:ext cx="702613" cy="702613"/>
          </a:xfrm>
          <a:custGeom>
            <a:avLst/>
            <a:gdLst/>
            <a:ahLst/>
            <a:cxnLst/>
            <a:rect l="l" t="t" r="r" b="b"/>
            <a:pathLst>
              <a:path w="702613" h="702613">
                <a:moveTo>
                  <a:pt x="0" y="0"/>
                </a:moveTo>
                <a:lnTo>
                  <a:pt x="702612" y="0"/>
                </a:lnTo>
                <a:lnTo>
                  <a:pt x="702612" y="702612"/>
                </a:lnTo>
                <a:lnTo>
                  <a:pt x="0" y="7026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53185" y="7801289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33728" flipH="1">
            <a:off x="-2097664" y="6519603"/>
            <a:ext cx="6501699" cy="1040272"/>
          </a:xfrm>
          <a:custGeom>
            <a:avLst/>
            <a:gdLst/>
            <a:ahLst/>
            <a:cxnLst/>
            <a:rect l="l" t="t" r="r" b="b"/>
            <a:pathLst>
              <a:path w="6501699" h="1040272">
                <a:moveTo>
                  <a:pt x="6501699" y="0"/>
                </a:moveTo>
                <a:lnTo>
                  <a:pt x="0" y="0"/>
                </a:lnTo>
                <a:lnTo>
                  <a:pt x="0" y="1040272"/>
                </a:lnTo>
                <a:lnTo>
                  <a:pt x="6501699" y="1040272"/>
                </a:lnTo>
                <a:lnTo>
                  <a:pt x="65016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213565">
            <a:off x="15093079" y="859889"/>
            <a:ext cx="6940652" cy="1110504"/>
          </a:xfrm>
          <a:custGeom>
            <a:avLst/>
            <a:gdLst/>
            <a:ahLst/>
            <a:cxnLst/>
            <a:rect l="l" t="t" r="r" b="b"/>
            <a:pathLst>
              <a:path w="6940652" h="1110504">
                <a:moveTo>
                  <a:pt x="0" y="0"/>
                </a:moveTo>
                <a:lnTo>
                  <a:pt x="6940652" y="0"/>
                </a:lnTo>
                <a:lnTo>
                  <a:pt x="6940652" y="1110504"/>
                </a:lnTo>
                <a:lnTo>
                  <a:pt x="0" y="11105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1F96DD-02A7-0CD8-D3E6-A428DB0173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943100"/>
            <a:ext cx="11997968" cy="482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2571750" y="1009650"/>
            <a:ext cx="14839950" cy="28575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THANH TÂM">
            <a:extLst>
              <a:ext uri="{FF2B5EF4-FFF2-40B4-BE49-F238E27FC236}">
                <a16:creationId xmlns:a16="http://schemas.microsoft.com/office/drawing/2014/main" id="{78B36720-B480-6D14-E885-8062A1747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2986" y="-727081"/>
            <a:ext cx="6162132" cy="59880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343400" y="1445820"/>
            <a:ext cx="12115800" cy="1985159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vi-VN" sz="60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 chất đốt khi cháy đều sinh ra khí</a:t>
            </a:r>
            <a:r>
              <a:rPr lang="en-US" sz="60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60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vi-VN" sz="60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000" b="1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E147DE-9075-A0CE-91FF-89FA05A9A010}"/>
              </a:ext>
            </a:extLst>
          </p:cNvPr>
          <p:cNvGrpSpPr/>
          <p:nvPr/>
        </p:nvGrpSpPr>
        <p:grpSpPr>
          <a:xfrm>
            <a:off x="3131163" y="4265858"/>
            <a:ext cx="13213736" cy="1678277"/>
            <a:chOff x="2087441" y="2843905"/>
            <a:chExt cx="8809157" cy="11188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0746A7-B177-1271-12A9-FDAB86F0B298}"/>
                </a:ext>
              </a:extLst>
            </p:cNvPr>
            <p:cNvGrpSpPr/>
            <p:nvPr/>
          </p:nvGrpSpPr>
          <p:grpSpPr>
            <a:xfrm>
              <a:off x="2087441" y="2843905"/>
              <a:ext cx="8809157" cy="1118851"/>
              <a:chOff x="2798643" y="2885714"/>
              <a:chExt cx="8809157" cy="1118851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9ECACCE-11F9-38DD-F2E4-CAA5933411B3}"/>
                  </a:ext>
                </a:extLst>
              </p:cNvPr>
              <p:cNvSpPr/>
              <p:nvPr/>
            </p:nvSpPr>
            <p:spPr>
              <a:xfrm>
                <a:off x="2798643" y="2885714"/>
                <a:ext cx="8809157" cy="1118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C4790DAA-D9EF-34F7-B602-AFEB5D956B3D}"/>
                  </a:ext>
                </a:extLst>
              </p:cNvPr>
              <p:cNvSpPr/>
              <p:nvPr/>
            </p:nvSpPr>
            <p:spPr>
              <a:xfrm>
                <a:off x="2989539" y="3053259"/>
                <a:ext cx="597287" cy="704763"/>
              </a:xfrm>
              <a:custGeom>
                <a:avLst/>
                <a:gdLst/>
                <a:ahLst/>
                <a:cxnLst/>
                <a:rect l="l" t="t" r="r" b="b"/>
                <a:pathLst>
                  <a:path w="6974586" h="8229600">
                    <a:moveTo>
                      <a:pt x="0" y="0"/>
                    </a:moveTo>
                    <a:lnTo>
                      <a:pt x="6974586" y="0"/>
                    </a:lnTo>
                    <a:lnTo>
                      <a:pt x="6974586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5D4F7-F7FE-D1B7-4993-17A4CA59DBAC}"/>
                </a:ext>
              </a:extLst>
            </p:cNvPr>
            <p:cNvSpPr/>
            <p:nvPr/>
          </p:nvSpPr>
          <p:spPr>
            <a:xfrm>
              <a:off x="5441182" y="3106189"/>
              <a:ext cx="2498334" cy="7078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>
                <a:defRPr/>
              </a:pPr>
              <a:r>
                <a:rPr lang="en-US" sz="60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Các-bô-nic</a:t>
              </a:r>
              <a:endParaRPr lang="en-US" sz="600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E64CE7-D0F9-8D18-F7DE-D774A8D71A9B}"/>
              </a:ext>
            </a:extLst>
          </p:cNvPr>
          <p:cNvGrpSpPr/>
          <p:nvPr/>
        </p:nvGrpSpPr>
        <p:grpSpPr>
          <a:xfrm>
            <a:off x="3131163" y="6208430"/>
            <a:ext cx="13213736" cy="1678277"/>
            <a:chOff x="2087441" y="4138953"/>
            <a:chExt cx="8809157" cy="11188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CEF517-74F4-EF8A-5568-5BBE35181E61}"/>
                </a:ext>
              </a:extLst>
            </p:cNvPr>
            <p:cNvSpPr/>
            <p:nvPr/>
          </p:nvSpPr>
          <p:spPr>
            <a:xfrm>
              <a:off x="2087441" y="4138953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E2002F55-4E98-7AF0-F2BA-626802E16D0A}"/>
                </a:ext>
              </a:extLst>
            </p:cNvPr>
            <p:cNvSpPr/>
            <p:nvPr/>
          </p:nvSpPr>
          <p:spPr>
            <a:xfrm>
              <a:off x="2317980" y="4345996"/>
              <a:ext cx="557644" cy="704763"/>
            </a:xfrm>
            <a:custGeom>
              <a:avLst/>
              <a:gdLst/>
              <a:ahLst/>
              <a:cxnLst/>
              <a:rect l="l" t="t" r="r" b="b"/>
              <a:pathLst>
                <a:path w="6511671" h="8229600">
                  <a:moveTo>
                    <a:pt x="0" y="0"/>
                  </a:moveTo>
                  <a:lnTo>
                    <a:pt x="6511671" y="0"/>
                  </a:lnTo>
                  <a:lnTo>
                    <a:pt x="651167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97063F-C77B-E117-39BC-1CC7E7FC6117}"/>
                </a:ext>
              </a:extLst>
            </p:cNvPr>
            <p:cNvSpPr/>
            <p:nvPr/>
          </p:nvSpPr>
          <p:spPr>
            <a:xfrm>
              <a:off x="6150239" y="4410746"/>
              <a:ext cx="1080211" cy="7078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>
                <a:defRPr/>
              </a:pPr>
              <a:r>
                <a:rPr lang="en-US" sz="60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Ô-xi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C14A2C-191F-19D0-03C9-47D9C1A49C6A}"/>
              </a:ext>
            </a:extLst>
          </p:cNvPr>
          <p:cNvGrpSpPr/>
          <p:nvPr/>
        </p:nvGrpSpPr>
        <p:grpSpPr>
          <a:xfrm>
            <a:off x="3131164" y="8165266"/>
            <a:ext cx="13213736" cy="1678277"/>
            <a:chOff x="2087442" y="5443510"/>
            <a:chExt cx="8809157" cy="11188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C04817-AB15-5A31-DA05-D69419F3C41F}"/>
                </a:ext>
              </a:extLst>
            </p:cNvPr>
            <p:cNvSpPr/>
            <p:nvPr/>
          </p:nvSpPr>
          <p:spPr>
            <a:xfrm>
              <a:off x="2087442" y="5443510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04669AF-FD6E-65AC-DF79-458B3CBC1F97}"/>
                </a:ext>
              </a:extLst>
            </p:cNvPr>
            <p:cNvSpPr/>
            <p:nvPr/>
          </p:nvSpPr>
          <p:spPr>
            <a:xfrm>
              <a:off x="2278337" y="5649743"/>
              <a:ext cx="516518" cy="704763"/>
            </a:xfrm>
            <a:custGeom>
              <a:avLst/>
              <a:gdLst/>
              <a:ahLst/>
              <a:cxnLst/>
              <a:rect l="l" t="t" r="r" b="b"/>
              <a:pathLst>
                <a:path w="6031441" h="8229600">
                  <a:moveTo>
                    <a:pt x="0" y="0"/>
                  </a:moveTo>
                  <a:lnTo>
                    <a:pt x="6031440" y="0"/>
                  </a:lnTo>
                  <a:lnTo>
                    <a:pt x="60314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CDEA1B-9ACE-D1A4-2002-2AD9635DD3FE}"/>
                </a:ext>
              </a:extLst>
            </p:cNvPr>
            <p:cNvSpPr/>
            <p:nvPr/>
          </p:nvSpPr>
          <p:spPr>
            <a:xfrm>
              <a:off x="6027725" y="5709736"/>
              <a:ext cx="1322585" cy="7078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>
                <a:defRPr/>
              </a:pPr>
              <a:r>
                <a:rPr lang="en-US" sz="60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Ni-</a:t>
              </a:r>
              <a:r>
                <a:rPr lang="en-US" sz="60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tơ</a:t>
              </a:r>
              <a:endParaRPr lang="en-US" sz="600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9443" y="3699137"/>
            <a:ext cx="3079193" cy="30257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90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2571750" y="1009650"/>
            <a:ext cx="15029178" cy="28575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HANH TÂM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5134670" y="1496504"/>
            <a:ext cx="11807078" cy="969496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E147DE-9075-A0CE-91FF-89FA05A9A010}"/>
              </a:ext>
            </a:extLst>
          </p:cNvPr>
          <p:cNvGrpSpPr/>
          <p:nvPr/>
        </p:nvGrpSpPr>
        <p:grpSpPr>
          <a:xfrm>
            <a:off x="3131163" y="4265858"/>
            <a:ext cx="13213736" cy="1678277"/>
            <a:chOff x="2087441" y="2843905"/>
            <a:chExt cx="8809157" cy="111885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0746A7-B177-1271-12A9-FDAB86F0B298}"/>
                </a:ext>
              </a:extLst>
            </p:cNvPr>
            <p:cNvGrpSpPr/>
            <p:nvPr/>
          </p:nvGrpSpPr>
          <p:grpSpPr>
            <a:xfrm>
              <a:off x="2087441" y="2843905"/>
              <a:ext cx="8809157" cy="1118851"/>
              <a:chOff x="2798643" y="2885714"/>
              <a:chExt cx="8809157" cy="1118851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9ECACCE-11F9-38DD-F2E4-CAA5933411B3}"/>
                  </a:ext>
                </a:extLst>
              </p:cNvPr>
              <p:cNvSpPr/>
              <p:nvPr/>
            </p:nvSpPr>
            <p:spPr>
              <a:xfrm>
                <a:off x="2798643" y="2885714"/>
                <a:ext cx="8809157" cy="11188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>
                  <a:defRPr/>
                </a:pPr>
                <a:endParaRPr lang="en-US" sz="27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C4790DAA-D9EF-34F7-B602-AFEB5D956B3D}"/>
                  </a:ext>
                </a:extLst>
              </p:cNvPr>
              <p:cNvSpPr/>
              <p:nvPr/>
            </p:nvSpPr>
            <p:spPr>
              <a:xfrm>
                <a:off x="2989539" y="3053259"/>
                <a:ext cx="597287" cy="704763"/>
              </a:xfrm>
              <a:custGeom>
                <a:avLst/>
                <a:gdLst/>
                <a:ahLst/>
                <a:cxnLst/>
                <a:rect l="l" t="t" r="r" b="b"/>
                <a:pathLst>
                  <a:path w="6974586" h="8229600">
                    <a:moveTo>
                      <a:pt x="0" y="0"/>
                    </a:moveTo>
                    <a:lnTo>
                      <a:pt x="6974586" y="0"/>
                    </a:lnTo>
                    <a:lnTo>
                      <a:pt x="6974586" y="8229600"/>
                    </a:lnTo>
                    <a:lnTo>
                      <a:pt x="0" y="822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E5D4F7-F7FE-D1B7-4993-17A4CA59DBAC}"/>
                </a:ext>
              </a:extLst>
            </p:cNvPr>
            <p:cNvSpPr/>
            <p:nvPr/>
          </p:nvSpPr>
          <p:spPr>
            <a:xfrm>
              <a:off x="4125146" y="3106189"/>
              <a:ext cx="5130464" cy="584775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>
                <a:defRPr/>
              </a:pP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Nấu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đun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uống</a:t>
              </a:r>
              <a:endParaRPr lang="en-US" sz="480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E64CE7-D0F9-8D18-F7DE-D774A8D71A9B}"/>
              </a:ext>
            </a:extLst>
          </p:cNvPr>
          <p:cNvGrpSpPr/>
          <p:nvPr/>
        </p:nvGrpSpPr>
        <p:grpSpPr>
          <a:xfrm>
            <a:off x="3131162" y="6208430"/>
            <a:ext cx="13213736" cy="1678277"/>
            <a:chOff x="2087441" y="4138953"/>
            <a:chExt cx="8809157" cy="111885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FCEF517-74F4-EF8A-5568-5BBE35181E61}"/>
                </a:ext>
              </a:extLst>
            </p:cNvPr>
            <p:cNvSpPr/>
            <p:nvPr/>
          </p:nvSpPr>
          <p:spPr>
            <a:xfrm>
              <a:off x="2087441" y="4138953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E2002F55-4E98-7AF0-F2BA-626802E16D0A}"/>
                </a:ext>
              </a:extLst>
            </p:cNvPr>
            <p:cNvSpPr/>
            <p:nvPr/>
          </p:nvSpPr>
          <p:spPr>
            <a:xfrm>
              <a:off x="2317980" y="4345996"/>
              <a:ext cx="557644" cy="704763"/>
            </a:xfrm>
            <a:custGeom>
              <a:avLst/>
              <a:gdLst/>
              <a:ahLst/>
              <a:cxnLst/>
              <a:rect l="l" t="t" r="r" b="b"/>
              <a:pathLst>
                <a:path w="6511671" h="8229600">
                  <a:moveTo>
                    <a:pt x="0" y="0"/>
                  </a:moveTo>
                  <a:lnTo>
                    <a:pt x="6511671" y="0"/>
                  </a:lnTo>
                  <a:lnTo>
                    <a:pt x="6511671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297063F-C77B-E117-39BC-1CC7E7FC6117}"/>
                </a:ext>
              </a:extLst>
            </p:cNvPr>
            <p:cNvSpPr/>
            <p:nvPr/>
          </p:nvSpPr>
          <p:spPr>
            <a:xfrm>
              <a:off x="5050156" y="4410746"/>
              <a:ext cx="3486169" cy="584775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>
                <a:defRPr/>
              </a:pP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móc</a:t>
              </a:r>
              <a:endParaRPr lang="en-US" sz="480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C14A2C-191F-19D0-03C9-47D9C1A49C6A}"/>
              </a:ext>
            </a:extLst>
          </p:cNvPr>
          <p:cNvGrpSpPr/>
          <p:nvPr/>
        </p:nvGrpSpPr>
        <p:grpSpPr>
          <a:xfrm>
            <a:off x="3131164" y="8165266"/>
            <a:ext cx="13213736" cy="1678277"/>
            <a:chOff x="2087442" y="5443510"/>
            <a:chExt cx="8809157" cy="111885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CFC04817-AB15-5A31-DA05-D69419F3C41F}"/>
                </a:ext>
              </a:extLst>
            </p:cNvPr>
            <p:cNvSpPr/>
            <p:nvPr/>
          </p:nvSpPr>
          <p:spPr>
            <a:xfrm>
              <a:off x="2087442" y="5443510"/>
              <a:ext cx="8809157" cy="111885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04669AF-FD6E-65AC-DF79-458B3CBC1F97}"/>
                </a:ext>
              </a:extLst>
            </p:cNvPr>
            <p:cNvSpPr/>
            <p:nvPr/>
          </p:nvSpPr>
          <p:spPr>
            <a:xfrm>
              <a:off x="2278337" y="5649743"/>
              <a:ext cx="516518" cy="704763"/>
            </a:xfrm>
            <a:custGeom>
              <a:avLst/>
              <a:gdLst/>
              <a:ahLst/>
              <a:cxnLst/>
              <a:rect l="l" t="t" r="r" b="b"/>
              <a:pathLst>
                <a:path w="6031441" h="8229600">
                  <a:moveTo>
                    <a:pt x="0" y="0"/>
                  </a:moveTo>
                  <a:lnTo>
                    <a:pt x="6031440" y="0"/>
                  </a:lnTo>
                  <a:lnTo>
                    <a:pt x="603144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defTabSz="1371600"/>
              <a:endParaRPr lang="en-US" sz="27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CDEA1B-9ACE-D1A4-2002-2AD9635DD3FE}"/>
                </a:ext>
              </a:extLst>
            </p:cNvPr>
            <p:cNvSpPr/>
            <p:nvPr/>
          </p:nvSpPr>
          <p:spPr>
            <a:xfrm>
              <a:off x="4315428" y="5709736"/>
              <a:ext cx="4747198" cy="584775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>
                <a:defRPr/>
              </a:pPr>
              <a:r>
                <a:rPr lang="vi-VN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Cả 2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án</a:t>
              </a:r>
              <a:r>
                <a:rPr lang="vi-VN" sz="4800" dirty="0">
                  <a:ln w="0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trên đều đúng</a:t>
              </a:r>
              <a:endParaRPr lang="en-US" sz="4800" dirty="0">
                <a:ln w="0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50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9443" y="7623437"/>
            <a:ext cx="3079193" cy="30257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E6E25E-FCF7-284C-CF66-FA90153DFA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9497" y="-914182"/>
            <a:ext cx="6310094" cy="6310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2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AD7FD-BED3-9BB6-10CF-E77C6BB7D004}"/>
              </a:ext>
            </a:extLst>
          </p:cNvPr>
          <p:cNvSpPr/>
          <p:nvPr/>
        </p:nvSpPr>
        <p:spPr>
          <a:xfrm>
            <a:off x="2571750" y="1009650"/>
            <a:ext cx="15029178" cy="2857500"/>
          </a:xfrm>
          <a:prstGeom prst="roundRect">
            <a:avLst/>
          </a:prstGeom>
          <a:solidFill>
            <a:srgbClr val="FFFFC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58F09-EBB6-D6CE-6C2F-081FD08CA754}"/>
              </a:ext>
            </a:extLst>
          </p:cNvPr>
          <p:cNvSpPr/>
          <p:nvPr/>
        </p:nvSpPr>
        <p:spPr>
          <a:xfrm>
            <a:off x="4495800" y="1110071"/>
            <a:ext cx="12496800" cy="1800493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vi-VN" sz="5400" b="1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Vì sao không sử dụng bếp than, củi để sưởi ấm trong phòng kín?</a:t>
            </a:r>
            <a:endParaRPr lang="en-US" sz="5400" b="1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9E275-D611-CCE1-AC0D-AC8C8EB3A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649" y="-602876"/>
            <a:ext cx="5988062" cy="5648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EC3113-AAAB-5826-43A0-276795C7D957}"/>
              </a:ext>
            </a:extLst>
          </p:cNvPr>
          <p:cNvGrpSpPr/>
          <p:nvPr/>
        </p:nvGrpSpPr>
        <p:grpSpPr>
          <a:xfrm>
            <a:off x="2819401" y="5600699"/>
            <a:ext cx="13213736" cy="2971799"/>
            <a:chOff x="2087441" y="2843905"/>
            <a:chExt cx="8809157" cy="198119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405C674-80C5-4FAE-D348-777273EC9349}"/>
                </a:ext>
              </a:extLst>
            </p:cNvPr>
            <p:cNvSpPr/>
            <p:nvPr/>
          </p:nvSpPr>
          <p:spPr>
            <a:xfrm>
              <a:off x="2087441" y="2843905"/>
              <a:ext cx="8809157" cy="19811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A41CCFF-A1B8-8320-539F-13DDB7C7A95C}"/>
                </a:ext>
              </a:extLst>
            </p:cNvPr>
            <p:cNvSpPr/>
            <p:nvPr/>
          </p:nvSpPr>
          <p:spPr>
            <a:xfrm>
              <a:off x="2595440" y="3106189"/>
              <a:ext cx="8127999" cy="1200328"/>
            </a:xfrm>
            <a:prstGeom prst="rect">
              <a:avLst/>
            </a:prstGeom>
            <a:noFill/>
          </p:spPr>
          <p:txBody>
            <a:bodyPr wrap="square" lIns="137160" tIns="68580" rIns="137160" bIns="68580">
              <a:spAutoFit/>
            </a:bodyPr>
            <a:lstStyle/>
            <a:p>
              <a:pPr lvl="0" algn="just"/>
              <a:r>
                <a:rPr lang="vi-VN" sz="5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Khi cháy, than, củi sinh ra khí các-bô-níc có hại cho sức khoẻ con người.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pic>
        <p:nvPicPr>
          <p:cNvPr id="14" name="Picture 2" descr="Cartoon Green Check Mark Icon Isolated Stock Vector (Royalty Free)  666622858 | Shutterstock">
            <a:extLst>
              <a:ext uri="{FF2B5EF4-FFF2-40B4-BE49-F238E27FC236}">
                <a16:creationId xmlns:a16="http://schemas.microsoft.com/office/drawing/2014/main" id="{A883B128-7C95-5243-9369-BFC7BC73B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00" y="5981700"/>
            <a:ext cx="3079193" cy="302570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97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2242946" y="5799385"/>
            <a:ext cx="22773892" cy="4661744"/>
            <a:chOff x="0" y="0"/>
            <a:chExt cx="30365189" cy="621565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040411" cy="6215659"/>
            </a:xfrm>
            <a:custGeom>
              <a:avLst/>
              <a:gdLst/>
              <a:ahLst/>
              <a:cxnLst/>
              <a:rect l="l" t="t" r="r" b="b"/>
              <a:pathLst>
                <a:path w="16040411" h="6215659">
                  <a:moveTo>
                    <a:pt x="0" y="0"/>
                  </a:moveTo>
                  <a:lnTo>
                    <a:pt x="16040411" y="0"/>
                  </a:lnTo>
                  <a:lnTo>
                    <a:pt x="16040411" y="6215659"/>
                  </a:lnTo>
                  <a:lnTo>
                    <a:pt x="0" y="621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4324778" y="0"/>
              <a:ext cx="16040411" cy="6215659"/>
            </a:xfrm>
            <a:custGeom>
              <a:avLst/>
              <a:gdLst/>
              <a:ahLst/>
              <a:cxnLst/>
              <a:rect l="l" t="t" r="r" b="b"/>
              <a:pathLst>
                <a:path w="16040411" h="6215659">
                  <a:moveTo>
                    <a:pt x="0" y="0"/>
                  </a:moveTo>
                  <a:lnTo>
                    <a:pt x="16040411" y="0"/>
                  </a:lnTo>
                  <a:lnTo>
                    <a:pt x="16040411" y="6215659"/>
                  </a:lnTo>
                  <a:lnTo>
                    <a:pt x="0" y="621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5244961" y="1191672"/>
            <a:ext cx="4028679" cy="4396808"/>
          </a:xfrm>
          <a:custGeom>
            <a:avLst/>
            <a:gdLst/>
            <a:ahLst/>
            <a:cxnLst/>
            <a:rect l="l" t="t" r="r" b="b"/>
            <a:pathLst>
              <a:path w="4028679" h="4396808">
                <a:moveTo>
                  <a:pt x="0" y="0"/>
                </a:moveTo>
                <a:lnTo>
                  <a:pt x="4028678" y="0"/>
                </a:lnTo>
                <a:lnTo>
                  <a:pt x="4028678" y="4396807"/>
                </a:lnTo>
                <a:lnTo>
                  <a:pt x="0" y="43968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424330" y="3788713"/>
            <a:ext cx="6698297" cy="8052058"/>
          </a:xfrm>
          <a:custGeom>
            <a:avLst/>
            <a:gdLst/>
            <a:ahLst/>
            <a:cxnLst/>
            <a:rect l="l" t="t" r="r" b="b"/>
            <a:pathLst>
              <a:path w="6698297" h="8052058">
                <a:moveTo>
                  <a:pt x="0" y="0"/>
                </a:moveTo>
                <a:lnTo>
                  <a:pt x="6698297" y="0"/>
                </a:lnTo>
                <a:lnTo>
                  <a:pt x="6698297" y="8052058"/>
                </a:lnTo>
                <a:lnTo>
                  <a:pt x="0" y="80520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-455463" y="8937756"/>
            <a:ext cx="2298775" cy="1218435"/>
          </a:xfrm>
          <a:custGeom>
            <a:avLst/>
            <a:gdLst/>
            <a:ahLst/>
            <a:cxnLst/>
            <a:rect l="l" t="t" r="r" b="b"/>
            <a:pathLst>
              <a:path w="2298775" h="1218435">
                <a:moveTo>
                  <a:pt x="2298775" y="0"/>
                </a:moveTo>
                <a:lnTo>
                  <a:pt x="0" y="0"/>
                </a:lnTo>
                <a:lnTo>
                  <a:pt x="0" y="1218435"/>
                </a:lnTo>
                <a:lnTo>
                  <a:pt x="2298775" y="1218435"/>
                </a:lnTo>
                <a:lnTo>
                  <a:pt x="22987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0631" b="-34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135000" y="8937756"/>
            <a:ext cx="2298775" cy="1218435"/>
          </a:xfrm>
          <a:custGeom>
            <a:avLst/>
            <a:gdLst/>
            <a:ahLst/>
            <a:cxnLst/>
            <a:rect l="l" t="t" r="r" b="b"/>
            <a:pathLst>
              <a:path w="2298775" h="1218435">
                <a:moveTo>
                  <a:pt x="0" y="0"/>
                </a:moveTo>
                <a:lnTo>
                  <a:pt x="2298775" y="0"/>
                </a:lnTo>
                <a:lnTo>
                  <a:pt x="2298775" y="1218435"/>
                </a:lnTo>
                <a:lnTo>
                  <a:pt x="0" y="12184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10631" b="-347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2888863" y="4772022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6710100" y="4400544"/>
            <a:ext cx="4393823" cy="742956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3992421" y="1144395"/>
            <a:ext cx="702613" cy="702613"/>
          </a:xfrm>
          <a:custGeom>
            <a:avLst/>
            <a:gdLst/>
            <a:ahLst/>
            <a:cxnLst/>
            <a:rect l="l" t="t" r="r" b="b"/>
            <a:pathLst>
              <a:path w="702613" h="702613">
                <a:moveTo>
                  <a:pt x="0" y="0"/>
                </a:moveTo>
                <a:lnTo>
                  <a:pt x="702612" y="0"/>
                </a:lnTo>
                <a:lnTo>
                  <a:pt x="702612" y="702612"/>
                </a:lnTo>
                <a:lnTo>
                  <a:pt x="0" y="702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54898">
            <a:off x="13835594" y="1446011"/>
            <a:ext cx="702613" cy="702613"/>
          </a:xfrm>
          <a:custGeom>
            <a:avLst/>
            <a:gdLst/>
            <a:ahLst/>
            <a:cxnLst/>
            <a:rect l="l" t="t" r="r" b="b"/>
            <a:pathLst>
              <a:path w="702613" h="702613">
                <a:moveTo>
                  <a:pt x="0" y="0"/>
                </a:moveTo>
                <a:lnTo>
                  <a:pt x="702613" y="0"/>
                </a:lnTo>
                <a:lnTo>
                  <a:pt x="702613" y="702612"/>
                </a:lnTo>
                <a:lnTo>
                  <a:pt x="0" y="7026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233728" flipH="1">
            <a:off x="3609523" y="4894643"/>
            <a:ext cx="2136626" cy="341860"/>
          </a:xfrm>
          <a:custGeom>
            <a:avLst/>
            <a:gdLst/>
            <a:ahLst/>
            <a:cxnLst/>
            <a:rect l="l" t="t" r="r" b="b"/>
            <a:pathLst>
              <a:path w="2136626" h="341860">
                <a:moveTo>
                  <a:pt x="2136626" y="0"/>
                </a:moveTo>
                <a:lnTo>
                  <a:pt x="0" y="0"/>
                </a:lnTo>
                <a:lnTo>
                  <a:pt x="0" y="341861"/>
                </a:lnTo>
                <a:lnTo>
                  <a:pt x="2136626" y="341861"/>
                </a:lnTo>
                <a:lnTo>
                  <a:pt x="2136626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213565">
            <a:off x="11801400" y="5168936"/>
            <a:ext cx="2136626" cy="341860"/>
          </a:xfrm>
          <a:custGeom>
            <a:avLst/>
            <a:gdLst/>
            <a:ahLst/>
            <a:cxnLst/>
            <a:rect l="l" t="t" r="r" b="b"/>
            <a:pathLst>
              <a:path w="2136626" h="341860">
                <a:moveTo>
                  <a:pt x="0" y="0"/>
                </a:moveTo>
                <a:lnTo>
                  <a:pt x="2136626" y="0"/>
                </a:lnTo>
                <a:lnTo>
                  <a:pt x="2136626" y="341860"/>
                </a:lnTo>
                <a:lnTo>
                  <a:pt x="0" y="3418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9E1F7A8-E4F2-07DB-5E9E-827E2C7351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39000" y="-190500"/>
            <a:ext cx="5639289" cy="1926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5CABAE-28FC-6812-E26A-9706DCFED8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8200" y="2019300"/>
            <a:ext cx="15930229" cy="20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81111" y="-93948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449619" y="9429720"/>
            <a:ext cx="20367859" cy="3086100"/>
            <a:chOff x="0" y="0"/>
            <a:chExt cx="5364375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364375" cy="812800"/>
            </a:xfrm>
            <a:custGeom>
              <a:avLst/>
              <a:gdLst/>
              <a:ahLst/>
              <a:cxnLst/>
              <a:rect l="l" t="t" r="r" b="b"/>
              <a:pathLst>
                <a:path w="5364375" h="812800">
                  <a:moveTo>
                    <a:pt x="0" y="0"/>
                  </a:moveTo>
                  <a:lnTo>
                    <a:pt x="5364375" y="0"/>
                  </a:lnTo>
                  <a:lnTo>
                    <a:pt x="53643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4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536437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7"/>
                </a:lnSpc>
              </a:pPr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E33CAE6-2C20-A363-61DC-8422267A8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-10886"/>
            <a:ext cx="11918713" cy="192650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0521CA-F422-E1B0-A8F7-E7C98D00FA2E}"/>
              </a:ext>
            </a:extLst>
          </p:cNvPr>
          <p:cNvSpPr txBox="1"/>
          <p:nvPr/>
        </p:nvSpPr>
        <p:spPr>
          <a:xfrm>
            <a:off x="914400" y="2476500"/>
            <a:ext cx="16459200" cy="444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Kể được tên một số phương tiện, máy móc và hoạt động của con người sử dụng năng lượng mặt trời, năng lượng gió và năng lượng nước chảy.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được một số nhà máy điện mặt trời, nhà máy thủy điện và nhà máy điện gió ở Việt Nam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171777">
            <a:off x="4033524" y="3236544"/>
            <a:ext cx="3045976" cy="2924091"/>
          </a:xfrm>
          <a:custGeom>
            <a:avLst/>
            <a:gdLst/>
            <a:ahLst/>
            <a:cxnLst/>
            <a:rect l="l" t="t" r="r" b="b"/>
            <a:pathLst>
              <a:path w="4765653" h="4765653">
                <a:moveTo>
                  <a:pt x="0" y="0"/>
                </a:moveTo>
                <a:lnTo>
                  <a:pt x="4765652" y="0"/>
                </a:lnTo>
                <a:lnTo>
                  <a:pt x="4765652" y="4765653"/>
                </a:lnTo>
                <a:lnTo>
                  <a:pt x="0" y="4765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-449619" y="9429720"/>
            <a:ext cx="20367859" cy="3086100"/>
            <a:chOff x="0" y="0"/>
            <a:chExt cx="5364375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64375" cy="812800"/>
            </a:xfrm>
            <a:custGeom>
              <a:avLst/>
              <a:gdLst/>
              <a:ahLst/>
              <a:cxnLst/>
              <a:rect l="l" t="t" r="r" b="b"/>
              <a:pathLst>
                <a:path w="5364375" h="812800">
                  <a:moveTo>
                    <a:pt x="0" y="0"/>
                  </a:moveTo>
                  <a:lnTo>
                    <a:pt x="5364375" y="0"/>
                  </a:lnTo>
                  <a:lnTo>
                    <a:pt x="53643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4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536437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7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77112" y="5728866"/>
            <a:ext cx="5463431" cy="4114800"/>
          </a:xfrm>
          <a:custGeom>
            <a:avLst/>
            <a:gdLst/>
            <a:ahLst/>
            <a:cxnLst/>
            <a:rect l="l" t="t" r="r" b="b"/>
            <a:pathLst>
              <a:path w="5463431" h="4114800">
                <a:moveTo>
                  <a:pt x="0" y="0"/>
                </a:moveTo>
                <a:lnTo>
                  <a:pt x="5463431" y="0"/>
                </a:lnTo>
                <a:lnTo>
                  <a:pt x="5463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35936">
            <a:off x="1504439" y="2274326"/>
            <a:ext cx="2627023" cy="2948699"/>
          </a:xfrm>
          <a:custGeom>
            <a:avLst/>
            <a:gdLst/>
            <a:ahLst/>
            <a:cxnLst/>
            <a:rect l="l" t="t" r="r" b="b"/>
            <a:pathLst>
              <a:path w="2627023" h="2948699">
                <a:moveTo>
                  <a:pt x="0" y="0"/>
                </a:moveTo>
                <a:lnTo>
                  <a:pt x="2627023" y="0"/>
                </a:lnTo>
                <a:lnTo>
                  <a:pt x="2627023" y="2948699"/>
                </a:lnTo>
                <a:lnTo>
                  <a:pt x="0" y="2948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753368" y="4341340"/>
            <a:ext cx="866035" cy="866035"/>
          </a:xfrm>
          <a:custGeom>
            <a:avLst/>
            <a:gdLst/>
            <a:ahLst/>
            <a:cxnLst/>
            <a:rect l="l" t="t" r="r" b="b"/>
            <a:pathLst>
              <a:path w="866035" h="866035">
                <a:moveTo>
                  <a:pt x="0" y="0"/>
                </a:moveTo>
                <a:lnTo>
                  <a:pt x="866035" y="0"/>
                </a:lnTo>
                <a:lnTo>
                  <a:pt x="866035" y="866035"/>
                </a:lnTo>
                <a:lnTo>
                  <a:pt x="0" y="866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54898">
            <a:off x="15711441" y="3569496"/>
            <a:ext cx="1027509" cy="1027509"/>
          </a:xfrm>
          <a:custGeom>
            <a:avLst/>
            <a:gdLst/>
            <a:ahLst/>
            <a:cxnLst/>
            <a:rect l="l" t="t" r="r" b="b"/>
            <a:pathLst>
              <a:path w="1027509" h="1027509">
                <a:moveTo>
                  <a:pt x="0" y="0"/>
                </a:moveTo>
                <a:lnTo>
                  <a:pt x="1027509" y="0"/>
                </a:lnTo>
                <a:lnTo>
                  <a:pt x="1027509" y="1027509"/>
                </a:lnTo>
                <a:lnTo>
                  <a:pt x="0" y="10275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233728" flipH="1">
            <a:off x="-2222150" y="508564"/>
            <a:ext cx="6501699" cy="1040272"/>
          </a:xfrm>
          <a:custGeom>
            <a:avLst/>
            <a:gdLst/>
            <a:ahLst/>
            <a:cxnLst/>
            <a:rect l="l" t="t" r="r" b="b"/>
            <a:pathLst>
              <a:path w="6501699" h="1040272">
                <a:moveTo>
                  <a:pt x="6501700" y="0"/>
                </a:moveTo>
                <a:lnTo>
                  <a:pt x="0" y="0"/>
                </a:lnTo>
                <a:lnTo>
                  <a:pt x="0" y="1040272"/>
                </a:lnTo>
                <a:lnTo>
                  <a:pt x="6501700" y="1040272"/>
                </a:lnTo>
                <a:lnTo>
                  <a:pt x="650170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213565">
            <a:off x="13843377" y="666197"/>
            <a:ext cx="6940652" cy="1110504"/>
          </a:xfrm>
          <a:custGeom>
            <a:avLst/>
            <a:gdLst/>
            <a:ahLst/>
            <a:cxnLst/>
            <a:rect l="l" t="t" r="r" b="b"/>
            <a:pathLst>
              <a:path w="6940652" h="1110504">
                <a:moveTo>
                  <a:pt x="0" y="0"/>
                </a:moveTo>
                <a:lnTo>
                  <a:pt x="6940653" y="0"/>
                </a:lnTo>
                <a:lnTo>
                  <a:pt x="6940653" y="1110504"/>
                </a:lnTo>
                <a:lnTo>
                  <a:pt x="0" y="111050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126BE5-EA7C-97C0-2D2F-D4202DEBD5A3}"/>
              </a:ext>
            </a:extLst>
          </p:cNvPr>
          <p:cNvSpPr txBox="1"/>
          <p:nvPr/>
        </p:nvSpPr>
        <p:spPr>
          <a:xfrm>
            <a:off x="7239000" y="2857500"/>
            <a:ext cx="1059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1. Tìm hiểu một số phương tiện, máy móc, hoạt động của con người sử dụng năng lượng mặt trời, năng lượng gió và năng lượng nước chảy.</a:t>
            </a:r>
            <a:endParaRPr lang="en-US" sz="540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60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3232" y="-140102"/>
            <a:ext cx="21094464" cy="10567204"/>
            <a:chOff x="0" y="0"/>
            <a:chExt cx="28125952" cy="14089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5" y="0"/>
                  </a:lnTo>
                  <a:lnTo>
                    <a:pt x="14089605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036346" y="0"/>
              <a:ext cx="14089605" cy="14089605"/>
            </a:xfrm>
            <a:custGeom>
              <a:avLst/>
              <a:gdLst/>
              <a:ahLst/>
              <a:cxnLst/>
              <a:rect l="l" t="t" r="r" b="b"/>
              <a:pathLst>
                <a:path w="14089605" h="14089605">
                  <a:moveTo>
                    <a:pt x="0" y="0"/>
                  </a:moveTo>
                  <a:lnTo>
                    <a:pt x="14089606" y="0"/>
                  </a:lnTo>
                  <a:lnTo>
                    <a:pt x="14089606" y="14089605"/>
                  </a:lnTo>
                  <a:lnTo>
                    <a:pt x="0" y="14089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449619" y="9429720"/>
            <a:ext cx="20367859" cy="3086100"/>
            <a:chOff x="0" y="0"/>
            <a:chExt cx="536437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64375" cy="812800"/>
            </a:xfrm>
            <a:custGeom>
              <a:avLst/>
              <a:gdLst/>
              <a:ahLst/>
              <a:cxnLst/>
              <a:rect l="l" t="t" r="r" b="b"/>
              <a:pathLst>
                <a:path w="5364375" h="812800">
                  <a:moveTo>
                    <a:pt x="0" y="0"/>
                  </a:moveTo>
                  <a:lnTo>
                    <a:pt x="5364375" y="0"/>
                  </a:lnTo>
                  <a:lnTo>
                    <a:pt x="536437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AB40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5364375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87"/>
                </a:lnSpc>
              </a:pPr>
              <a:endParaRPr/>
            </a:p>
          </p:txBody>
        </p:sp>
      </p:grpSp>
      <p:sp>
        <p:nvSpPr>
          <p:cNvPr id="24" name="Rounded Rectangle 13">
            <a:extLst>
              <a:ext uri="{FF2B5EF4-FFF2-40B4-BE49-F238E27FC236}">
                <a16:creationId xmlns:a16="http://schemas.microsoft.com/office/drawing/2014/main" id="{174C6EAB-0EED-1890-BE86-CE85F6FBC061}"/>
              </a:ext>
            </a:extLst>
          </p:cNvPr>
          <p:cNvSpPr/>
          <p:nvPr/>
        </p:nvSpPr>
        <p:spPr>
          <a:xfrm>
            <a:off x="685800" y="419100"/>
            <a:ext cx="16840200" cy="204410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D637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C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ác phương tiện, máy móc và hoạt động của con người trong hình 1 sử dụng năng lượng nào? Nêu tên các phương tiện, máy móc và hoạt động đó.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24A6C2-B02A-FD33-FD7E-04FB93482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705099"/>
            <a:ext cx="10439400" cy="73480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661</Words>
  <Application>Microsoft Office PowerPoint</Application>
  <PresentationFormat>Custom</PresentationFormat>
  <Paragraphs>68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iCiel Gotham Medium</vt:lpstr>
      <vt:lpstr>UTM Cookies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Nature Lake Theme Educational Presentation</dc:title>
  <dc:creator>thao</dc:creator>
  <cp:lastModifiedBy>LE OANH</cp:lastModifiedBy>
  <cp:revision>49</cp:revision>
  <dcterms:created xsi:type="dcterms:W3CDTF">2006-08-16T00:00:00Z</dcterms:created>
  <dcterms:modified xsi:type="dcterms:W3CDTF">2025-11-01T02:49:12Z</dcterms:modified>
  <dc:identifier>DAGMZ9ajds0</dc:identifier>
</cp:coreProperties>
</file>