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257" r:id="rId4"/>
    <p:sldId id="258" r:id="rId5"/>
    <p:sldId id="267" r:id="rId6"/>
    <p:sldId id="268" r:id="rId7"/>
    <p:sldId id="278" r:id="rId8"/>
    <p:sldId id="279" r:id="rId9"/>
    <p:sldId id="282" r:id="rId10"/>
    <p:sldId id="281" r:id="rId11"/>
    <p:sldId id="280" r:id="rId12"/>
    <p:sldId id="283" r:id="rId13"/>
    <p:sldId id="284" r:id="rId14"/>
    <p:sldId id="285" r:id="rId15"/>
    <p:sldId id="286" r:id="rId16"/>
    <p:sldId id="287" r:id="rId17"/>
    <p:sldId id="288" r:id="rId18"/>
    <p:sldId id="289" r:id="rId19"/>
    <p:sldId id="290" r:id="rId20"/>
    <p:sldId id="291"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11/5/2025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11/5/2025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11/5/2025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11/5/2025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11/5/2025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11/5/2025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11/5/2025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11/5/2025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11/5/2025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11/5/2025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11/5/2025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11/5/2025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11/5/2025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11/5/2025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11/5/2025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11/5/2025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11/5/2025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11/5/2025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6.xml"/><Relationship Id="rId26"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9.png"/><Relationship Id="rId12" Type="http://schemas.openxmlformats.org/officeDocument/2006/relationships/slide" Target="slide14.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2.png"/><Relationship Id="rId24" Type="http://schemas.openxmlformats.org/officeDocument/2006/relationships/slide" Target="slide18.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5.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3.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91458" y="798584"/>
            <a:ext cx="78044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680841" y="1610707"/>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379596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1376297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088625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769155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88520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770220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8037432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1343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24269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2992711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692322" y="89395"/>
            <a:ext cx="8455552" cy="631711"/>
          </a:xfrm>
          <a:prstGeom prst="rect">
            <a:avLst/>
          </a:prstGeom>
          <a:solidFill>
            <a:schemeClr val="bg1"/>
          </a:solidFill>
        </p:spPr>
        <p:txBody>
          <a:bodyPr wrap="square">
            <a:spAutoFit/>
          </a:bodyPr>
          <a:lstStyle/>
          <a:p>
            <a:pPr algn="just">
              <a:lnSpc>
                <a:spcPct val="120000"/>
              </a:lnSpc>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b="1" dirty="0">
                <a:solidFill>
                  <a:srgbClr val="000000"/>
                </a:solidFill>
                <a:latin typeface="Times New Roman" panose="02020603050405020304" pitchFamily="18" charset="0"/>
                <a:cs typeface="Times New Roman" panose="02020603050405020304" pitchFamily="18" charset="0"/>
              </a:rPr>
              <a:t>Đọc và làm bài tập “Làng lụa Vạn Phúc”</a:t>
            </a:r>
          </a:p>
        </p:txBody>
      </p:sp>
      <p:sp>
        <p:nvSpPr>
          <p:cNvPr id="9" name="TextBox 8">
            <a:extLst>
              <a:ext uri="{FF2B5EF4-FFF2-40B4-BE49-F238E27FC236}">
                <a16:creationId xmlns:a16="http://schemas.microsoft.com/office/drawing/2014/main" id="{AA91073F-81DA-4ECD-8E48-BCB623423241}"/>
              </a:ext>
            </a:extLst>
          </p:cNvPr>
          <p:cNvSpPr txBox="1"/>
          <p:nvPr/>
        </p:nvSpPr>
        <p:spPr>
          <a:xfrm>
            <a:off x="340962" y="1088924"/>
            <a:ext cx="11510076" cy="5509200"/>
          </a:xfrm>
          <a:prstGeom prst="rect">
            <a:avLst/>
          </a:prstGeom>
          <a:solidFill>
            <a:schemeClr val="accent2">
              <a:lumMod val="40000"/>
              <a:lumOff val="60000"/>
            </a:schemeClr>
          </a:solidFill>
        </p:spPr>
        <p:txBody>
          <a:bodyPr wrap="square">
            <a:spAutoFit/>
          </a:bodyPr>
          <a:lstStyle/>
          <a:p>
            <a:pPr algn="just" rtl="0"/>
            <a:r>
              <a:rPr lang="vi-VN" sz="3200" b="1" i="0" dirty="0">
                <a:solidFill>
                  <a:srgbClr val="000000"/>
                </a:solidFill>
                <a:effectLst/>
                <a:latin typeface="Times New Roman" panose="02020603050405020304" pitchFamily="18" charset="0"/>
                <a:cs typeface="Times New Roman" panose="02020603050405020304" pitchFamily="18" charset="0"/>
              </a:rPr>
              <a:t>     Làng lụa Vạn Phúc (hay làng lụa Hà Đông), nay thuộc phường Vạn Phúc, quận Hà Đông, cách trung tâm Hà Nội khoảng 10 ki-lô-mét. Nằm bên bờ sông Nhuệ, làng Vạn Phúc vẫn còn giữ được ít nhiều nét cổ kính của làng quê xưa như cây đa cổ thụ, giếng nước, sân đình. Trong nhiều gia đình, khung dệt cổ vẫn được giữ lại bên cạnh khung dệt cơ khí hiện đại. Làng lụa Vạn Phúc từ lâu đã rất nổi tiếng với nghề dệt lụa thủ công truyền thống. Lụa Hà Đông thường được nhắc đến trong thơ ca xưa. Lụa Hà Đông từng được chọn để may quốc phục cho các đời vua nhà Nguyễn.</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r" rtl="0"/>
            <a:r>
              <a:rPr lang="en-US" sz="3200" b="1" dirty="0">
                <a:solidFill>
                  <a:srgbClr val="000000"/>
                </a:solidFill>
                <a:latin typeface="Times New Roman" panose="02020603050405020304" pitchFamily="18" charset="0"/>
                <a:cs typeface="Times New Roman" panose="02020603050405020304" pitchFamily="18" charset="0"/>
              </a:rPr>
              <a:t>Theo VŨ NGỌC KHÁNH</a:t>
            </a:r>
            <a:endParaRPr lang="vi-VN" sz="32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293529" y="1458399"/>
            <a:ext cx="7992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1.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Tìm</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các</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danh</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từ</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riêng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trong</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đoạn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văn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3200" b="1" i="0" dirty="0" err="1">
                <a:solidFill>
                  <a:schemeClr val="accent1">
                    <a:lumMod val="75000"/>
                  </a:schemeClr>
                </a:solidFill>
                <a:effectLst/>
                <a:latin typeface="Times New Roman" panose="02020603050405020304" pitchFamily="18" charset="0"/>
                <a:cs typeface="Times New Roman" panose="02020603050405020304" pitchFamily="18" charset="0"/>
              </a:rPr>
              <a:t>trên</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chemeClr val="accent1">
                  <a:lumMod val="75000"/>
                </a:schemeClr>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C01EB1C-6A6B-4BD8-910D-54D12F51CC92}"/>
              </a:ext>
            </a:extLst>
          </p:cNvPr>
          <p:cNvSpPr txBox="1"/>
          <p:nvPr/>
        </p:nvSpPr>
        <p:spPr>
          <a:xfrm>
            <a:off x="1293529" y="2666980"/>
            <a:ext cx="7768828" cy="1569660"/>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riêng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sông Nhuệ, nhà Nguyễn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3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999614" y="215115"/>
            <a:ext cx="881690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sz="3200" b="1" i="0" dirty="0">
                <a:solidFill>
                  <a:srgbClr val="000000"/>
                </a:solidFill>
                <a:effectLst/>
                <a:latin typeface="Times New Roman" panose="02020603050405020304" pitchFamily="18" charset="0"/>
                <a:cs typeface="Times New Roman" panose="02020603050405020304" pitchFamily="18" charset="0"/>
              </a:rPr>
              <a:t>2. </a:t>
            </a:r>
            <a:r>
              <a:rPr lang="en-US" sz="3200" b="1" i="0" dirty="0" err="1">
                <a:solidFill>
                  <a:srgbClr val="000000"/>
                </a:solidFill>
                <a:effectLst/>
                <a:latin typeface="Times New Roman" panose="02020603050405020304" pitchFamily="18" charset="0"/>
                <a:cs typeface="Times New Roman" panose="02020603050405020304" pitchFamily="18" charset="0"/>
              </a:rPr>
              <a:t>Tìm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nghĩa</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B </a:t>
            </a:r>
            <a:r>
              <a:rPr lang="en-US" sz="3200" b="1" i="0" dirty="0" err="1">
                <a:solidFill>
                  <a:srgbClr val="000000"/>
                </a:solidFill>
                <a:effectLst/>
                <a:latin typeface="Times New Roman" panose="02020603050405020304" pitchFamily="18" charset="0"/>
                <a:cs typeface="Times New Roman" panose="02020603050405020304" pitchFamily="18" charset="0"/>
              </a:rPr>
              <a:t>phù</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hợp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với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mỗi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ở </a:t>
            </a:r>
            <a:r>
              <a:rPr lang="en-US" sz="3200" b="1" i="0" dirty="0" err="1">
                <a:solidFill>
                  <a:srgbClr val="000000"/>
                </a:solidFill>
                <a:effectLst/>
                <a:latin typeface="Times New Roman" panose="02020603050405020304" pitchFamily="18" charset="0"/>
                <a:cs typeface="Times New Roman" panose="02020603050405020304" pitchFamily="18" charset="0"/>
              </a:rPr>
              <a:t>bên</a:t>
            </a:r>
            <a:r>
              <a:rPr lang="en-US" sz="3200" b="1" i="0" dirty="0">
                <a:solidFill>
                  <a:srgbClr val="000000"/>
                </a:solidFill>
                <a:effectLst/>
                <a:latin typeface="Times New Roman" panose="02020603050405020304" pitchFamily="18" charset="0"/>
                <a:cs typeface="Times New Roman" panose="02020603050405020304" pitchFamily="18" charset="0"/>
              </a:rPr>
              <a:t> A: </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A196724D-D9CC-44D4-B8BC-5DB92EBCBF5A}"/>
              </a:ext>
            </a:extLst>
          </p:cNvPr>
          <p:cNvSpPr/>
          <p:nvPr/>
        </p:nvSpPr>
        <p:spPr>
          <a:xfrm>
            <a:off x="2433235"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
        <p:nvSpPr>
          <p:cNvPr id="8" name="Oval 7">
            <a:extLst>
              <a:ext uri="{FF2B5EF4-FFF2-40B4-BE49-F238E27FC236}">
                <a16:creationId xmlns:a16="http://schemas.microsoft.com/office/drawing/2014/main" id="{7AC01C39-4F08-4983-B1AB-86ECB32C5CB8}"/>
              </a:ext>
            </a:extLst>
          </p:cNvPr>
          <p:cNvSpPr/>
          <p:nvPr/>
        </p:nvSpPr>
        <p:spPr>
          <a:xfrm>
            <a:off x="7473599" y="960896"/>
            <a:ext cx="821410" cy="6354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
        <p:nvSpPr>
          <p:cNvPr id="3" name="Rectangle: Rounded Corners 2">
            <a:extLst>
              <a:ext uri="{FF2B5EF4-FFF2-40B4-BE49-F238E27FC236}">
                <a16:creationId xmlns:a16="http://schemas.microsoft.com/office/drawing/2014/main" id="{EE7900C9-0510-497A-88AB-DA9F98CEFE80}"/>
              </a:ext>
            </a:extLst>
          </p:cNvPr>
          <p:cNvSpPr/>
          <p:nvPr/>
        </p:nvSpPr>
        <p:spPr>
          <a:xfrm>
            <a:off x="294467" y="1880442"/>
            <a:ext cx="2960177"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a) </a:t>
            </a:r>
            <a:r>
              <a:rPr lang="en-US" sz="3000" b="1" dirty="0" err="1">
                <a:solidFill>
                  <a:schemeClr val="tx1"/>
                </a:solidFill>
                <a:latin typeface="Times New Roman" panose="02020603050405020304" pitchFamily="18" charset="0"/>
                <a:cs typeface="Times New Roman" panose="02020603050405020304" pitchFamily="18" charset="0"/>
              </a:rPr>
              <a:t>Truyền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thống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32C574D0-7354-4E9D-A8D7-30C3F42BD8D5}"/>
              </a:ext>
            </a:extLst>
          </p:cNvPr>
          <p:cNvSpPr/>
          <p:nvPr/>
        </p:nvSpPr>
        <p:spPr>
          <a:xfrm>
            <a:off x="294467" y="3143573"/>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b) </a:t>
            </a:r>
            <a:r>
              <a:rPr lang="en-US" sz="3000" b="1" dirty="0" err="1">
                <a:solidFill>
                  <a:schemeClr val="tx1"/>
                </a:solidFill>
                <a:latin typeface="Times New Roman" panose="02020603050405020304" pitchFamily="18" charset="0"/>
                <a:cs typeface="Times New Roman" panose="02020603050405020304" pitchFamily="18" charset="0"/>
              </a:rPr>
              <a:t>Thủ</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công</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D5CC55-AED2-488D-A48D-4CE428104B33}"/>
              </a:ext>
            </a:extLst>
          </p:cNvPr>
          <p:cNvSpPr/>
          <p:nvPr/>
        </p:nvSpPr>
        <p:spPr>
          <a:xfrm>
            <a:off x="294467" y="4406704"/>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c) </a:t>
            </a:r>
            <a:r>
              <a:rPr lang="en-US" sz="3000" b="1" dirty="0" err="1">
                <a:solidFill>
                  <a:schemeClr val="tx1"/>
                </a:solidFill>
                <a:latin typeface="Times New Roman" panose="02020603050405020304" pitchFamily="18" charset="0"/>
                <a:cs typeface="Times New Roman" panose="02020603050405020304" pitchFamily="18" charset="0"/>
              </a:rPr>
              <a:t>Quốc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phục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370E833-E8DA-4BCD-977E-93E6D225B634}"/>
              </a:ext>
            </a:extLst>
          </p:cNvPr>
          <p:cNvSpPr/>
          <p:nvPr/>
        </p:nvSpPr>
        <p:spPr>
          <a:xfrm>
            <a:off x="294467" y="5669836"/>
            <a:ext cx="2960178"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chemeClr val="tx1"/>
                </a:solidFill>
                <a:latin typeface="Times New Roman" panose="02020603050405020304" pitchFamily="18" charset="0"/>
                <a:cs typeface="Times New Roman" panose="02020603050405020304" pitchFamily="18" charset="0"/>
              </a:rPr>
              <a:t>d) </a:t>
            </a:r>
            <a:r>
              <a:rPr lang="en-US" sz="3000" b="1" dirty="0" err="1">
                <a:solidFill>
                  <a:schemeClr val="tx1"/>
                </a:solidFill>
                <a:latin typeface="Times New Roman" panose="02020603050405020304" pitchFamily="18" charset="0"/>
                <a:cs typeface="Times New Roman" panose="02020603050405020304" pitchFamily="18" charset="0"/>
              </a:rPr>
              <a:t>Cổ</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thụ</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1818055-DA05-49C7-877B-C3E5AE72F649}"/>
              </a:ext>
            </a:extLst>
          </p:cNvPr>
          <p:cNvSpPr/>
          <p:nvPr/>
        </p:nvSpPr>
        <p:spPr>
          <a:xfrm>
            <a:off x="4060556" y="1880442"/>
            <a:ext cx="7439186" cy="115722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1. lao động sản xuất bằng tay với công cụ đơn giản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2B65BEDD-75CE-41D4-85B7-B5D4FDBEA902}"/>
              </a:ext>
            </a:extLst>
          </p:cNvPr>
          <p:cNvSpPr/>
          <p:nvPr/>
        </p:nvSpPr>
        <p:spPr>
          <a:xfrm>
            <a:off x="4060556" y="3291655"/>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2. trang phục truyền thống của một nước</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A4B640ED-E86E-47DD-B6F7-F6BF509C2F33}"/>
              </a:ext>
            </a:extLst>
          </p:cNvPr>
          <p:cNvSpPr/>
          <p:nvPr/>
        </p:nvSpPr>
        <p:spPr>
          <a:xfrm>
            <a:off x="4060556" y="4320556"/>
            <a:ext cx="7439186" cy="77491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cây</a:t>
            </a:r>
            <a:r>
              <a:rPr lang="en-US" sz="3200" b="1" i="0" dirty="0">
                <a:solidFill>
                  <a:srgbClr val="000000"/>
                </a:solidFill>
                <a:effectLst/>
                <a:latin typeface="Times New Roman" panose="02020603050405020304" pitchFamily="18" charset="0"/>
                <a:cs typeface="Times New Roman" panose="02020603050405020304" pitchFamily="18" charset="0"/>
              </a:rPr>
              <a:t> to, </a:t>
            </a:r>
            <a:r>
              <a:rPr lang="en-US" sz="3200" b="1" i="0" dirty="0" err="1">
                <a:solidFill>
                  <a:srgbClr val="000000"/>
                </a:solidFill>
                <a:effectLst/>
                <a:latin typeface="Times New Roman" panose="02020603050405020304" pitchFamily="18" charset="0"/>
                <a:cs typeface="Times New Roman" panose="02020603050405020304" pitchFamily="18" charset="0"/>
              </a:rPr>
              <a:t>sống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năm</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0B6873F6-0F2D-4E74-80A9-6098B4E2082A}"/>
              </a:ext>
            </a:extLst>
          </p:cNvPr>
          <p:cNvSpPr/>
          <p:nvPr/>
        </p:nvSpPr>
        <p:spPr>
          <a:xfrm>
            <a:off x="4060556" y="5349457"/>
            <a:ext cx="7439186" cy="109529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i="0" dirty="0">
                <a:solidFill>
                  <a:srgbClr val="000000"/>
                </a:solidFill>
                <a:effectLst/>
                <a:latin typeface="Times New Roman" panose="02020603050405020304" pitchFamily="18" charset="0"/>
                <a:cs typeface="Times New Roman" panose="02020603050405020304" pitchFamily="18" charset="0"/>
              </a:rPr>
              <a:t>4. </a:t>
            </a:r>
            <a:r>
              <a:rPr lang="en-US" sz="3200" b="1" i="0" dirty="0" err="1">
                <a:solidFill>
                  <a:srgbClr val="000000"/>
                </a:solidFill>
                <a:effectLst/>
                <a:latin typeface="Times New Roman" panose="02020603050405020304" pitchFamily="18" charset="0"/>
                <a:cs typeface="Times New Roman" panose="02020603050405020304" pitchFamily="18" charset="0"/>
              </a:rPr>
              <a:t>thói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quen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hình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đời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truyền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này</a:t>
            </a:r>
            <a:r>
              <a:rPr lang="en-US" sz="3200" b="1" i="0" dirty="0">
                <a:solidFill>
                  <a:srgbClr val="000000"/>
                </a:solidFill>
                <a:effectLst/>
                <a:latin typeface="Times New Roman" panose="02020603050405020304" pitchFamily="18" charset="0"/>
                <a:cs typeface="Times New Roman" panose="02020603050405020304" pitchFamily="18" charset="0"/>
              </a:rPr>
              <a:t> sang </a:t>
            </a:r>
            <a:r>
              <a:rPr lang="en-US" sz="3200" b="1" i="0" dirty="0" err="1">
                <a:solidFill>
                  <a:srgbClr val="000000"/>
                </a:solidFill>
                <a:effectLst/>
                <a:latin typeface="Times New Roman" panose="02020603050405020304" pitchFamily="18" charset="0"/>
                <a:cs typeface="Times New Roman" panose="02020603050405020304" pitchFamily="18" charset="0"/>
              </a:rPr>
              <a:t>thế</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hệ</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khác</a:t>
            </a:r>
            <a:endParaRPr lang="en-US" sz="3000" b="1"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8DAA498-9FC4-4A18-92DA-BBE61E0B9DF5}"/>
              </a:ext>
            </a:extLst>
          </p:cNvPr>
          <p:cNvCxnSpPr/>
          <p:nvPr/>
        </p:nvCxnSpPr>
        <p:spPr>
          <a:xfrm>
            <a:off x="3254643" y="2369938"/>
            <a:ext cx="805912" cy="3097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FFEF15-CB87-4246-8AF3-28357C84D95C}"/>
              </a:ext>
            </a:extLst>
          </p:cNvPr>
          <p:cNvCxnSpPr>
            <a:cxnSpLocks/>
          </p:cNvCxnSpPr>
          <p:nvPr/>
        </p:nvCxnSpPr>
        <p:spPr>
          <a:xfrm flipV="1">
            <a:off x="3254643" y="2646170"/>
            <a:ext cx="805912" cy="9328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3AD579-79A5-453B-9319-F6252954669A}"/>
              </a:ext>
            </a:extLst>
          </p:cNvPr>
          <p:cNvCxnSpPr>
            <a:cxnSpLocks/>
          </p:cNvCxnSpPr>
          <p:nvPr/>
        </p:nvCxnSpPr>
        <p:spPr>
          <a:xfrm flipV="1">
            <a:off x="3254643" y="3608522"/>
            <a:ext cx="1110712" cy="1031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BD1C2D-968A-4B6B-9B27-93544A43CC5D}"/>
              </a:ext>
            </a:extLst>
          </p:cNvPr>
          <p:cNvCxnSpPr>
            <a:cxnSpLocks/>
          </p:cNvCxnSpPr>
          <p:nvPr/>
        </p:nvCxnSpPr>
        <p:spPr>
          <a:xfrm flipV="1">
            <a:off x="3254644" y="4870323"/>
            <a:ext cx="805912" cy="1186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11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22355" y="372253"/>
            <a:ext cx="9571476"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i="0" dirty="0">
                <a:solidFill>
                  <a:srgbClr val="000000"/>
                </a:solidFill>
                <a:effectLst/>
                <a:latin typeface="Times New Roman" panose="02020603050405020304" pitchFamily="18" charset="0"/>
                <a:cs typeface="Times New Roman" panose="02020603050405020304" pitchFamily="18" charset="0"/>
              </a:rPr>
              <a:t>3. </a:t>
            </a:r>
            <a:r>
              <a:rPr lang="en-US" sz="3200" b="1" i="0" dirty="0" err="1">
                <a:solidFill>
                  <a:srgbClr val="000000"/>
                </a:solidFill>
                <a:effectLst/>
                <a:latin typeface="Times New Roman" panose="02020603050405020304" pitchFamily="18" charset="0"/>
                <a:cs typeface="Times New Roman" panose="02020603050405020304" pitchFamily="18" charset="0"/>
              </a:rPr>
              <a:t>Chép</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câu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sau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viết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hoa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các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danh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từ</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riêng</a:t>
            </a:r>
            <a:r>
              <a:rPr lang="en-US" sz="3200" b="1" i="0" dirty="0">
                <a:solidFill>
                  <a:srgbClr val="000000"/>
                </a:solidFill>
                <a:effectLst/>
                <a:latin typeface="Times New Roman" panose="02020603050405020304" pitchFamily="18"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1155182" y="1497356"/>
            <a:ext cx="8365070" cy="1477328"/>
          </a:xfrm>
          <a:prstGeom prst="rect">
            <a:avLst/>
          </a:prstGeom>
          <a:solidFill>
            <a:schemeClr val="accent1">
              <a:lumMod val="40000"/>
              <a:lumOff val="6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200" b="1" i="0" dirty="0" err="1">
                <a:solidFill>
                  <a:srgbClr val="000000"/>
                </a:solidFill>
                <a:effectLst/>
                <a:latin typeface="Times New Roman" panose="02020603050405020304" pitchFamily="18" charset="0"/>
                <a:cs typeface="Times New Roman" panose="02020603050405020304" pitchFamily="18" charset="0"/>
              </a:rPr>
              <a:t>đà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lạt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là</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thành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phố</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tỉnh</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đồng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nằm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trên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cao</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lâm</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thuộc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khu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vực</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tây</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nguyên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của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việt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nam</a:t>
            </a:r>
            <a:r>
              <a:rPr lang="en-US" sz="3200" b="1" i="0" dirty="0">
                <a:solidFill>
                  <a:srgbClr val="000000"/>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3D63119-1F1D-4555-8884-D157D9B4B368}"/>
              </a:ext>
            </a:extLst>
          </p:cNvPr>
          <p:cNvSpPr txBox="1"/>
          <p:nvPr/>
        </p:nvSpPr>
        <p:spPr>
          <a:xfrm>
            <a:off x="1535690" y="3691197"/>
            <a:ext cx="7571226" cy="1569660"/>
          </a:xfrm>
          <a:prstGeom prst="rect">
            <a:avLst/>
          </a:prstGeom>
          <a:noFill/>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Đà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nằm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947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98</TotalTime>
  <Words>1240</Words>
  <Application>Microsoft Office PowerPoint</Application>
  <PresentationFormat>Widescreen</PresentationFormat>
  <Paragraphs>70</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Tho</cp:lastModifiedBy>
  <cp:revision>11</cp:revision>
  <dcterms:created xsi:type="dcterms:W3CDTF">2023-08-28T13:36:26Z</dcterms:created>
  <dcterms:modified xsi:type="dcterms:W3CDTF">2025-11-05T09:03:06Z</dcterms:modified>
</cp:coreProperties>
</file>